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7" r:id="rId10"/>
    <p:sldId id="264" r:id="rId11"/>
    <p:sldId id="269" r:id="rId12"/>
    <p:sldId id="266" r:id="rId13"/>
    <p:sldId id="265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4792A9F-BF3B-4676-AFB9-2DABA3D9F21B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98D04B3-D14E-40A9-83BC-C1DB690B267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u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Види </a:t>
            </a:r>
            <a:r>
              <a:rPr lang="uk-UA" dirty="0" smtClean="0"/>
              <a:t>професійних </a:t>
            </a:r>
            <a:r>
              <a:rPr lang="uk-UA" dirty="0"/>
              <a:t>захворювань органів дихання</a:t>
            </a:r>
            <a:endParaRPr lang="ru-RU" b="1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Запалення легенів - пневмонія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Пневмонія </a:t>
            </a:r>
            <a:r>
              <a:rPr lang="uk-UA" dirty="0"/>
              <a:t>- це запальний процес в легеневих альвеолах , що примикають до них дрібних бронхів , мікросудин . Викликається пневмонія найчастіше бактеріями - пневмококами , стрептококами , стафілококами . Більш рідкісні збудники - легионелла , клебсіела , кишкова паличка , мікоплазма . Пневмонії можуть також викликатися вірусами , але і тут вдруге в запаленні беруть участь бактерії.Пневмонія частіше виникає у людей , які перенесли респіраторну вірусну інфекцію , курців , зловживають алкоголем , літніх і старих , на тлі хронічних захворювань внутрішніх органів. 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219256" cy="44930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При </a:t>
            </a:r>
            <a:r>
              <a:rPr lang="uk-UA" dirty="0"/>
              <a:t>дослідженні крові </a:t>
            </a:r>
            <a:r>
              <a:rPr lang="uk-UA" dirty="0" smtClean="0"/>
              <a:t>                        виявляються </a:t>
            </a:r>
            <a:r>
              <a:rPr lang="uk-UA" dirty="0"/>
              <a:t>збільшення числа лейкоцитів 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dirty="0"/>
              <a:t>прискорення ШОЕ . Рентгенологічно визначається масивне затінення в легенях , відповідне частці або сегменту</a:t>
            </a:r>
            <a:r>
              <a:rPr lang="uk-UA" dirty="0" smtClean="0"/>
              <a:t>.</a:t>
            </a:r>
            <a:r>
              <a:rPr lang="uk-UA" dirty="0"/>
              <a:t> Початок захворювання може бути гострим або більш повільним , поступовим. Нерідко хворі вказують , що до появи перших ознак захворювання вони перенесли ГРЗ , був кашель , короткочасне підвищення температури. Є кашель із слизово-гнійною мокротою , можуть бути болі в грудній клітці при диханні , задишка. </a:t>
            </a:r>
            <a:endParaRPr lang="ru-RU" dirty="0"/>
          </a:p>
        </p:txBody>
      </p:sp>
      <p:pic>
        <p:nvPicPr>
          <p:cNvPr id="4" name="Рисунок 3" descr="image0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88640"/>
            <a:ext cx="2664296" cy="1776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949280"/>
            <a:ext cx="6347048" cy="63408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Рентгенівський знімок при пневмонії</a:t>
            </a:r>
            <a:endParaRPr lang="ru-RU" sz="2400" dirty="0"/>
          </a:p>
        </p:txBody>
      </p:sp>
      <p:pic>
        <p:nvPicPr>
          <p:cNvPr id="4" name="Содержимое 3" descr="pnevmoni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332656"/>
            <a:ext cx="7390142" cy="56886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            	Риніт </a:t>
            </a:r>
            <a:r>
              <a:rPr lang="uk-UA" dirty="0"/>
              <a:t>- запалення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слизової </a:t>
            </a:r>
            <a:r>
              <a:rPr lang="uk-UA" dirty="0"/>
              <a:t>оболонки носа. З'являються нежить , виділення з носа , чхання , утруднене носове дихання. </a:t>
            </a:r>
            <a:endParaRPr lang="uk-UA" dirty="0" smtClean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    Фарингіт </a:t>
            </a:r>
            <a:r>
              <a:rPr lang="uk-UA" dirty="0"/>
              <a:t>- запалення слизової глотки і дужок . Відзначаються першіння в горлі , болі при ковтанні. Ларингіт - запалення гортані. Хворих турбує осиплість голосу , « гавкаючий кашель ».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image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1800200" cy="2153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88640"/>
            <a:ext cx="1944216" cy="20402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Тонзиліт – або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uk-UA" dirty="0"/>
              <a:t>катаральна ангіна </a:t>
            </a:r>
            <a:r>
              <a:rPr lang="uk-UA" dirty="0" smtClean="0"/>
              <a:t>–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запалення </a:t>
            </a:r>
            <a:r>
              <a:rPr lang="uk-UA" dirty="0"/>
              <a:t>мигдалин.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Хворі </a:t>
            </a:r>
            <a:r>
              <a:rPr lang="uk-UA" dirty="0"/>
              <a:t>скаржаться </a:t>
            </a:r>
            <a:r>
              <a:rPr lang="uk-UA" dirty="0" smtClean="0"/>
              <a:t>на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болі  </a:t>
            </a:r>
            <a:r>
              <a:rPr lang="uk-UA" dirty="0"/>
              <a:t>при ковтанні , мигдалини збільшені , слизова їх почервоніла 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     </a:t>
            </a:r>
            <a:r>
              <a:rPr lang="uk-UA" dirty="0"/>
              <a:t>Трахеїт - запалення трахеї. Відзначаються почуття саднения за грудиною , сухий болісний кашель , який може тривати до 2-3 тижнів 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Лікування </a:t>
            </a:r>
            <a:r>
              <a:rPr lang="uk-UA" dirty="0"/>
              <a:t>гострих запальних захворювань верхніх дихальних шляхів проводиться по декількох напрямках. У ряді випадків можна впливати на збудника хвороби. </a:t>
            </a:r>
            <a:endParaRPr lang="ru-RU" dirty="0"/>
          </a:p>
        </p:txBody>
      </p:sp>
      <p:pic>
        <p:nvPicPr>
          <p:cNvPr id="4" name="Рисунок 3" descr="information_items_122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764704"/>
            <a:ext cx="3810000" cy="2486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8229600" cy="1399032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301208"/>
            <a:ext cx="2674640" cy="12527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Підготував:</a:t>
            </a:r>
          </a:p>
          <a:p>
            <a:pPr>
              <a:buNone/>
            </a:pPr>
            <a:r>
              <a:rPr lang="uk-UA" dirty="0" smtClean="0"/>
              <a:t>Учень 11 класу</a:t>
            </a:r>
          </a:p>
          <a:p>
            <a:pPr>
              <a:buNone/>
            </a:pPr>
            <a:r>
              <a:rPr lang="uk-UA" dirty="0" smtClean="0"/>
              <a:t>Фесенко О.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Значення </a:t>
            </a:r>
            <a:r>
              <a:rPr lang="uk-UA" dirty="0"/>
              <a:t>дихання для людини переоцінити неможливо. Ми можемо не їсти і не спати цілодобово , деякий час залишатися без води , але залишатися без повітря людина здатна лише кілька хвилин. Ми дихаємо , не замислюючись , «як дихається </a:t>
            </a:r>
            <a:r>
              <a:rPr lang="uk-UA" dirty="0" smtClean="0"/>
              <a:t>».</a:t>
            </a:r>
            <a:r>
              <a:rPr lang="uk-UA" dirty="0"/>
              <a:t> </a:t>
            </a:r>
            <a:endParaRPr lang="ru-RU" dirty="0"/>
          </a:p>
        </p:txBody>
      </p:sp>
      <p:pic>
        <p:nvPicPr>
          <p:cNvPr id="4" name="Рисунок 3" descr="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88640"/>
            <a:ext cx="2088232" cy="2140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600" dirty="0" smtClean="0"/>
              <a:t>Дихання </a:t>
            </a:r>
            <a:r>
              <a:rPr lang="uk-UA" sz="2600" dirty="0"/>
              <a:t>являє собою безперервний біологічний процес , в результаті якого відбувається газообмін між організмом і зовнішнім середовищем. Клітини організму потребують постійної енергії , джерелом якої є продукти процесів окислення і розпаду органічних </a:t>
            </a:r>
            <a:r>
              <a:rPr lang="uk-UA" sz="2600" dirty="0" smtClean="0"/>
              <a:t>сполук.</a:t>
            </a:r>
            <a:r>
              <a:rPr lang="uk-UA" sz="2600" dirty="0"/>
              <a:t> Кисень бере участь у всіх цих процесах , і клітини організму постійно потребують його притоці . </a:t>
            </a:r>
            <a:r>
              <a:rPr lang="uk-UA" sz="2600" dirty="0" smtClean="0"/>
              <a:t>Основне </a:t>
            </a:r>
            <a:r>
              <a:rPr lang="uk-UA" sz="2600" dirty="0"/>
              <a:t>його надходження в організм забезпечує дихальна система. </a:t>
            </a:r>
            <a:endParaRPr lang="ru-RU" dirty="0"/>
          </a:p>
        </p:txBody>
      </p:sp>
      <p:pic>
        <p:nvPicPr>
          <p:cNvPr id="4" name="Рисунок 3" descr="yak-vidnoviti-dihannya-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88640"/>
            <a:ext cx="2952328" cy="184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07288" cy="1354162"/>
          </a:xfrm>
        </p:spPr>
        <p:txBody>
          <a:bodyPr>
            <a:normAutofit fontScale="90000"/>
          </a:bodyPr>
          <a:lstStyle/>
          <a:p>
            <a:r>
              <a:rPr lang="uk-UA" dirty="0"/>
              <a:t>Будова дихальної системи людини</a:t>
            </a:r>
            <a:endParaRPr lang="ru-RU" dirty="0"/>
          </a:p>
        </p:txBody>
      </p:sp>
      <p:pic>
        <p:nvPicPr>
          <p:cNvPr id="4" name="Содержимое 3" descr="image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1916832"/>
            <a:ext cx="4415729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95536" y="1844824"/>
            <a:ext cx="36724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dirty="0" smtClean="0"/>
              <a:t>а — схема </a:t>
            </a:r>
            <a:r>
              <a:rPr lang="ru-RU" sz="1400" dirty="0" err="1" smtClean="0"/>
              <a:t>дихальної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; б — гортань (</a:t>
            </a:r>
            <a:r>
              <a:rPr lang="ru-RU" sz="1400" dirty="0" err="1" smtClean="0"/>
              <a:t>вигляд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спереду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поздовжній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розріз</a:t>
            </a:r>
            <a:r>
              <a:rPr lang="ru-RU" sz="1400" dirty="0" smtClean="0"/>
              <a:t>); в — фрагмент альвеол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капілярів</a:t>
            </a:r>
            <a:r>
              <a:rPr lang="ru-RU" sz="1400" dirty="0" smtClean="0"/>
              <a:t>; г — </a:t>
            </a:r>
            <a:r>
              <a:rPr lang="ru-RU" sz="1400" dirty="0" err="1" smtClean="0"/>
              <a:t>положення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голосових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зв'язок</a:t>
            </a:r>
            <a:r>
              <a:rPr lang="ru-RU" sz="1400" dirty="0" smtClean="0"/>
              <a:t> (28) у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моменти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звуків</a:t>
            </a:r>
            <a:r>
              <a:rPr lang="ru-RU" sz="1400" dirty="0" smtClean="0"/>
              <a:t> (</a:t>
            </a:r>
            <a:r>
              <a:rPr lang="ru-RU" sz="1400" dirty="0" err="1" smtClean="0"/>
              <a:t>вигляд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зверху</a:t>
            </a:r>
            <a:r>
              <a:rPr lang="ru-RU" sz="1400" dirty="0" smtClean="0"/>
              <a:t>; схема); / — </a:t>
            </a:r>
            <a:r>
              <a:rPr lang="ru-RU" sz="1400" dirty="0" err="1" smtClean="0"/>
              <a:t>порожнина</a:t>
            </a:r>
            <a:r>
              <a:rPr lang="ru-RU" sz="1400" dirty="0" smtClean="0"/>
              <a:t> рота; 2 — </a:t>
            </a:r>
            <a:r>
              <a:rPr lang="ru-RU" sz="1400" dirty="0" err="1" smtClean="0"/>
              <a:t>порожнина</a:t>
            </a:r>
            <a:r>
              <a:rPr lang="ru-RU" sz="1400" dirty="0" smtClean="0"/>
              <a:t> носа; 3 — </a:t>
            </a:r>
            <a:r>
              <a:rPr lang="ru-RU" sz="1400" dirty="0" err="1" smtClean="0"/>
              <a:t>язичок</a:t>
            </a:r>
            <a:r>
              <a:rPr lang="ru-RU" sz="1400" dirty="0" smtClean="0"/>
              <a:t>; 4 — </a:t>
            </a:r>
            <a:r>
              <a:rPr lang="ru-RU" sz="1400" dirty="0" err="1" smtClean="0"/>
              <a:t>язик</a:t>
            </a:r>
            <a:r>
              <a:rPr lang="ru-RU" sz="1400" dirty="0" smtClean="0"/>
              <a:t>; 5 — глотка; 6 — надгортанник; 7 — гортань; 8 — </a:t>
            </a:r>
            <a:r>
              <a:rPr lang="ru-RU" sz="1400" dirty="0" err="1" smtClean="0"/>
              <a:t>голосовий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апарат</a:t>
            </a:r>
            <a:r>
              <a:rPr lang="ru-RU" sz="1400" dirty="0" smtClean="0"/>
              <a:t>; 9— </a:t>
            </a:r>
            <a:r>
              <a:rPr lang="ru-RU" sz="1400" dirty="0" err="1" smtClean="0"/>
              <a:t>стравохід</a:t>
            </a:r>
            <a:r>
              <a:rPr lang="ru-RU" sz="1400" dirty="0" smtClean="0"/>
              <a:t>; 10 — трахея; 11 — </a:t>
            </a:r>
            <a:r>
              <a:rPr lang="ru-RU" sz="1400" dirty="0" err="1" smtClean="0"/>
              <a:t>верхівка</a:t>
            </a:r>
            <a:r>
              <a:rPr lang="ru-RU" sz="1400" dirty="0" smtClean="0"/>
              <a:t> </a:t>
            </a:r>
            <a:r>
              <a:rPr lang="ru-RU" sz="1400" dirty="0" err="1" smtClean="0"/>
              <a:t>легені</a:t>
            </a:r>
            <a:r>
              <a:rPr lang="ru-RU" sz="1400" dirty="0" smtClean="0"/>
              <a:t>; 12 — </a:t>
            </a:r>
            <a:r>
              <a:rPr lang="ru-RU" sz="1400" dirty="0" err="1" smtClean="0"/>
              <a:t>лівий</a:t>
            </a:r>
            <a:r>
              <a:rPr lang="ru-RU" sz="1400" dirty="0" smtClean="0"/>
              <a:t> бронх; 13 — </a:t>
            </a:r>
            <a:r>
              <a:rPr lang="ru-RU" sz="1400" dirty="0" err="1" smtClean="0"/>
              <a:t>бронхіоли</a:t>
            </a:r>
            <a:r>
              <a:rPr lang="ru-RU" sz="1400" dirty="0" smtClean="0"/>
              <a:t>; 14 — </a:t>
            </a:r>
            <a:r>
              <a:rPr lang="ru-RU" sz="1400" dirty="0" err="1" smtClean="0"/>
              <a:t>альвеоли</a:t>
            </a:r>
            <a:r>
              <a:rPr lang="ru-RU" sz="1400" dirty="0" smtClean="0"/>
              <a:t>; 15 — </a:t>
            </a:r>
            <a:r>
              <a:rPr lang="ru-RU" sz="1400" dirty="0" err="1" smtClean="0"/>
              <a:t>діафрагма</a:t>
            </a:r>
            <a:r>
              <a:rPr lang="ru-RU" sz="1400" dirty="0" smtClean="0"/>
              <a:t>; 16 — </a:t>
            </a:r>
            <a:r>
              <a:rPr lang="ru-RU" sz="1400" dirty="0" err="1" smtClean="0"/>
              <a:t>навколосерцева</a:t>
            </a:r>
            <a:r>
              <a:rPr lang="ru-RU" sz="1400" dirty="0" smtClean="0"/>
              <a:t> </a:t>
            </a:r>
            <a:r>
              <a:rPr lang="ru-RU" sz="1400" dirty="0" err="1" smtClean="0"/>
              <a:t>порожнина</a:t>
            </a:r>
            <a:r>
              <a:rPr lang="ru-RU" sz="1400" dirty="0" smtClean="0"/>
              <a:t>; 17 — </a:t>
            </a:r>
            <a:r>
              <a:rPr lang="ru-RU" sz="1400" dirty="0" err="1" smtClean="0"/>
              <a:t>плевральна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щілина</a:t>
            </a:r>
            <a:r>
              <a:rPr lang="ru-RU" sz="1400" dirty="0" smtClean="0"/>
              <a:t>; 18 — </a:t>
            </a:r>
            <a:r>
              <a:rPr lang="ru-RU" sz="1400" dirty="0" err="1" smtClean="0"/>
              <a:t>легенева</a:t>
            </a:r>
            <a:r>
              <a:rPr lang="ru-RU" sz="1400" dirty="0" smtClean="0"/>
              <a:t> плевра; 19 — </a:t>
            </a:r>
            <a:r>
              <a:rPr lang="ru-RU" sz="1400" dirty="0" err="1" smtClean="0"/>
              <a:t>пристінна</a:t>
            </a:r>
            <a:r>
              <a:rPr lang="ru-RU" sz="1400" dirty="0" smtClean="0"/>
              <a:t> плевра; 20 — </a:t>
            </a:r>
            <a:r>
              <a:rPr lang="ru-RU" sz="1400" dirty="0" err="1" smtClean="0"/>
              <a:t>частки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легені</a:t>
            </a:r>
            <a:r>
              <a:rPr lang="ru-RU" sz="1400" dirty="0" smtClean="0"/>
              <a:t>; 21 — </a:t>
            </a:r>
            <a:r>
              <a:rPr lang="ru-RU" sz="1400" dirty="0" err="1" smtClean="0"/>
              <a:t>порожнина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трахеї</a:t>
            </a:r>
            <a:r>
              <a:rPr lang="ru-RU" sz="1400" dirty="0" smtClean="0"/>
              <a:t>; 22 — </a:t>
            </a:r>
            <a:r>
              <a:rPr lang="ru-RU" sz="1400" dirty="0" err="1" smtClean="0"/>
              <a:t>щитоподібний</a:t>
            </a:r>
            <a:r>
              <a:rPr lang="ru-RU" sz="1400" dirty="0" smtClean="0"/>
              <a:t> хрящ; 23 — </a:t>
            </a:r>
            <a:r>
              <a:rPr lang="ru-RU" sz="1400" dirty="0" err="1" smtClean="0"/>
              <a:t>тверде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піднебіння</a:t>
            </a:r>
            <a:r>
              <a:rPr lang="ru-RU" sz="1400" dirty="0" smtClean="0"/>
              <a:t>; 24 — </a:t>
            </a:r>
            <a:r>
              <a:rPr lang="ru-RU" sz="1400" dirty="0" err="1" smtClean="0"/>
              <a:t>під'язикова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кістка</a:t>
            </a:r>
            <a:r>
              <a:rPr lang="ru-RU" sz="1400" dirty="0" smtClean="0"/>
              <a:t>; 25 — </a:t>
            </a:r>
            <a:r>
              <a:rPr lang="ru-RU" sz="1400" dirty="0" err="1" smtClean="0"/>
              <a:t>перснеподібний</a:t>
            </a:r>
            <a:r>
              <a:rPr lang="ru-RU" sz="1400" dirty="0" smtClean="0"/>
              <a:t> хрящ; 26 — вена; 27 — </a:t>
            </a:r>
            <a:r>
              <a:rPr lang="ru-RU" sz="1400" dirty="0" err="1" smtClean="0"/>
              <a:t>артерія</a:t>
            </a:r>
            <a:r>
              <a:rPr lang="ru-RU" sz="1400" dirty="0" smtClean="0"/>
              <a:t> альвеол; 28 — </a:t>
            </a:r>
            <a:r>
              <a:rPr lang="ru-RU" sz="1400" dirty="0" err="1" smtClean="0"/>
              <a:t>голосові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зв'язки</a:t>
            </a:r>
            <a:endParaRPr lang="ru-RU" sz="1400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6984776" cy="38884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/>
              <a:t>Функція дихальної системи зводиться лише до того , щоб постачати кров достатньою кількістю кисню і видаляти з неї вуглекислий газ.У вищих тварин процес дихання здійснюється завдяки ряду послідовних процесів:1 ) Обмін газів між середовищем і легенями - легенева вентиляція;2 ) Обмін газів між альвеолами легень і кров'ю - легеневе дихання3 ) Обмін газів між кров'ю і тканинами.Випадання кожного з цих чотирьох процесів призводить до порушення дихання і створює небезпеку для життя людини. </a:t>
            </a:r>
            <a:endParaRPr lang="ru-RU" dirty="0"/>
          </a:p>
        </p:txBody>
      </p:sp>
      <p:pic>
        <p:nvPicPr>
          <p:cNvPr id="4" name="Рисунок 3" descr="bronhialnaja-astma-2.jpg"/>
          <p:cNvPicPr>
            <a:picLocks noChangeAspect="1"/>
          </p:cNvPicPr>
          <p:nvPr/>
        </p:nvPicPr>
        <p:blipFill>
          <a:blip r:embed="rId2" cstate="print"/>
          <a:srcRect l="28400" r="30062" b="39313"/>
          <a:stretch>
            <a:fillRect/>
          </a:stretch>
        </p:blipFill>
        <p:spPr>
          <a:xfrm>
            <a:off x="7092280" y="2132856"/>
            <a:ext cx="1800200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/>
              <a:t>	Найбільш </a:t>
            </a:r>
            <a:r>
              <a:rPr lang="uk-UA" sz="2400" dirty="0"/>
              <a:t>часто зустрічаються в медичній практиці запальними захворюваннями дихальної системи є гострі запалення верхніх дихальних шляхів , запалення бронхів - бронхіт , бронхіальна астма , запалення легенів - пневмонія і туберкульоз </a:t>
            </a:r>
            <a:r>
              <a:rPr lang="uk-UA" sz="2400" dirty="0" smtClean="0"/>
              <a:t>.</a:t>
            </a:r>
            <a:r>
              <a:rPr lang="uk-UA" sz="2400" dirty="0"/>
              <a:t> Гостре запалення верхніх дихальних </a:t>
            </a:r>
            <a:r>
              <a:rPr lang="uk-UA" sz="2400" dirty="0" smtClean="0"/>
              <a:t>шляхів - це </a:t>
            </a:r>
            <a:r>
              <a:rPr lang="uk-UA" sz="2400" dirty="0"/>
              <a:t>найбільш часте захворювання взагалі і дихальної системи, зокрема . У різні часи цю хворобу називали по- різному - катар верхніх дихальних шляхів , гостре респіраторне захворювання (ГРЗ) , гостре респіраторне вірусне захворювання (ГРВІ).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04664"/>
            <a:ext cx="77048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uk-UA" sz="3200" dirty="0" smtClean="0"/>
              <a:t>Запальні захворювання дихальної системи </a:t>
            </a:r>
            <a:endParaRPr lang="ru-RU" sz="3200" dirty="0" smtClean="0"/>
          </a:p>
        </p:txBody>
      </p:sp>
      <p:pic>
        <p:nvPicPr>
          <p:cNvPr id="7" name="Рисунок 6" descr="yak-rozrobiti-legeni-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908720"/>
            <a:ext cx="1647825" cy="1238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51125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/>
              <a:t>Причини хвороби :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1.Віруси </a:t>
            </a:r>
            <a:r>
              <a:rPr lang="uk-UA" dirty="0"/>
              <a:t>(грипу , парагрипу , аденовіруси , риновіруси , коронавіруси , ентеровіруси ) 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2.Бактерії </a:t>
            </a:r>
            <a:r>
              <a:rPr lang="uk-UA" dirty="0"/>
              <a:t>( стрептококи , менінгококи ) 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3.Мікоплазма 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Гостре </a:t>
            </a:r>
            <a:r>
              <a:rPr lang="uk-UA" dirty="0"/>
              <a:t>запалення верхніх дихальних шляхів </a:t>
            </a:r>
            <a:r>
              <a:rPr lang="uk-UA" dirty="0" smtClean="0"/>
              <a:t>завжди проявляється </a:t>
            </a:r>
            <a:r>
              <a:rPr lang="uk-UA" dirty="0"/>
              <a:t>загальними неспецифічними ознаками , зумовленими впровадженням вірусу і викликається ним інтоксикації організму. Основні прояви хвороби - підвищення температури , головні болі , порушення сну , слабкість , м'язові болі , зниження апетиту , нудота , блювота. Особливо важкі прояви - загальмованість або збудження , розлади свідомості , судоми.</a:t>
            </a:r>
            <a:endParaRPr lang="ru-RU" dirty="0"/>
          </a:p>
        </p:txBody>
      </p:sp>
      <p:pic>
        <p:nvPicPr>
          <p:cNvPr id="4" name="Рисунок 3" descr="yak-robiti-shtuchne-dihann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32656"/>
            <a:ext cx="2088232" cy="2248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Бронхіальна </a:t>
            </a:r>
            <a:r>
              <a:rPr lang="uk-UA" dirty="0"/>
              <a:t>астма - хронічне захворювання, що виявляється періодично виникаючими нападами вираженого утруднення дихання ( задухи) . Сучасна наука розглядає астму як своєрідний запальний процес , який призводить до виникнення обструкції бронхів - звуження їх просвіту внаслідок ряду </a:t>
            </a:r>
            <a:r>
              <a:rPr lang="uk-UA" dirty="0" smtClean="0"/>
              <a:t>механізмів:</a:t>
            </a:r>
          </a:p>
          <a:p>
            <a:pPr>
              <a:buNone/>
            </a:pPr>
            <a:r>
              <a:rPr lang="uk-UA" dirty="0" smtClean="0"/>
              <a:t>           1.Спазму </a:t>
            </a:r>
            <a:r>
              <a:rPr lang="uk-UA" dirty="0"/>
              <a:t>дрібних бронхів 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2. Набряку </a:t>
            </a:r>
            <a:r>
              <a:rPr lang="uk-UA" dirty="0"/>
              <a:t>слизової бронхів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 3.Підвищеного </a:t>
            </a:r>
            <a:r>
              <a:rPr lang="uk-UA" dirty="0"/>
              <a:t>виділення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рідини </a:t>
            </a:r>
            <a:r>
              <a:rPr lang="uk-UA" dirty="0"/>
              <a:t>залозами бронхів 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         4.Підвищеної </a:t>
            </a:r>
            <a:r>
              <a:rPr lang="uk-UA" dirty="0"/>
              <a:t>в'язкості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мокротиння </a:t>
            </a:r>
            <a:r>
              <a:rPr lang="uk-UA" dirty="0"/>
              <a:t>в бронхах.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bronhialnaja-astma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348879"/>
            <a:ext cx="3168352" cy="30360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331048726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404664"/>
            <a:ext cx="7272808" cy="58182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583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Види професійних захворювань органів дихання</vt:lpstr>
      <vt:lpstr>Слайд 2</vt:lpstr>
      <vt:lpstr>Слайд 3</vt:lpstr>
      <vt:lpstr>Будова дихальної системи людини</vt:lpstr>
      <vt:lpstr>Слайд 5</vt:lpstr>
      <vt:lpstr>Слайд 6</vt:lpstr>
      <vt:lpstr>Слайд 7</vt:lpstr>
      <vt:lpstr>Слайд 8</vt:lpstr>
      <vt:lpstr>Слайд 9</vt:lpstr>
      <vt:lpstr>Запалення легенів - пневмонія</vt:lpstr>
      <vt:lpstr>Слайд 11</vt:lpstr>
      <vt:lpstr>Рентгенівський знімок при пневмонії</vt:lpstr>
      <vt:lpstr>Слайд 13</vt:lpstr>
      <vt:lpstr>Слайд 14</vt:lpstr>
      <vt:lpstr>Дякую за увагу!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Демонстрационная версия</dc:creator>
  <cp:lastModifiedBy>Демонстрационная версия</cp:lastModifiedBy>
  <cp:revision>7</cp:revision>
  <dcterms:created xsi:type="dcterms:W3CDTF">2014-05-05T20:19:37Z</dcterms:created>
  <dcterms:modified xsi:type="dcterms:W3CDTF">2014-05-05T21:28:09Z</dcterms:modified>
</cp:coreProperties>
</file>