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7" r:id="rId4"/>
    <p:sldId id="259" r:id="rId5"/>
    <p:sldId id="258" r:id="rId6"/>
    <p:sldId id="261" r:id="rId7"/>
    <p:sldId id="264" r:id="rId8"/>
    <p:sldId id="265" r:id="rId9"/>
    <p:sldId id="263" r:id="rId10"/>
    <p:sldId id="270" r:id="rId11"/>
    <p:sldId id="271" r:id="rId12"/>
    <p:sldId id="269" r:id="rId13"/>
    <p:sldId id="268" r:id="rId14"/>
    <p:sldId id="272" r:id="rId15"/>
    <p:sldId id="273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7030A0"/>
                </a:solidFill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defRPr>
            </a:lvl1pPr>
            <a:lvl2pPr>
              <a:defRPr sz="360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defRPr>
            </a:lvl2pPr>
            <a:lvl3pPr>
              <a:defRPr sz="360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defRPr>
            </a:lvl3pPr>
            <a:lvl4pPr>
              <a:defRPr sz="360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defRPr>
            </a:lvl4pPr>
            <a:lvl5pPr>
              <a:defRPr sz="360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A6C66-3EE0-4B96-AF05-BAA5EF0942BA}" type="datetimeFigureOut">
              <a:rPr lang="ru-RU" smtClean="0"/>
              <a:pPr/>
              <a:t>29.07.2011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5232F-8FA6-42FA-8BA0-3ACF54C00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>
          <a:solidFill>
            <a:schemeClr val="accent2">
              <a:lumMod val="75000"/>
            </a:schemeClr>
          </a:solidFill>
          <a:latin typeface="Arno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600" kern="1200">
          <a:solidFill>
            <a:schemeClr val="accent2">
              <a:lumMod val="50000"/>
            </a:schemeClr>
          </a:solidFill>
          <a:latin typeface="Arno Pro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no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no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no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no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260648"/>
            <a:ext cx="3672408" cy="316835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  <a:t>Белки: </a:t>
            </a:r>
            <a:b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Bookman Old Style" pitchFamily="18" charset="0"/>
              </a:rPr>
              <a:t>состав и строение.</a:t>
            </a:r>
            <a:endParaRPr lang="ru-RU" sz="4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80"/>
            <a:ext cx="4392488" cy="551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0" y="3717032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Автор: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учитель биологии 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МОУ «Лицей №37»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г. Саратова Киселева О.Н.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молекулы белка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8820472" cy="15841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	</a:t>
            </a:r>
            <a:r>
              <a:rPr lang="ru-RU" sz="2800" b="1" i="1" dirty="0" smtClean="0">
                <a:solidFill>
                  <a:srgbClr val="007E39"/>
                </a:solidFill>
              </a:rPr>
              <a:t>Первичная структура </a:t>
            </a:r>
            <a:r>
              <a:rPr lang="ru-RU" sz="2800" dirty="0" smtClean="0"/>
              <a:t>– последовательность  расположения аминокислотных остатков в полипептидной цепи.</a:t>
            </a:r>
          </a:p>
          <a:p>
            <a:endParaRPr lang="ru-RU" sz="28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516" y="3933056"/>
            <a:ext cx="85749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1052513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itchFamily="18" charset="0"/>
              </a:rPr>
              <a:t>Выделяют </a:t>
            </a:r>
            <a:r>
              <a:rPr lang="ru-RU" sz="2800" dirty="0">
                <a:solidFill>
                  <a:srgbClr val="0033CC"/>
                </a:solidFill>
                <a:latin typeface="Georgia" pitchFamily="18" charset="0"/>
              </a:rPr>
              <a:t>4 уровня</a:t>
            </a:r>
            <a:r>
              <a:rPr lang="ru-RU" sz="2800" dirty="0">
                <a:latin typeface="Georgia" pitchFamily="18" charset="0"/>
              </a:rPr>
              <a:t> пространственной организации белков.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молекулы белка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47525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	В организме человека обнаружено </a:t>
            </a:r>
            <a:r>
              <a:rPr lang="ru-RU" dirty="0" smtClean="0">
                <a:solidFill>
                  <a:srgbClr val="0033CC"/>
                </a:solidFill>
              </a:rPr>
              <a:t>порядка 10 тыс. различных белков.</a:t>
            </a:r>
            <a:r>
              <a:rPr lang="ru-RU" dirty="0" smtClean="0"/>
              <a:t> Имея всего лишь 20 аминокислот, можно составить из них огромное количество самых разнообразных комбинаций. 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	Так, если молекула белка состоит всего из 10 аминокислотных остатков, то число теоретически возможных вариантов белковых молекул, отличающихся порядком чередования аминокислот, — 10</a:t>
            </a:r>
            <a:r>
              <a:rPr lang="ru-RU" baseline="30000" dirty="0" smtClean="0">
                <a:solidFill>
                  <a:srgbClr val="0033CC"/>
                </a:solidFill>
              </a:rPr>
              <a:t>20</a:t>
            </a:r>
            <a:r>
              <a:rPr lang="ru-RU" dirty="0" smtClean="0">
                <a:solidFill>
                  <a:srgbClr val="0033CC"/>
                </a:solidFill>
              </a:rPr>
              <a:t>. </a:t>
            </a:r>
            <a:r>
              <a:rPr lang="ru-RU" dirty="0" smtClean="0"/>
              <a:t>Белки же, выделенные из живых организмов, образованы сотнями, а иногда и тысячами аминокислот. 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516" y="5373216"/>
            <a:ext cx="85749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молекулы белка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565212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	</a:t>
            </a:r>
            <a:r>
              <a:rPr lang="ru-RU" sz="3200" dirty="0" smtClean="0"/>
              <a:t>Первым белком, у которого была выявлена аминокислотная последовательность, стал гормон </a:t>
            </a:r>
            <a:r>
              <a:rPr lang="ru-RU" sz="3200" dirty="0" smtClean="0">
                <a:solidFill>
                  <a:srgbClr val="0033CC"/>
                </a:solidFill>
              </a:rPr>
              <a:t>инсулин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	Было выявлено, что молекула инсулина состоит из двух полипептидных цепей</a:t>
            </a:r>
          </a:p>
          <a:p>
            <a:r>
              <a:rPr lang="ru-RU" sz="3200" dirty="0" smtClean="0"/>
              <a:t>	(21 и 30 аминокислотных остатков), удерживаемых около друг друга </a:t>
            </a:r>
            <a:r>
              <a:rPr lang="ru-RU" sz="3200" dirty="0" err="1" smtClean="0"/>
              <a:t>дисульфидными</a:t>
            </a:r>
            <a:r>
              <a:rPr lang="ru-RU" sz="3200" dirty="0" smtClean="0"/>
              <a:t> мостиками. За свой кропотливый труд </a:t>
            </a:r>
            <a:r>
              <a:rPr lang="ru-RU" sz="3200" dirty="0" err="1" smtClean="0"/>
              <a:t>Ф.Сэнгер</a:t>
            </a:r>
            <a:r>
              <a:rPr lang="ru-RU" sz="3200" dirty="0" smtClean="0"/>
              <a:t> был удостоен Нобелевской премии.</a:t>
            </a:r>
          </a:p>
          <a:p>
            <a:endParaRPr lang="ru-RU" sz="32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98058" y="836712"/>
            <a:ext cx="2994422" cy="576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молекулы белка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05273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E39"/>
                </a:solidFill>
                <a:latin typeface="Georgia" pitchFamily="18" charset="0"/>
              </a:rPr>
              <a:t>Первичная структура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белковой молекулы определяет свойства молекул белка и ее пространственную конфигурацию. Замена всего лишь одной аминокислоты на другую в полипептидной цепочке может привести к изменению свойств и функций белка.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Лишь незначительное количество белков имеет строго линейную структуру. Основная масса белков подвергается дальнейшей укладке, что приводит к образованию </a:t>
            </a:r>
            <a:r>
              <a:rPr lang="ru-RU" sz="2800" b="1" i="1" dirty="0" smtClean="0">
                <a:solidFill>
                  <a:srgbClr val="007E39"/>
                </a:solidFill>
                <a:latin typeface="Georgia" pitchFamily="18" charset="0"/>
              </a:rPr>
              <a:t>вторичной структуры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белковой молекулы.</a:t>
            </a:r>
          </a:p>
          <a:p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молекулы белка</a:t>
            </a:r>
            <a:endParaRPr lang="ru-RU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1520" y="692150"/>
            <a:ext cx="6336704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sz="2400" b="1" i="1" dirty="0">
                <a:solidFill>
                  <a:srgbClr val="007E39"/>
                </a:solidFill>
                <a:latin typeface="Georgia" pitchFamily="18" charset="0"/>
              </a:rPr>
              <a:t>Вторичная структура.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sz="2400" dirty="0">
                <a:latin typeface="Georgia" pitchFamily="18" charset="0"/>
              </a:rPr>
              <a:t>Основным вариантом вторичной структуры является </a:t>
            </a:r>
            <a:r>
              <a:rPr lang="ru-RU" sz="2400" b="1" dirty="0">
                <a:solidFill>
                  <a:srgbClr val="007E39"/>
                </a:solidFill>
                <a:latin typeface="Georgia" pitchFamily="18" charset="0"/>
                <a:sym typeface="Symbol" pitchFamily="18" charset="2"/>
              </a:rPr>
              <a:t></a:t>
            </a:r>
            <a:r>
              <a:rPr lang="ru-RU" sz="2400" b="1" dirty="0">
                <a:solidFill>
                  <a:srgbClr val="007E39"/>
                </a:solidFill>
                <a:latin typeface="Georgia" pitchFamily="18" charset="0"/>
              </a:rPr>
              <a:t>-спираль</a:t>
            </a:r>
            <a:r>
              <a:rPr lang="ru-RU" sz="2400" dirty="0">
                <a:latin typeface="Georgia" pitchFamily="18" charset="0"/>
              </a:rPr>
              <a:t>, имеющая вид растянутой пружины. Она образована одной полипептидной  цепью в результате возникновения внутримолекулярных водородных связей между карбоксильными группами и аминогруппами, расположенными на соседних витках спирали.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0413" y="1052785"/>
            <a:ext cx="21240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3861048"/>
            <a:ext cx="360045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молекулы белка</a:t>
            </a:r>
            <a:endParaRPr lang="ru-RU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1520" y="692150"/>
            <a:ext cx="856895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068960"/>
            <a:ext cx="3529012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068960"/>
            <a:ext cx="46085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0825" y="879449"/>
            <a:ext cx="8893175" cy="21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ru-RU" sz="2800" b="1" i="1" dirty="0">
                <a:solidFill>
                  <a:srgbClr val="007E39"/>
                </a:solidFill>
                <a:latin typeface="Georgia" pitchFamily="18" charset="0"/>
              </a:rPr>
              <a:t>Третичная </a:t>
            </a:r>
            <a:r>
              <a:rPr lang="ru-RU" sz="2800" b="1" i="1" dirty="0" smtClean="0">
                <a:solidFill>
                  <a:srgbClr val="007E39"/>
                </a:solidFill>
                <a:latin typeface="Georgia" pitchFamily="18" charset="0"/>
              </a:rPr>
              <a:t>структура – глобула,</a:t>
            </a:r>
            <a:endParaRPr lang="ru-RU" sz="2800" b="1" i="1" dirty="0">
              <a:solidFill>
                <a:srgbClr val="007E39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возникающая 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в результате возникновения химических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связей:  водородных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ионных,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дисульфидных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и установления </a:t>
            </a:r>
            <a:r>
              <a:rPr lang="ru-RU" sz="2800" dirty="0" err="1" smtClean="0">
                <a:solidFill>
                  <a:srgbClr val="002060"/>
                </a:solidFill>
                <a:latin typeface="Georgia" pitchFamily="18" charset="0"/>
              </a:rPr>
              <a:t>гидрофильно-гидрофобных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взаимодействий.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белковой молекулы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2592287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	</a:t>
            </a:r>
            <a:r>
              <a:rPr lang="ru-RU" sz="2800" b="1" i="1" dirty="0" smtClean="0">
                <a:solidFill>
                  <a:srgbClr val="007E39"/>
                </a:solidFill>
              </a:rPr>
              <a:t>Четвертичная структура. </a:t>
            </a:r>
          </a:p>
          <a:p>
            <a:r>
              <a:rPr lang="ru-RU" sz="2800" b="1" i="1" dirty="0" smtClean="0">
                <a:solidFill>
                  <a:srgbClr val="007E39"/>
                </a:solidFill>
              </a:rPr>
              <a:t>	</a:t>
            </a:r>
            <a:r>
              <a:rPr lang="ru-RU" sz="2800" dirty="0" smtClean="0"/>
              <a:t>Характерна для сложных белков, молекулы которых образованы двумя и более глобулами. </a:t>
            </a:r>
          </a:p>
          <a:p>
            <a:pPr algn="just"/>
            <a:r>
              <a:rPr lang="ru-RU" sz="2800" dirty="0" smtClean="0"/>
              <a:t>	Глобулы удерживаются вместе благодаря ионным, </a:t>
            </a:r>
            <a:r>
              <a:rPr lang="ru-RU" sz="2800" dirty="0" err="1" smtClean="0"/>
              <a:t>гидрофильно-гидрофобным</a:t>
            </a:r>
            <a:r>
              <a:rPr lang="ru-RU" sz="2800" dirty="0" smtClean="0"/>
              <a:t> и электростатическим взаимодействиям.</a:t>
            </a:r>
          </a:p>
          <a:p>
            <a:endParaRPr lang="ru-RU" sz="2800" dirty="0"/>
          </a:p>
        </p:txBody>
      </p:sp>
      <p:pic>
        <p:nvPicPr>
          <p:cNvPr id="5" name="Рисунок 4" descr="четвертичная структура белка коп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8" y="3506043"/>
            <a:ext cx="8370887" cy="3235325"/>
          </a:xfrm>
          <a:prstGeom prst="rect">
            <a:avLst/>
          </a:prstGeom>
          <a:ln>
            <a:solidFill>
              <a:schemeClr val="accent1">
                <a:satMod val="1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белковой молекулы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836712"/>
            <a:ext cx="4824536" cy="554461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	Наиболее изученным белком, имеющим четвертичную структуру, является </a:t>
            </a:r>
            <a:r>
              <a:rPr lang="ru-RU" sz="2800" b="1" i="1" dirty="0" smtClean="0">
                <a:solidFill>
                  <a:srgbClr val="007E39"/>
                </a:solidFill>
              </a:rPr>
              <a:t>гемоглобин</a:t>
            </a:r>
            <a:r>
              <a:rPr lang="ru-RU" sz="2800" b="1" dirty="0" smtClean="0">
                <a:solidFill>
                  <a:srgbClr val="007E39"/>
                </a:solidFill>
              </a:rPr>
              <a:t>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	Он образован двумя </a:t>
            </a:r>
            <a:r>
              <a:rPr lang="ru-RU" sz="2800" dirty="0" smtClean="0">
                <a:sym typeface="Symbol" pitchFamily="18" charset="2"/>
              </a:rPr>
              <a:t></a:t>
            </a:r>
            <a:r>
              <a:rPr lang="ru-RU" sz="2800" dirty="0" smtClean="0"/>
              <a:t>-субъединицами (141 аминокислотный остаток) и двумя </a:t>
            </a:r>
            <a:r>
              <a:rPr lang="ru-RU" sz="2800" dirty="0" smtClean="0">
                <a:sym typeface="Symbol" pitchFamily="18" charset="2"/>
              </a:rPr>
              <a:t></a:t>
            </a:r>
            <a:r>
              <a:rPr lang="ru-RU" sz="2800" dirty="0" smtClean="0"/>
              <a:t>-субъединицами (146 аминокислотных остатков).С каждой субъединицей связана молекула </a:t>
            </a:r>
            <a:r>
              <a:rPr lang="ru-RU" sz="2800" dirty="0" err="1" smtClean="0"/>
              <a:t>гема</a:t>
            </a:r>
            <a:r>
              <a:rPr lang="ru-RU" sz="2800" dirty="0" smtClean="0"/>
              <a:t>, содержащая железо.</a:t>
            </a:r>
          </a:p>
          <a:p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4408" y="1355306"/>
            <a:ext cx="4530080" cy="46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80920" cy="201622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Белки: 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состав и строение.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Admin\Desktop\белк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564904"/>
            <a:ext cx="7315466" cy="407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Белки </a:t>
            </a:r>
            <a:endParaRPr lang="ru-RU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3645024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Белки обладают огромной молекулярной массой: молекулярная масса альбумина (одного из белков яйца) — 36000, гемоглобина — 152000, миозина (одного из белков мышц) — 500000. Для сравнения: молекулярная масса спирта — 46, уксусной кислоты — 60, бензола — 78. 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Белки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996952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ru-RU" sz="2800" b="1" i="1" dirty="0" smtClean="0">
                <a:solidFill>
                  <a:srgbClr val="007E39"/>
                </a:solidFill>
              </a:rPr>
              <a:t>Белки - (протеины, полипептиды)</a:t>
            </a:r>
            <a:r>
              <a:rPr lang="ru-RU" sz="2800" i="1" dirty="0" smtClean="0">
                <a:solidFill>
                  <a:srgbClr val="007E39"/>
                </a:solidFill>
              </a:rPr>
              <a:t> - </a:t>
            </a:r>
            <a:r>
              <a:rPr lang="ru-RU" sz="2800" dirty="0" smtClean="0"/>
              <a:t>высокомолекулярные органические соединения, состоящие из остатков аминокислот, соединённых в цепочку пептидной связью.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229200"/>
            <a:ext cx="8208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E39"/>
                </a:solidFill>
                <a:latin typeface="Georgia" pitchFamily="18" charset="0"/>
              </a:rPr>
              <a:t>Белки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–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гетерополимеры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мономерами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котрых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являются </a:t>
            </a:r>
            <a:r>
              <a:rPr lang="el-GR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α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-аминокислоты.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состав белков входят: С, Н, О,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N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S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 Часть белков образует комплексы с другими молекулами, содержащими фосфор, железо, цинк и медь.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белков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504528"/>
          <a:ext cx="871296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62473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Georgia" pitchFamily="18" charset="0"/>
                        </a:rPr>
                        <a:t>белки</a:t>
                      </a:r>
                      <a:endParaRPr lang="ru-RU" sz="3200" dirty="0"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простые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сложные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состоят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из остатков аминокислот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кроме аминокислот содержат небелковую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 - </a:t>
                      </a:r>
                      <a:r>
                        <a:rPr lang="ru-RU" sz="2400" b="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простетическую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группу: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295240">
                <a:tc vMerge="1"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атомы металла – </a:t>
                      </a:r>
                      <a:r>
                        <a:rPr lang="ru-RU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металлопротеины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молекулу липида – </a:t>
                      </a:r>
                      <a:r>
                        <a:rPr lang="ru-RU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липопротеины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молекулу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углевода – </a:t>
                      </a:r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гликопротеины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остаток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фосфорной кислоты –                      </a:t>
                      </a:r>
                      <a:r>
                        <a:rPr lang="ru-RU" sz="2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фосфопротеины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122624">
                <a:tc vMerge="1"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молекулу нуклеиновой кислоты –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                            </a:t>
                      </a:r>
                      <a:r>
                        <a:rPr lang="ru-RU" sz="24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нуклеопротеины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Состав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2664296"/>
          </a:xfrm>
        </p:spPr>
        <p:txBody>
          <a:bodyPr>
            <a:noAutofit/>
          </a:bodyPr>
          <a:lstStyle/>
          <a:p>
            <a:pPr marL="265113" indent="-265113"/>
            <a:r>
              <a:rPr lang="ru-RU" sz="3200" b="1" i="1" dirty="0" smtClean="0">
                <a:solidFill>
                  <a:srgbClr val="007E39"/>
                </a:solidFill>
              </a:rPr>
              <a:t>	Аминокислоты</a:t>
            </a:r>
            <a:r>
              <a:rPr lang="ru-RU" sz="3200" dirty="0" smtClean="0"/>
              <a:t>  (аминокарбоновые кислоты) — полярные соединения, содержащие  аминогруппу </a:t>
            </a:r>
            <a:r>
              <a:rPr lang="ru-RU" sz="3200" dirty="0"/>
              <a:t>	</a:t>
            </a:r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ru-RU" sz="3200" dirty="0" smtClean="0">
                <a:solidFill>
                  <a:srgbClr val="0070C0"/>
                </a:solidFill>
              </a:rPr>
              <a:t>-</a:t>
            </a:r>
            <a:r>
              <a:rPr lang="en-US" sz="3200" dirty="0" smtClean="0">
                <a:solidFill>
                  <a:srgbClr val="0070C0"/>
                </a:solidFill>
              </a:rPr>
              <a:t>NH</a:t>
            </a:r>
            <a:r>
              <a:rPr lang="ru-RU" sz="3200" baseline="-25000" dirty="0" smtClean="0">
                <a:solidFill>
                  <a:srgbClr val="0070C0"/>
                </a:solidFill>
              </a:rPr>
              <a:t>2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r>
              <a:rPr lang="ru-RU" sz="3200" dirty="0" smtClean="0">
                <a:solidFill>
                  <a:srgbClr val="0070C0"/>
                </a:solidFill>
              </a:rPr>
              <a:t>  </a:t>
            </a:r>
            <a:r>
              <a:rPr lang="ru-RU" sz="3200" dirty="0" smtClean="0"/>
              <a:t>и карбоксильную группу </a:t>
            </a:r>
            <a:r>
              <a:rPr lang="en-US" sz="3200" dirty="0" smtClean="0">
                <a:solidFill>
                  <a:srgbClr val="00B050"/>
                </a:solidFill>
              </a:rPr>
              <a:t>(</a:t>
            </a:r>
            <a:r>
              <a:rPr lang="ru-RU" sz="3200" dirty="0" smtClean="0">
                <a:solidFill>
                  <a:srgbClr val="00B050"/>
                </a:solidFill>
              </a:rPr>
              <a:t>-</a:t>
            </a:r>
            <a:r>
              <a:rPr lang="en-US" sz="3200" dirty="0" smtClean="0">
                <a:solidFill>
                  <a:srgbClr val="00B050"/>
                </a:solidFill>
              </a:rPr>
              <a:t>COOH)</a:t>
            </a:r>
            <a:r>
              <a:rPr lang="ru-RU" sz="3200" dirty="0" smtClean="0"/>
              <a:t>, обеспечивающую свойства кислоты .</a:t>
            </a:r>
          </a:p>
          <a:p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2576" y="3811840"/>
            <a:ext cx="401195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Состав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52028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7E39"/>
                </a:solidFill>
              </a:rPr>
              <a:t>	</a:t>
            </a:r>
            <a:r>
              <a:rPr lang="ru-RU" sz="2400" dirty="0" smtClean="0"/>
              <a:t>В клетках и тканях обнаружено свыше 170 различных аминокислот, но в состав белков входит лишь 26. </a:t>
            </a:r>
          </a:p>
          <a:p>
            <a:r>
              <a:rPr lang="ru-RU" sz="2400" dirty="0" smtClean="0"/>
              <a:t>	Причем 6 из 26 аминокислот являются нестандартными. Они образуются в результате модификации стандартных аминокислот уже после их включения в полипептидную цепь. Поэтому обычными компонентами белков считают лишь 20 аминокислот.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971600" y="3953024"/>
            <a:ext cx="7272808" cy="2500312"/>
            <a:chOff x="971600" y="1071563"/>
            <a:chExt cx="7272808" cy="2500312"/>
          </a:xfrm>
        </p:grpSpPr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3071813" y="1071563"/>
              <a:ext cx="2795587" cy="642937"/>
            </a:xfrm>
            <a:prstGeom prst="rect">
              <a:avLst/>
            </a:prstGeom>
            <a:ln w="3175">
              <a:solidFill>
                <a:schemeClr val="accent1">
                  <a:satMod val="150000"/>
                </a:schemeClr>
              </a:solidFill>
            </a:ln>
          </p:spPr>
          <p:txBody>
            <a:bodyPr lIns="182880" tIns="91440">
              <a:normAutofit fontScale="85000" lnSpcReduction="10000"/>
            </a:bodyPr>
            <a:lstStyle/>
            <a:p>
              <a:pPr marL="265176" indent="-265176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Аминокислоты</a:t>
              </a:r>
            </a:p>
          </p:txBody>
        </p:sp>
        <p:sp>
          <p:nvSpPr>
            <p:cNvPr id="13" name="Содержимое 2"/>
            <p:cNvSpPr txBox="1">
              <a:spLocks/>
            </p:cNvSpPr>
            <p:nvPr/>
          </p:nvSpPr>
          <p:spPr>
            <a:xfrm>
              <a:off x="971600" y="2214563"/>
              <a:ext cx="3457525" cy="1357312"/>
            </a:xfrm>
            <a:prstGeom prst="rect">
              <a:avLst/>
            </a:prstGeom>
            <a:ln w="3175">
              <a:solidFill>
                <a:schemeClr val="accent1">
                  <a:satMod val="150000"/>
                </a:schemeClr>
              </a:solidFill>
            </a:ln>
          </p:spPr>
          <p:txBody>
            <a:bodyPr lIns="182880" tIns="91440"/>
            <a:lstStyle/>
            <a:p>
              <a:pPr marL="265176" indent="-265176" algn="ctr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400" b="1" i="1" dirty="0">
                  <a:solidFill>
                    <a:srgbClr val="007E39"/>
                  </a:solidFill>
                  <a:latin typeface="Georgia" pitchFamily="18" charset="0"/>
                </a:rPr>
                <a:t>Заменимые</a:t>
              </a:r>
            </a:p>
            <a:p>
              <a:pPr marL="265176" indent="-265176" algn="ctr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400" dirty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синтезируются в 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организме (10)</a:t>
              </a:r>
              <a:endParaRPr lang="ru-RU" sz="2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14" name="Содержимое 2"/>
            <p:cNvSpPr txBox="1">
              <a:spLocks/>
            </p:cNvSpPr>
            <p:nvPr/>
          </p:nvSpPr>
          <p:spPr>
            <a:xfrm>
              <a:off x="4714875" y="2214563"/>
              <a:ext cx="3529533" cy="1357312"/>
            </a:xfrm>
            <a:prstGeom prst="rect">
              <a:avLst/>
            </a:prstGeom>
            <a:ln w="3175">
              <a:solidFill>
                <a:schemeClr val="accent1">
                  <a:satMod val="150000"/>
                </a:schemeClr>
              </a:solidFill>
            </a:ln>
          </p:spPr>
          <p:txBody>
            <a:bodyPr lIns="182880" tIns="91440">
              <a:normAutofit/>
            </a:bodyPr>
            <a:lstStyle/>
            <a:p>
              <a:pPr marL="265176" indent="-265176" algn="ctr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400" b="1" i="1" dirty="0">
                  <a:solidFill>
                    <a:srgbClr val="007E39"/>
                  </a:solidFill>
                  <a:latin typeface="Georgia" pitchFamily="18" charset="0"/>
                </a:rPr>
                <a:t>Незаменимые </a:t>
              </a:r>
            </a:p>
            <a:p>
              <a:pPr marL="265176" indent="-265176" algn="ctr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400" dirty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в организме 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не синтезируются (10)</a:t>
              </a:r>
              <a:endParaRPr lang="ru-RU" sz="2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5400000">
              <a:off x="3286125" y="1714500"/>
              <a:ext cx="500063" cy="500063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5000625" y="1714500"/>
              <a:ext cx="500063" cy="500063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Состав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52028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E39"/>
                </a:solidFill>
              </a:rPr>
              <a:t>	</a:t>
            </a:r>
            <a:r>
              <a:rPr lang="ru-RU" sz="2400" b="1" dirty="0" smtClean="0"/>
              <a:t>В зависимости от аминокислотного состава</a:t>
            </a:r>
            <a:r>
              <a:rPr lang="ru-RU" sz="2400" dirty="0" smtClean="0"/>
              <a:t>, белки бывают: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	</a:t>
            </a:r>
            <a:r>
              <a:rPr lang="ru-RU" sz="2400" b="1" i="1" dirty="0" smtClean="0">
                <a:solidFill>
                  <a:srgbClr val="007E39"/>
                </a:solidFill>
              </a:rPr>
              <a:t>полноценными</a:t>
            </a:r>
            <a:r>
              <a:rPr lang="ru-RU" sz="2400" dirty="0"/>
              <a:t> </a:t>
            </a:r>
            <a:r>
              <a:rPr lang="ru-RU" sz="2400" dirty="0" smtClean="0"/>
              <a:t>– белки, содержащие весь набор аминокислот (20 разных аминокислот);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	</a:t>
            </a:r>
            <a:r>
              <a:rPr lang="ru-RU" sz="2400" b="1" i="1" dirty="0" smtClean="0">
                <a:solidFill>
                  <a:srgbClr val="007E39"/>
                </a:solidFill>
              </a:rPr>
              <a:t>неполноценными</a:t>
            </a:r>
            <a:r>
              <a:rPr lang="ru-RU" sz="2400" dirty="0"/>
              <a:t> </a:t>
            </a:r>
            <a:r>
              <a:rPr lang="ru-RU" sz="2400" dirty="0" smtClean="0"/>
              <a:t>– белки, в составе которых какие-то аминокислоты отсутствуют.</a:t>
            </a:r>
          </a:p>
          <a:p>
            <a:pPr marL="265113" indent="-265113"/>
            <a:endParaRPr lang="ru-RU" sz="2800" dirty="0"/>
          </a:p>
        </p:txBody>
      </p:sp>
      <p:grpSp>
        <p:nvGrpSpPr>
          <p:cNvPr id="4" name="Группа 10"/>
          <p:cNvGrpSpPr/>
          <p:nvPr/>
        </p:nvGrpSpPr>
        <p:grpSpPr>
          <a:xfrm>
            <a:off x="1691680" y="1071563"/>
            <a:ext cx="5832648" cy="2500312"/>
            <a:chOff x="1691680" y="1071563"/>
            <a:chExt cx="5832648" cy="2500312"/>
          </a:xfrm>
        </p:grpSpPr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3071813" y="1071563"/>
              <a:ext cx="2795587" cy="642937"/>
            </a:xfrm>
            <a:prstGeom prst="rect">
              <a:avLst/>
            </a:prstGeom>
            <a:ln w="3175">
              <a:solidFill>
                <a:schemeClr val="accent1">
                  <a:satMod val="150000"/>
                </a:schemeClr>
              </a:solidFill>
            </a:ln>
          </p:spPr>
          <p:txBody>
            <a:bodyPr lIns="182880" tIns="91440">
              <a:normAutofit fontScale="85000" lnSpcReduction="10000"/>
            </a:bodyPr>
            <a:lstStyle/>
            <a:p>
              <a:pPr marL="265176" indent="-265176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Аминокислоты</a:t>
              </a:r>
            </a:p>
          </p:txBody>
        </p:sp>
        <p:sp>
          <p:nvSpPr>
            <p:cNvPr id="13" name="Содержимое 2"/>
            <p:cNvSpPr txBox="1">
              <a:spLocks/>
            </p:cNvSpPr>
            <p:nvPr/>
          </p:nvSpPr>
          <p:spPr>
            <a:xfrm>
              <a:off x="1691680" y="2214563"/>
              <a:ext cx="2737445" cy="1357312"/>
            </a:xfrm>
            <a:prstGeom prst="rect">
              <a:avLst/>
            </a:prstGeom>
            <a:ln w="3175">
              <a:solidFill>
                <a:schemeClr val="accent1">
                  <a:satMod val="150000"/>
                </a:schemeClr>
              </a:solidFill>
            </a:ln>
          </p:spPr>
          <p:txBody>
            <a:bodyPr lIns="182880" tIns="91440"/>
            <a:lstStyle/>
            <a:p>
              <a:pPr marL="265176" indent="-265176" algn="ctr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400" b="1" i="1" dirty="0">
                  <a:solidFill>
                    <a:srgbClr val="007E39"/>
                  </a:solidFill>
                  <a:latin typeface="Georgia" pitchFamily="18" charset="0"/>
                </a:rPr>
                <a:t>Заменимые</a:t>
              </a:r>
            </a:p>
            <a:p>
              <a:pPr marL="265176" indent="-265176" algn="ctr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400" dirty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синтезируются в организме</a:t>
              </a:r>
            </a:p>
          </p:txBody>
        </p:sp>
        <p:sp>
          <p:nvSpPr>
            <p:cNvPr id="14" name="Содержимое 2"/>
            <p:cNvSpPr txBox="1">
              <a:spLocks/>
            </p:cNvSpPr>
            <p:nvPr/>
          </p:nvSpPr>
          <p:spPr>
            <a:xfrm>
              <a:off x="4714875" y="2214563"/>
              <a:ext cx="2809453" cy="1357312"/>
            </a:xfrm>
            <a:prstGeom prst="rect">
              <a:avLst/>
            </a:prstGeom>
            <a:ln w="3175">
              <a:solidFill>
                <a:schemeClr val="accent1">
                  <a:satMod val="150000"/>
                </a:schemeClr>
              </a:solidFill>
            </a:ln>
          </p:spPr>
          <p:txBody>
            <a:bodyPr lIns="182880" tIns="91440">
              <a:normAutofit/>
            </a:bodyPr>
            <a:lstStyle/>
            <a:p>
              <a:pPr marL="265176" indent="-265176" algn="ctr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400" b="1" i="1" dirty="0">
                  <a:solidFill>
                    <a:srgbClr val="007E39"/>
                  </a:solidFill>
                  <a:latin typeface="Georgia" pitchFamily="18" charset="0"/>
                </a:rPr>
                <a:t>Незаменимые </a:t>
              </a:r>
            </a:p>
            <a:p>
              <a:pPr marL="265176" indent="-265176" algn="ctr" fontAlgn="auto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ru-RU" sz="2400" dirty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в организме </a:t>
              </a:r>
              <a:r>
                <a:rPr lang="ru-RU" sz="2400" dirty="0" smtClean="0">
                  <a:solidFill>
                    <a:schemeClr val="accent4">
                      <a:lumMod val="50000"/>
                    </a:schemeClr>
                  </a:solidFill>
                  <a:latin typeface="Georgia" pitchFamily="18" charset="0"/>
                </a:rPr>
                <a:t>не синтезируются</a:t>
              </a:r>
              <a:endParaRPr lang="ru-RU" sz="2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5400000">
              <a:off x="3286125" y="1714500"/>
              <a:ext cx="500063" cy="500063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5000625" y="1714500"/>
              <a:ext cx="500063" cy="500063"/>
            </a:xfrm>
            <a:prstGeom prst="straightConnector1">
              <a:avLst/>
            </a:prstGeom>
            <a:ln w="31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Состав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808312"/>
          </a:xfrm>
        </p:spPr>
        <p:txBody>
          <a:bodyPr>
            <a:noAutofit/>
          </a:bodyPr>
          <a:lstStyle/>
          <a:p>
            <a:pPr marL="265113" indent="-265113"/>
            <a:r>
              <a:rPr lang="ru-RU" sz="2800" b="1" i="1" dirty="0" smtClean="0">
                <a:solidFill>
                  <a:srgbClr val="007E39"/>
                </a:solidFill>
              </a:rPr>
              <a:t>	</a:t>
            </a:r>
            <a:r>
              <a:rPr lang="ru-RU" sz="2800" dirty="0" smtClean="0"/>
              <a:t>Аминокислоты соединяются друг с другом </a:t>
            </a:r>
            <a:r>
              <a:rPr lang="ru-RU" sz="2800" i="1" dirty="0" smtClean="0">
                <a:solidFill>
                  <a:srgbClr val="007E39"/>
                </a:solidFill>
              </a:rPr>
              <a:t>пептидной связью</a:t>
            </a:r>
            <a:r>
              <a:rPr lang="ru-RU" sz="2800" dirty="0" smtClean="0"/>
              <a:t>, образуя </a:t>
            </a:r>
            <a:r>
              <a:rPr lang="ru-RU" sz="2800" i="1" dirty="0" smtClean="0">
                <a:solidFill>
                  <a:srgbClr val="007E39"/>
                </a:solidFill>
              </a:rPr>
              <a:t>полипептидную цепь. </a:t>
            </a:r>
            <a:r>
              <a:rPr lang="ru-RU" sz="2800" b="1" i="1" dirty="0" smtClean="0">
                <a:solidFill>
                  <a:srgbClr val="007E39"/>
                </a:solidFill>
              </a:rPr>
              <a:t>Пептидная </a:t>
            </a:r>
            <a:r>
              <a:rPr lang="ru-RU" sz="2800" b="1" i="1" dirty="0">
                <a:solidFill>
                  <a:srgbClr val="007E39"/>
                </a:solidFill>
              </a:rPr>
              <a:t>с</a:t>
            </a:r>
            <a:r>
              <a:rPr lang="ru-RU" sz="2800" b="1" i="1" dirty="0" smtClean="0">
                <a:solidFill>
                  <a:srgbClr val="007E39"/>
                </a:solidFill>
              </a:rPr>
              <a:t>вязь </a:t>
            </a:r>
            <a:r>
              <a:rPr lang="ru-RU" sz="2800" dirty="0" smtClean="0"/>
              <a:t>– ковалентная связь, образующаяся между азотом аминогруппы одной аминокислоты и углеродом карбоксильной группы другой аминокислоты.</a:t>
            </a:r>
            <a:endParaRPr lang="ru-RU" sz="28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4005064"/>
            <a:ext cx="8352928" cy="2088232"/>
            <a:chOff x="571500" y="3284984"/>
            <a:chExt cx="8001000" cy="171450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email"/>
            <a:srcRect t="4465" b="6238"/>
            <a:stretch>
              <a:fillRect/>
            </a:stretch>
          </p:blipFill>
          <p:spPr>
            <a:xfrm>
              <a:off x="571500" y="3284984"/>
              <a:ext cx="4584700" cy="1714500"/>
            </a:xfrm>
            <a:prstGeom prst="rect">
              <a:avLst/>
            </a:prstGeom>
            <a:noFill/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500" y="3284984"/>
              <a:ext cx="3429000" cy="170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143125" y="4213671"/>
              <a:ext cx="928688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00313" y="3927921"/>
              <a:ext cx="214312" cy="21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643688" y="4142234"/>
              <a:ext cx="214312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57938" y="3927921"/>
              <a:ext cx="785812" cy="4286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337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Белки:  состав и строение.</vt:lpstr>
      <vt:lpstr>Белки:  состав и строение.</vt:lpstr>
      <vt:lpstr>Белки </vt:lpstr>
      <vt:lpstr>Белки </vt:lpstr>
      <vt:lpstr>Классификация белков</vt:lpstr>
      <vt:lpstr>Состав белков</vt:lpstr>
      <vt:lpstr>Состав белков</vt:lpstr>
      <vt:lpstr>Состав белков</vt:lpstr>
      <vt:lpstr>Состав белков</vt:lpstr>
      <vt:lpstr>Структура молекулы белка</vt:lpstr>
      <vt:lpstr>Структура молекулы белка</vt:lpstr>
      <vt:lpstr>Структура молекулы белка</vt:lpstr>
      <vt:lpstr>Структура молекулы белка</vt:lpstr>
      <vt:lpstr>Структура молекулы белка</vt:lpstr>
      <vt:lpstr>Структура молекулы белка</vt:lpstr>
      <vt:lpstr>Структура белковой молекулы</vt:lpstr>
      <vt:lpstr>Структура белковой молекулы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Белки:  состав и строение.</dc:title>
  <dc:creator>Admin</dc:creator>
  <cp:lastModifiedBy>олеся</cp:lastModifiedBy>
  <cp:revision>31</cp:revision>
  <dcterms:created xsi:type="dcterms:W3CDTF">2010-10-10T11:06:55Z</dcterms:created>
  <dcterms:modified xsi:type="dcterms:W3CDTF">2011-07-29T13:07:40Z</dcterms:modified>
</cp:coreProperties>
</file>