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6" autoAdjust="0"/>
    <p:restoredTop sz="94660"/>
  </p:normalViewPr>
  <p:slideViewPr>
    <p:cSldViewPr>
      <p:cViewPr varScale="1">
        <p:scale>
          <a:sx n="93" d="100"/>
          <a:sy n="93" d="100"/>
        </p:scale>
        <p:origin x="-1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split dir="in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Травма</a:t>
            </a:r>
            <a:r>
              <a:rPr lang="ru-RU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систем орган</a:t>
            </a:r>
            <a:r>
              <a:rPr lang="uk-UA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і</a:t>
            </a:r>
            <a:r>
              <a:rPr lang="ru-RU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зму</a:t>
            </a:r>
            <a:endParaRPr lang="ru-RU" sz="54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Фізичні поранення </a:t>
            </a:r>
            <a:endParaRPr lang="ru-RU" sz="5400" b="1" u="sng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334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Фізична травма</a:t>
            </a:r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 — пошкодження тканин або органів тіла </a:t>
            </a:r>
          </a:p>
          <a:p>
            <a:pPr>
              <a:buNone/>
            </a:pPr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внаслідок удару, поранення, опіку тощо.</a:t>
            </a:r>
          </a:p>
          <a:p>
            <a:pPr algn="ctr">
              <a:buNone/>
            </a:pPr>
            <a:r>
              <a:rPr lang="uk-UA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Види травм:</a:t>
            </a:r>
          </a:p>
          <a:p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Відкриті — пошкоджені покрови організму</a:t>
            </a:r>
          </a:p>
          <a:p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Закриті — шкіра та слизові оболонки залишаються </a:t>
            </a:r>
          </a:p>
          <a:p>
            <a:pPr>
              <a:buNone/>
            </a:pPr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цілими</a:t>
            </a:r>
          </a:p>
          <a:p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Забиті місця — представляють собою пошкодження </a:t>
            </a:r>
          </a:p>
          <a:p>
            <a:pPr>
              <a:buNone/>
            </a:pPr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м'яких тканин, що розвиваються при різкому стисканні </a:t>
            </a:r>
          </a:p>
          <a:p>
            <a:pPr>
              <a:buNone/>
            </a:pPr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тканин між твердими поверхнями.</a:t>
            </a:r>
          </a:p>
          <a:p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Розтягнення — це обмежене ушкодження зв'язувального </a:t>
            </a:r>
          </a:p>
          <a:p>
            <a:pPr>
              <a:buNone/>
            </a:pPr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апарату суглоба, при якому під дією зовнішньої сили </a:t>
            </a:r>
          </a:p>
          <a:p>
            <a:pPr>
              <a:buNone/>
            </a:pPr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відбувається надмірне розтягнення зв'язок суглобу, при </a:t>
            </a:r>
          </a:p>
          <a:p>
            <a:pPr>
              <a:buNone/>
            </a:pPr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цьому, зазвичай, частина волокон рветься.</a:t>
            </a:r>
          </a:p>
          <a:p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Вивих</a:t>
            </a:r>
          </a:p>
          <a:p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Розтягнення зв'язок</a:t>
            </a:r>
          </a:p>
          <a:p>
            <a:r>
              <a:rPr lang="uk-UA" sz="2800" dirty="0" smtClean="0">
                <a:latin typeface="Batang" pitchFamily="18" charset="-127"/>
                <a:ea typeface="Batang" pitchFamily="18" charset="-127"/>
              </a:rPr>
              <a:t>Перелом кістки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ne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5080000" cy="43180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219200" y="152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  <a:ea typeface="Batang" pitchFamily="18" charset="-127"/>
              </a:rPr>
              <a:t>Перелом кістки</a:t>
            </a:r>
            <a:endParaRPr lang="ru-RU" b="1" dirty="0">
              <a:solidFill>
                <a:schemeClr val="bg1"/>
              </a:solidFill>
              <a:ea typeface="Batang" pitchFamily="18" charset="-127"/>
            </a:endParaRPr>
          </a:p>
        </p:txBody>
      </p:sp>
      <p:pic>
        <p:nvPicPr>
          <p:cNvPr id="6" name="Рисунок 5" descr="vivi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3628644"/>
            <a:ext cx="3886200" cy="308305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638800" y="63246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Розтягнення зв’язок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Психічні поранення </a:t>
            </a:r>
            <a:endParaRPr lang="ru-RU" sz="5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Психічна травма </a:t>
            </a:r>
            <a:r>
              <a:rPr lang="uk-UA" sz="2400" dirty="0" smtClean="0">
                <a:latin typeface="Batang" pitchFamily="18" charset="-127"/>
                <a:ea typeface="Batang" pitchFamily="18" charset="-127"/>
              </a:rPr>
              <a:t>— нервове потрясіння; емоційна </a:t>
            </a:r>
          </a:p>
          <a:p>
            <a:pPr>
              <a:buNone/>
            </a:pPr>
            <a:r>
              <a:rPr lang="uk-UA" sz="2400" dirty="0" smtClean="0">
                <a:latin typeface="Batang" pitchFamily="18" charset="-127"/>
                <a:ea typeface="Batang" pitchFamily="18" charset="-127"/>
              </a:rPr>
              <a:t>дія, яка викликала психічний розлад; шкода, </a:t>
            </a:r>
          </a:p>
          <a:p>
            <a:pPr>
              <a:buNone/>
            </a:pPr>
            <a:r>
              <a:rPr lang="uk-UA" sz="2400" dirty="0" smtClean="0">
                <a:latin typeface="Batang" pitchFamily="18" charset="-127"/>
                <a:ea typeface="Batang" pitchFamily="18" charset="-127"/>
              </a:rPr>
              <a:t>нанесена психічному здоров'ю людини в </a:t>
            </a:r>
          </a:p>
          <a:p>
            <a:pPr>
              <a:buNone/>
            </a:pPr>
            <a:r>
              <a:rPr lang="uk-UA" sz="2400" dirty="0" smtClean="0">
                <a:latin typeface="Batang" pitchFamily="18" charset="-127"/>
                <a:ea typeface="Batang" pitchFamily="18" charset="-127"/>
              </a:rPr>
              <a:t>результаті інтенсивного впливу несприятливих </a:t>
            </a:r>
          </a:p>
          <a:p>
            <a:pPr>
              <a:buNone/>
            </a:pPr>
            <a:r>
              <a:rPr lang="uk-UA" sz="2400" dirty="0" smtClean="0">
                <a:latin typeface="Batang" pitchFamily="18" charset="-127"/>
                <a:ea typeface="Batang" pitchFamily="18" charset="-127"/>
              </a:rPr>
              <a:t>факторів середовища або гостроемоційний них</a:t>
            </a:r>
          </a:p>
          <a:p>
            <a:pPr>
              <a:buNone/>
            </a:pPr>
            <a:r>
              <a:rPr lang="uk-UA" sz="2400" dirty="0" smtClean="0">
                <a:latin typeface="Batang" pitchFamily="18" charset="-127"/>
                <a:ea typeface="Batang" pitchFamily="18" charset="-127"/>
              </a:rPr>
              <a:t> стресових впливів інших людей на її психіку.</a:t>
            </a:r>
            <a:endParaRPr lang="uk-UA" sz="2400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Рисунок 3" descr="000317_780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4089400"/>
            <a:ext cx="3962400" cy="27686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uk-UA" sz="5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Рани </a:t>
            </a:r>
            <a:endParaRPr lang="ru-RU" sz="5400" b="1" u="sng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vi-VN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atang" pitchFamily="18" charset="-127"/>
              </a:rPr>
              <a:t>Рана</a:t>
            </a:r>
            <a:r>
              <a:rPr lang="el-GR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 </a:t>
            </a:r>
            <a:r>
              <a:rPr lang="el-GR" dirty="0" smtClean="0">
                <a:latin typeface="Batang" pitchFamily="18" charset="-127"/>
                <a:ea typeface="Batang" pitchFamily="18" charset="-127"/>
              </a:rPr>
              <a:t>— </a:t>
            </a:r>
            <a:r>
              <a:rPr lang="vi-VN" dirty="0" smtClean="0">
                <a:ea typeface="Batang" pitchFamily="18" charset="-127"/>
              </a:rPr>
              <a:t>це наслідок травми з порушенням цілісності</a:t>
            </a:r>
            <a:r>
              <a:rPr lang="uk-UA" dirty="0" smtClean="0">
                <a:latin typeface="Batang" pitchFamily="18" charset="-127"/>
                <a:ea typeface="Batang" pitchFamily="18" charset="-127"/>
              </a:rPr>
              <a:t>  </a:t>
            </a:r>
          </a:p>
          <a:p>
            <a:pPr>
              <a:buNone/>
            </a:pPr>
            <a:r>
              <a:rPr lang="vi-VN" dirty="0" smtClean="0">
                <a:ea typeface="Batang" pitchFamily="18" charset="-127"/>
              </a:rPr>
              <a:t>покривів або без пошкодження прилягаючих тканин.</a:t>
            </a:r>
            <a:endParaRPr lang="uk-UA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За </a:t>
            </a: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механізмом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утворення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різані 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 — 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нанесені ковзаючим рухом тонкого гострого предмета (ширина рани більша за глибину)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колоті 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 — 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нанесені предметом з невеликим поперечним перерізом (глибина рани більша за ширину)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колото-різані — нанесені гострими предметами з ріжучими краями,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рвані 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 — 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унаслідок перерозтягнення тканин,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укушені 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 — </a:t>
            </a:r>
            <a:r>
              <a:rPr lang="uk-UA" dirty="0" smtClean="0">
                <a:latin typeface="Batang" pitchFamily="18" charset="-127"/>
                <a:ea typeface="Batang" pitchFamily="18" charset="-127"/>
              </a:rPr>
              <a:t>нанесені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 зубами тварин або людини (не обов'язково внаслідок укусу),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рубані 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 — 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нанесення важким гострим предметом,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розтрощені 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— 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характеризуються роздавлюванням і розривом тканин,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забиті 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— 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від удару тупим предметом з одночасним ударом навколишніх тканин,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скальповані — з повним або майже повним відокремлеленням клаптя шкіри,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операційні, або хірургічні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 — 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утворені під час хірургічної операції.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отруєні — містить отруту, що потрапила в рану як результат укусу тварин чи людської діяльності</a:t>
            </a:r>
          </a:p>
          <a:p>
            <a:pPr>
              <a:buNone/>
            </a:pPr>
            <a:endParaRPr lang="ru-RU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324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Вогнепальна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рана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 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— 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від вогнепальної зброї або уламків боєприпасів вибухової дії,: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кульові: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кулями невеликої швидкості 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кулями великої швидкості 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відламкові (осколочні);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стрілоподібними елементами;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кульками;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вторинними відламками (при попаданні кулі в тверді тканини — кістки);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мінно-вибуховими пристроями;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За забрудненістю: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чисті;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умовно чисті;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умовно інфіковані;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інфіковані.</a:t>
            </a:r>
          </a:p>
          <a:p>
            <a:endParaRPr lang="uk-UA" dirty="0"/>
          </a:p>
        </p:txBody>
      </p:sp>
      <p:pic>
        <p:nvPicPr>
          <p:cNvPr id="5" name="Рисунок 4" descr="image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8400" y="838199"/>
            <a:ext cx="2438400" cy="23853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uk-UA" sz="5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Різані рани </a:t>
            </a:r>
            <a:endParaRPr lang="uk-UA" sz="5400" b="1" u="sng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334000"/>
          </a:xfrm>
        </p:spPr>
        <p:txBody>
          <a:bodyPr/>
          <a:lstStyle/>
          <a:p>
            <a:pPr>
              <a:buNone/>
            </a:pPr>
            <a:r>
              <a:rPr lang="uk-UA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Різані рани</a:t>
            </a:r>
            <a:r>
              <a:rPr lang="uk-UA" dirty="0" smtClean="0">
                <a:latin typeface="Batang" pitchFamily="18" charset="-127"/>
                <a:ea typeface="Batang" pitchFamily="18" charset="-127"/>
              </a:rPr>
              <a:t> — це рани, що наносяться гострим </a:t>
            </a:r>
          </a:p>
          <a:p>
            <a:pPr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краєм предмета (лезом ножа чи бритви, осколком </a:t>
            </a:r>
          </a:p>
          <a:p>
            <a:pPr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скла)</a:t>
            </a:r>
            <a:endParaRPr lang="uk-UA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Рисунок 3" descr="c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743200"/>
            <a:ext cx="3048000" cy="228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mage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3733800"/>
            <a:ext cx="4038600" cy="2266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uk-UA" sz="5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Колоті рани </a:t>
            </a:r>
            <a:endParaRPr lang="uk-UA" sz="5400" b="1" u="sng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Колоті рани </a:t>
            </a:r>
            <a:r>
              <a:rPr lang="uk-UA" dirty="0" smtClean="0">
                <a:latin typeface="Batang" pitchFamily="18" charset="-127"/>
                <a:ea typeface="Batang" pitchFamily="18" charset="-127"/>
              </a:rPr>
              <a:t>- характеризуються невеликою </a:t>
            </a:r>
          </a:p>
          <a:p>
            <a:pPr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зоною ушкодження тканин, зазвичай має рівні </a:t>
            </a:r>
          </a:p>
          <a:p>
            <a:pPr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краї. </a:t>
            </a:r>
            <a:endParaRPr lang="uk-UA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Рисунок 3" descr="img0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514600"/>
            <a:ext cx="5143500" cy="2609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7wUBZ4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3600" y="3657600"/>
            <a:ext cx="2619668" cy="265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uk-UA" sz="5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Рвані рани </a:t>
            </a:r>
            <a:endParaRPr lang="uk-UA" sz="5400" b="1" u="sng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562600"/>
          </a:xfrm>
        </p:spPr>
        <p:txBody>
          <a:bodyPr/>
          <a:lstStyle/>
          <a:p>
            <a:pPr>
              <a:buNone/>
            </a:pPr>
            <a:r>
              <a:rPr lang="uk-UA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Рвана рана </a:t>
            </a:r>
            <a:r>
              <a:rPr lang="uk-UA" dirty="0" smtClean="0">
                <a:latin typeface="Batang" pitchFamily="18" charset="-127"/>
                <a:ea typeface="Batang" pitchFamily="18" charset="-127"/>
              </a:rPr>
              <a:t>– це рана, що утворюється при такому </a:t>
            </a:r>
          </a:p>
          <a:p>
            <a:pPr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впливі механічного пошкоджуючого фактора на </a:t>
            </a:r>
          </a:p>
          <a:p>
            <a:pPr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м'які тканини, що перевищує їх фізичну здатність </a:t>
            </a:r>
          </a:p>
          <a:p>
            <a:pPr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до розтягування. Краї її завжди мають </a:t>
            </a:r>
          </a:p>
          <a:p>
            <a:pPr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неправильну форму, відзначаються відшарування </a:t>
            </a:r>
          </a:p>
          <a:p>
            <a:pPr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або відриви тканин і руйнування тканинних </a:t>
            </a:r>
          </a:p>
          <a:p>
            <a:pPr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елементів на значній ділянці.</a:t>
            </a:r>
            <a:endParaRPr lang="uk-UA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Рисунок 3" descr="ulx3296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4034620"/>
            <a:ext cx="3581400" cy="26900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>
            <a:normAutofit fontScale="90000"/>
          </a:bodyPr>
          <a:lstStyle/>
          <a:p>
            <a:pPr algn="ctr">
              <a:buFont typeface="Wingdings" pitchFamily="2" charset="2"/>
              <a:buChar char="§"/>
            </a:pPr>
            <a:r>
              <a:rPr lang="uk-UA" sz="5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Укушені рани </a:t>
            </a:r>
            <a:endParaRPr lang="uk-UA" sz="5400" b="1" u="sng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Укушена рана </a:t>
            </a: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виникає при укусах диких або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домашніх тварин (котів, собак та інших, 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наприклад гризунів), а також людини. Даний 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вид рани характеризується високим ступенем 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первинній інфікованості завдяки величезній 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кількості містяться в слині і ротової порожнини 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тварин і людини патогенних мікробів. Саме тому 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укушені рани погано гояться і часто 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нагниваються.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  <p:pic>
        <p:nvPicPr>
          <p:cNvPr id="5" name="Рисунок 4" descr="11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4000500"/>
            <a:ext cx="3810000" cy="2857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big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3581400"/>
            <a:ext cx="3200400" cy="2743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8888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uk-UA" sz="5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Рубані рани </a:t>
            </a:r>
            <a:endParaRPr lang="uk-UA" sz="5400" b="1" u="sng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atang" pitchFamily="18" charset="-127"/>
              </a:rPr>
              <a:t>Рубана р</a:t>
            </a:r>
            <a:r>
              <a:rPr lang="vi-VN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atang" pitchFamily="18" charset="-127"/>
              </a:rPr>
              <a:t>ана </a:t>
            </a:r>
            <a:r>
              <a:rPr lang="el-GR" sz="2400" dirty="0" smtClean="0">
                <a:latin typeface="Batang" pitchFamily="18" charset="-127"/>
                <a:ea typeface="Batang" pitchFamily="18" charset="-127"/>
              </a:rPr>
              <a:t> </a:t>
            </a:r>
            <a:r>
              <a:rPr lang="uk-UA" sz="2400" dirty="0" smtClean="0">
                <a:latin typeface="Batang" pitchFamily="18" charset="-127"/>
                <a:ea typeface="Batang" pitchFamily="18" charset="-127"/>
              </a:rPr>
              <a:t>- </a:t>
            </a:r>
            <a:r>
              <a:rPr lang="vi-VN" sz="2400" dirty="0" smtClean="0">
                <a:ea typeface="Batang" pitchFamily="18" charset="-127"/>
              </a:rPr>
              <a:t>це наслідок травми з порушенням цілісності </a:t>
            </a:r>
            <a:endParaRPr lang="uk-UA" sz="2400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vi-VN" sz="2400" dirty="0" smtClean="0">
                <a:ea typeface="Batang" pitchFamily="18" charset="-127"/>
              </a:rPr>
              <a:t>покривів з або без пошкодження прилягаючих тканин.</a:t>
            </a:r>
            <a:endParaRPr lang="uk-UA" sz="2400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Рисунок 3" descr="slide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6528" y="2971800"/>
            <a:ext cx="3926682" cy="2590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mage0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2200" y="2362200"/>
            <a:ext cx="2136273" cy="41599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u="sng" dirty="0" smtClean="0">
                <a:latin typeface="Batang" pitchFamily="18" charset="-127"/>
                <a:ea typeface="Batang" pitchFamily="18" charset="-127"/>
              </a:rPr>
              <a:t/>
            </a:r>
            <a:br>
              <a:rPr lang="uk-UA" sz="4000" b="1" u="sng" dirty="0" smtClean="0">
                <a:latin typeface="Batang" pitchFamily="18" charset="-127"/>
                <a:ea typeface="Batang" pitchFamily="18" charset="-127"/>
              </a:rPr>
            </a:br>
            <a:r>
              <a:rPr lang="uk-UA" sz="60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Зміст</a:t>
            </a:r>
            <a:endParaRPr lang="ru-RU" sz="6000" b="1" u="sng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4400" dirty="0" smtClean="0">
                <a:latin typeface="Batang" pitchFamily="18" charset="-127"/>
                <a:ea typeface="Batang" pitchFamily="18" charset="-127"/>
              </a:rPr>
              <a:t>Травма</a:t>
            </a:r>
          </a:p>
          <a:p>
            <a:pPr>
              <a:buFont typeface="Wingdings" pitchFamily="2" charset="2"/>
              <a:buChar char="Ø"/>
            </a:pPr>
            <a:r>
              <a:rPr lang="uk-UA" sz="4400" dirty="0" smtClean="0">
                <a:latin typeface="Batang" pitchFamily="18" charset="-127"/>
                <a:ea typeface="Batang" pitchFamily="18" charset="-127"/>
              </a:rPr>
              <a:t>Поранення </a:t>
            </a:r>
          </a:p>
          <a:p>
            <a:pPr>
              <a:buFont typeface="Wingdings" pitchFamily="2" charset="2"/>
              <a:buChar char="Ø"/>
            </a:pPr>
            <a:r>
              <a:rPr lang="uk-UA" sz="4400" dirty="0" smtClean="0">
                <a:latin typeface="Batang" pitchFamily="18" charset="-127"/>
                <a:ea typeface="Batang" pitchFamily="18" charset="-127"/>
              </a:rPr>
              <a:t>Рани</a:t>
            </a:r>
            <a:endParaRPr lang="ru-RU" sz="4400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906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uk-UA" sz="5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Забиті рани  </a:t>
            </a:r>
            <a:endParaRPr lang="uk-UA" sz="5400" b="1" u="sng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8" name="Содержимое 7" descr="image0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2971800"/>
            <a:ext cx="2171700" cy="34826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 descr="42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3124200"/>
            <a:ext cx="2819400" cy="27855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TextBox 9"/>
          <p:cNvSpPr txBox="1"/>
          <p:nvPr/>
        </p:nvSpPr>
        <p:spPr>
          <a:xfrm>
            <a:off x="304800" y="1295400"/>
            <a:ext cx="8458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Забиті рани</a:t>
            </a:r>
            <a:r>
              <a:rPr lang="uk-UA" sz="20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 </a:t>
            </a: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можуть виникнути від удару прикладом рушниці, молотка, каменя, при падінні. При забитих ранах в деяких випадках порівняно невелике пошкодження поверхневих тканин може супроводитися переломом кісток і інколи - пошкодженням внутрішніх органів.</a:t>
            </a:r>
            <a:endParaRPr lang="uk-UA" sz="2000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Травми</a:t>
            </a:r>
            <a:endParaRPr lang="ru-RU" sz="5400" b="1" u="sng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Травма</a:t>
            </a: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 - порушення цілісності функцій тканини і органів в 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результаті впливу факторів зовнішнього середовища.</a:t>
            </a:r>
          </a:p>
          <a:p>
            <a:pPr algn="ctr">
              <a:buNone/>
            </a:pPr>
            <a:r>
              <a:rPr lang="uk-UA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Види травм: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Відкриті - пошкоджуються покриви організму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Закриті - шкіра та слизові оболонки залишаються цілими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Пошкодження м'яких тканин, які розвиваються при різкому стисканні 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тканин між двома твердими поверхнями.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Розтягування - це обмежене ушкодження зв'язкового апарату суглоба, при 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якому під впливом зовнішньої сили відбувається надмірне розтягнення 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зв'язок суглоба, при цьому, звичайно, частина волокон зв'язок 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розривається.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вивих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розрив зв'язок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перелом кістки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електротравма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Черепно-мозкова травма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спинномозкова травма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ампутація кінцівок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поранення</a:t>
            </a:r>
            <a:endParaRPr lang="uk-UA" sz="2000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0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181600" cy="41763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600" y="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uk-UA" b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ампутація кінцівок</a:t>
            </a:r>
          </a:p>
        </p:txBody>
      </p:sp>
      <p:pic>
        <p:nvPicPr>
          <p:cNvPr id="9" name="Рисунок 8" descr="electrotraum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1676400"/>
            <a:ext cx="3962400" cy="5181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00800" y="5105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електротравми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ronikajushhie-ranenija-pervaja-pomoshh-pri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3136" y="0"/>
            <a:ext cx="2340864" cy="33476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7315200" y="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поранення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image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86425" y="3362325"/>
            <a:ext cx="3457575" cy="3495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858000" y="4572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4419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перелом кісток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9" name="Рисунок 8" descr="clip_image017_00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517480"/>
            <a:ext cx="5638800" cy="33405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1_bi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5080000" cy="3492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838200" y="29718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вивихи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Поранення</a:t>
            </a:r>
            <a:endParaRPr lang="ru-RU" sz="5400" b="1" u="sng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5105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sz="3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Всі поранення можна класифікувати, за ознакою фактора </a:t>
            </a:r>
          </a:p>
          <a:p>
            <a:pPr>
              <a:buNone/>
            </a:pPr>
            <a:r>
              <a:rPr lang="uk-UA" sz="3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впливу середовища:</a:t>
            </a:r>
          </a:p>
          <a:p>
            <a:r>
              <a:rPr lang="uk-UA" sz="3800" dirty="0" smtClean="0">
                <a:latin typeface="Batang" pitchFamily="18" charset="-127"/>
                <a:ea typeface="Batang" pitchFamily="18" charset="-127"/>
              </a:rPr>
              <a:t>Побутові поранення (отримані вдома, або, наприклад, у дворі).</a:t>
            </a:r>
          </a:p>
          <a:p>
            <a:r>
              <a:rPr lang="uk-UA" sz="3800" dirty="0" smtClean="0">
                <a:latin typeface="Batang" pitchFamily="18" charset="-127"/>
                <a:ea typeface="Batang" pitchFamily="18" charset="-127"/>
              </a:rPr>
              <a:t>Транспортні поранення (нанесені засобами транспорту, або отримані в ході поїздки).</a:t>
            </a:r>
          </a:p>
          <a:p>
            <a:r>
              <a:rPr lang="uk-UA" sz="3800" dirty="0" smtClean="0">
                <a:latin typeface="Batang" pitchFamily="18" charset="-127"/>
                <a:ea typeface="Batang" pitchFamily="18" charset="-127"/>
              </a:rPr>
              <a:t>Промислові поранення (отримані в ході роботи на виробництві).</a:t>
            </a:r>
          </a:p>
          <a:p>
            <a:r>
              <a:rPr lang="uk-UA" sz="3800" dirty="0" smtClean="0">
                <a:latin typeface="Batang" pitchFamily="18" charset="-127"/>
                <a:ea typeface="Batang" pitchFamily="18" charset="-127"/>
              </a:rPr>
              <a:t>Спортивні поранення(отримані в ході тренувань або змагань).</a:t>
            </a:r>
          </a:p>
          <a:p>
            <a:r>
              <a:rPr lang="uk-UA" sz="3800" dirty="0" smtClean="0">
                <a:latin typeface="Batang" pitchFamily="18" charset="-127"/>
                <a:ea typeface="Batang" pitchFamily="18" charset="-127"/>
              </a:rPr>
              <a:t>Військові поранення (отримані в ході бойових дій від дії засобів ураження).</a:t>
            </a:r>
          </a:p>
          <a:p>
            <a:r>
              <a:rPr lang="uk-UA" sz="3800" dirty="0" smtClean="0">
                <a:latin typeface="Batang" pitchFamily="18" charset="-127"/>
                <a:ea typeface="Batang" pitchFamily="18" charset="-127"/>
              </a:rPr>
              <a:t>Сільськогосподарські поранення (отримані під час польових робіт або на фермі).</a:t>
            </a:r>
          </a:p>
          <a:p>
            <a:r>
              <a:rPr lang="uk-UA" sz="3800" dirty="0" smtClean="0">
                <a:latin typeface="Batang" pitchFamily="18" charset="-127"/>
                <a:ea typeface="Batang" pitchFamily="18" charset="-127"/>
              </a:rPr>
              <a:t>Дитячі поранення (отримані особами, які не досягли віку у 14 років).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Поранення можна класифікувати за природою отриманого </a:t>
            </a:r>
          </a:p>
          <a:p>
            <a:pPr>
              <a:buNone/>
            </a:pPr>
            <a:r>
              <a:rPr lang="uk-UA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впливу наступним чином:</a:t>
            </a:r>
          </a:p>
          <a:p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Механічні поранення (завдані інструментом або іншим матеріальним предметом).</a:t>
            </a:r>
          </a:p>
          <a:p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Фізичні поранення (отримані в результаті опіку або переохолодження).</a:t>
            </a:r>
          </a:p>
          <a:p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Біологічні поранення (обумовлені впливом бактерій або їх токсинів).</a:t>
            </a:r>
          </a:p>
          <a:p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Хімічні поранення (отримані з-за шкідливого впливу кислот, лугів або отруйних речовин).</a:t>
            </a:r>
          </a:p>
          <a:p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Психічні поранення (з'являються через постійний тиск на психіку і нервову систему за допомогою страху, погроз або всіляких фобій).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За ступенем тяжкості ушкодження поранення класифікуються, 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як:</a:t>
            </a:r>
          </a:p>
          <a:p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Важкі - сильна крововтрата, переломи стегон, струс мозку.</a:t>
            </a:r>
          </a:p>
          <a:p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Середні - переломи пальців, вивихи.</a:t>
            </a:r>
          </a:p>
          <a:p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>Легені - розтягування або рвані рани.</a:t>
            </a:r>
          </a:p>
          <a:p>
            <a:pPr>
              <a:buNone/>
            </a:pPr>
            <a:r>
              <a:rPr lang="uk-UA" sz="2000" dirty="0" smtClean="0">
                <a:latin typeface="Batang" pitchFamily="18" charset="-127"/>
                <a:ea typeface="Batang" pitchFamily="18" charset="-127"/>
              </a:rPr>
              <a:t/>
            </a:r>
            <a:br>
              <a:rPr lang="uk-UA" sz="2000" dirty="0" smtClean="0">
                <a:latin typeface="Batang" pitchFamily="18" charset="-127"/>
                <a:ea typeface="Batang" pitchFamily="18" charset="-127"/>
              </a:rPr>
            </a:br>
            <a:endParaRPr lang="uk-UA" sz="2000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1288"/>
          </a:xfrm>
        </p:spPr>
        <p:txBody>
          <a:bodyPr>
            <a:normAutofit/>
          </a:bodyPr>
          <a:lstStyle/>
          <a:p>
            <a:pPr algn="ctr"/>
            <a:r>
              <a:rPr lang="uk-UA" sz="5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Механічні поранення </a:t>
            </a:r>
            <a:endParaRPr lang="ru-RU" sz="5400" b="1" u="sng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257800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Механічні травми</a:t>
            </a:r>
            <a:r>
              <a:rPr lang="uk-UA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 </a:t>
            </a:r>
            <a:r>
              <a:rPr lang="uk-UA" dirty="0" smtClean="0">
                <a:latin typeface="Batang" pitchFamily="18" charset="-127"/>
                <a:ea typeface="Batang" pitchFamily="18" charset="-127"/>
              </a:rPr>
              <a:t>поділяються на операційні, </a:t>
            </a:r>
          </a:p>
          <a:p>
            <a:pPr fontAlgn="base"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випадкові, родові і воєнного часу. Вони можуть бути </a:t>
            </a:r>
          </a:p>
          <a:p>
            <a:pPr fontAlgn="base"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закритими і відкритими. Ті й інші бувають прямими і </a:t>
            </a:r>
          </a:p>
          <a:p>
            <a:pPr fontAlgn="base"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непрямими, множинними і поодинокими. Прямі механічні </a:t>
            </a:r>
          </a:p>
          <a:p>
            <a:pPr fontAlgn="base"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пошкодження виникають на місці програми травмує </a:t>
            </a:r>
          </a:p>
          <a:p>
            <a:pPr fontAlgn="base"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механічної сили. Непрямі пошкодження з'являються на </a:t>
            </a:r>
          </a:p>
          <a:p>
            <a:pPr fontAlgn="base"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деякій відстані від місця докладання травмуючого впливу, </a:t>
            </a:r>
          </a:p>
          <a:p>
            <a:pPr fontAlgn="base"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наприклад, розривною перелом сесамоподібні кісток або </a:t>
            </a:r>
          </a:p>
          <a:p>
            <a:pPr fontAlgn="base"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вивих плечової кістки під час приземлення тварини, </a:t>
            </a:r>
          </a:p>
          <a:p>
            <a:pPr fontAlgn="base"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стрибнув з висоти.</a:t>
            </a:r>
          </a:p>
          <a:p>
            <a:pPr fontAlgn="base"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У тих випадках, коли </a:t>
            </a: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механічна </a:t>
            </a:r>
          </a:p>
          <a:p>
            <a:pPr fontAlgn="base">
              <a:buNone/>
            </a:pP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травма</a:t>
            </a:r>
            <a:r>
              <a:rPr lang="uk-UA" dirty="0" smtClean="0">
                <a:latin typeface="Batang" pitchFamily="18" charset="-127"/>
                <a:ea typeface="Batang" pitchFamily="18" charset="-127"/>
              </a:rPr>
              <a:t> супроводжується лише молекулярними </a:t>
            </a:r>
          </a:p>
          <a:p>
            <a:pPr fontAlgn="base"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змінами в тканинах і органах, її називають струсом, або </a:t>
            </a:r>
          </a:p>
          <a:p>
            <a:pPr fontAlgn="base"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контузією. Це виникає під впливом, наприклад </a:t>
            </a:r>
          </a:p>
          <a:p>
            <a:pPr fontAlgn="base">
              <a:buNone/>
            </a:pPr>
            <a:r>
              <a:rPr lang="uk-UA" dirty="0" smtClean="0">
                <a:latin typeface="Batang" pitchFamily="18" charset="-127"/>
                <a:ea typeface="Batang" pitchFamily="18" charset="-127"/>
              </a:rPr>
              <a:t>вибухової хвилі.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lip_image006_0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762000"/>
            <a:ext cx="4533900" cy="493120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981200" y="57150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  <a:ea typeface="Batang" pitchFamily="18" charset="-127"/>
              </a:rPr>
              <a:t>Частота сесамоподібних кісток кисті.</a:t>
            </a:r>
            <a:endParaRPr lang="uk-UA" dirty="0">
              <a:solidFill>
                <a:schemeClr val="bg1"/>
              </a:solidFill>
              <a:ea typeface="Batang" pitchFamily="18" charset="-127"/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200</TotalTime>
  <Words>471</Words>
  <Application>Microsoft Office PowerPoint</Application>
  <PresentationFormat>Экран (4:3)</PresentationFormat>
  <Paragraphs>157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Травма систем організму</vt:lpstr>
      <vt:lpstr> Зміст</vt:lpstr>
      <vt:lpstr>Травми</vt:lpstr>
      <vt:lpstr>Слайд 4</vt:lpstr>
      <vt:lpstr>Слайд 5</vt:lpstr>
      <vt:lpstr>Поранення</vt:lpstr>
      <vt:lpstr>Слайд 7</vt:lpstr>
      <vt:lpstr>Механічні поранення </vt:lpstr>
      <vt:lpstr>Слайд 9</vt:lpstr>
      <vt:lpstr>Фізичні поранення </vt:lpstr>
      <vt:lpstr>Слайд 11</vt:lpstr>
      <vt:lpstr>Психічні поранення </vt:lpstr>
      <vt:lpstr>Рани </vt:lpstr>
      <vt:lpstr>Слайд 14</vt:lpstr>
      <vt:lpstr>Різані рани </vt:lpstr>
      <vt:lpstr>Колоті рани </vt:lpstr>
      <vt:lpstr>Рвані рани </vt:lpstr>
      <vt:lpstr>Укушені рани </vt:lpstr>
      <vt:lpstr>Рубані рани </vt:lpstr>
      <vt:lpstr>Забиті рани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Травма систем організму</dc:title>
  <dc:creator>Комп</dc:creator>
  <cp:lastModifiedBy>Пользователь Windows</cp:lastModifiedBy>
  <cp:revision>27</cp:revision>
  <dcterms:created xsi:type="dcterms:W3CDTF">2013-05-05T20:51:10Z</dcterms:created>
  <dcterms:modified xsi:type="dcterms:W3CDTF">2014-04-27T11:50:44Z</dcterms:modified>
</cp:coreProperties>
</file>