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a:xfrm>
            <a:off x="5332412" y="5883275"/>
            <a:ext cx="4324044" cy="365125"/>
          </a:xfrm>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2424700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D946BB-4429-4A36-B120-B681F375B889}" type="datetimeFigureOut">
              <a:rPr lang="uk-UA" smtClean="0"/>
              <a:t>27.04.2014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6760218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32880266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783706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172091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4094083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1893627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2596919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17434260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a:xfrm>
            <a:off x="10951856" y="5867131"/>
            <a:ext cx="551167" cy="365125"/>
          </a:xfrm>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33731720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D946BB-4429-4A36-B120-B681F375B889}" type="datetimeFigureOut">
              <a:rPr lang="uk-UA" smtClean="0"/>
              <a:t>27.04.2014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18485860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D946BB-4429-4A36-B120-B681F375B889}" type="datetimeFigureOut">
              <a:rPr lang="uk-UA" smtClean="0"/>
              <a:t>27.04.2014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4147568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D946BB-4429-4A36-B120-B681F375B889}" type="datetimeFigureOut">
              <a:rPr lang="uk-UA" smtClean="0"/>
              <a:t>27.04.2014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671052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D946BB-4429-4A36-B120-B681F375B889}" type="datetimeFigureOut">
              <a:rPr lang="uk-UA" smtClean="0"/>
              <a:t>27.04.2014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42169893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946BB-4429-4A36-B120-B681F375B889}" type="datetimeFigureOut">
              <a:rPr lang="uk-UA" smtClean="0"/>
              <a:t>27.04.2014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3281549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D946BB-4429-4A36-B120-B681F375B889}" type="datetimeFigureOut">
              <a:rPr lang="uk-UA" smtClean="0"/>
              <a:t>27.04.2014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2648838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D946BB-4429-4A36-B120-B681F375B889}" type="datetimeFigureOut">
              <a:rPr lang="uk-UA" smtClean="0"/>
              <a:t>27.04.2014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64E7A81-DD74-4D2E-A80F-55AE65A6C609}" type="slidenum">
              <a:rPr lang="uk-UA" smtClean="0"/>
              <a:t>‹#›</a:t>
            </a:fld>
            <a:endParaRPr lang="uk-UA"/>
          </a:p>
        </p:txBody>
      </p:sp>
    </p:spTree>
    <p:extLst>
      <p:ext uri="{BB962C8B-B14F-4D97-AF65-F5344CB8AC3E}">
        <p14:creationId xmlns:p14="http://schemas.microsoft.com/office/powerpoint/2010/main" val="4040915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ED946BB-4429-4A36-B120-B681F375B889}" type="datetimeFigureOut">
              <a:rPr lang="uk-UA" smtClean="0"/>
              <a:t>27.04.2014</a:t>
            </a:fld>
            <a:endParaRPr lang="uk-UA"/>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uk-UA"/>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4E7A81-DD74-4D2E-A80F-55AE65A6C609}" type="slidenum">
              <a:rPr lang="uk-UA" smtClean="0"/>
              <a:t>‹#›</a:t>
            </a:fld>
            <a:endParaRPr lang="uk-UA"/>
          </a:p>
        </p:txBody>
      </p:sp>
    </p:spTree>
    <p:extLst>
      <p:ext uri="{BB962C8B-B14F-4D97-AF65-F5344CB8AC3E}">
        <p14:creationId xmlns:p14="http://schemas.microsoft.com/office/powerpoint/2010/main" val="2556695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Тварини палеозою</a:t>
            </a:r>
            <a:endParaRPr lang="uk-UA" dirty="0"/>
          </a:p>
        </p:txBody>
      </p:sp>
    </p:spTree>
    <p:extLst>
      <p:ext uri="{BB962C8B-B14F-4D97-AF65-F5344CB8AC3E}">
        <p14:creationId xmlns:p14="http://schemas.microsoft.com/office/powerpoint/2010/main" val="2651775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67645" y="387438"/>
            <a:ext cx="10018713" cy="3124201"/>
          </a:xfrm>
        </p:spPr>
        <p:txBody>
          <a:bodyPr/>
          <a:lstStyle/>
          <a:p>
            <a:r>
              <a:rPr lang="uk-UA" dirty="0"/>
              <a:t>Поява у пізньому кембрії перших хордових і, серед них, </a:t>
            </a:r>
            <a:r>
              <a:rPr lang="uk-UA" dirty="0" err="1"/>
              <a:t>різнощиткових</a:t>
            </a:r>
            <a:r>
              <a:rPr lang="uk-UA" dirty="0"/>
              <a:t> (</a:t>
            </a:r>
            <a:r>
              <a:rPr lang="en-US" dirty="0"/>
              <a:t>Heterostraci) — </a:t>
            </a:r>
            <a:r>
              <a:rPr lang="uk-UA" dirty="0"/>
              <a:t>примітивних рибоподібних тварин з групи безщелепних (</a:t>
            </a:r>
            <a:r>
              <a:rPr lang="en-US" dirty="0" err="1"/>
              <a:t>Agnatha</a:t>
            </a:r>
            <a:r>
              <a:rPr lang="en-US" dirty="0"/>
              <a:t>), </a:t>
            </a:r>
            <a:r>
              <a:rPr lang="uk-UA" dirty="0"/>
              <a:t>було дуже важливою подією в історії розвитку хребетних (</a:t>
            </a:r>
            <a:r>
              <a:rPr lang="en-US" dirty="0"/>
              <a:t>Vertebrata). </a:t>
            </a:r>
            <a:r>
              <a:rPr lang="uk-UA" dirty="0"/>
              <a:t>Найдавніші рештки останніх представлені шкіряними пластинками — фрагментами зовнішнього скелету. </a:t>
            </a:r>
          </a:p>
        </p:txBody>
      </p:sp>
      <p:pic>
        <p:nvPicPr>
          <p:cNvPr id="4" name="Рисунок 3"/>
          <p:cNvPicPr>
            <a:picLocks noChangeAspect="1"/>
          </p:cNvPicPr>
          <p:nvPr/>
        </p:nvPicPr>
        <p:blipFill>
          <a:blip r:embed="rId2"/>
          <a:stretch>
            <a:fillRect/>
          </a:stretch>
        </p:blipFill>
        <p:spPr>
          <a:xfrm>
            <a:off x="5980185" y="2959725"/>
            <a:ext cx="4300510" cy="3453953"/>
          </a:xfrm>
          <a:prstGeom prst="rect">
            <a:avLst/>
          </a:prstGeom>
        </p:spPr>
      </p:pic>
    </p:spTree>
    <p:extLst>
      <p:ext uri="{BB962C8B-B14F-4D97-AF65-F5344CB8AC3E}">
        <p14:creationId xmlns:p14="http://schemas.microsoft.com/office/powerpoint/2010/main" val="22252653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4856" y="875764"/>
            <a:ext cx="10820443" cy="4335887"/>
          </a:xfrm>
        </p:spPr>
        <p:txBody>
          <a:bodyPr>
            <a:normAutofit fontScale="92500" lnSpcReduction="20000"/>
          </a:bodyPr>
          <a:lstStyle/>
          <a:p>
            <a:r>
              <a:rPr lang="uk-UA" dirty="0"/>
              <a:t>В </a:t>
            </a:r>
            <a:r>
              <a:rPr lang="uk-UA" dirty="0" err="1"/>
              <a:t>ордовицькому</a:t>
            </a:r>
            <a:r>
              <a:rPr lang="uk-UA" dirty="0"/>
              <a:t> періоді клімат був теплим. Органічний світ, ще нерозривно пов'язаний з водним середовищем, характеризувався розмаїттям і багатством форм, які з'явилися ще в кембрії і навіть раніше. Найтиповішими з </a:t>
            </a:r>
            <a:r>
              <a:rPr lang="uk-UA" dirty="0" err="1"/>
              <a:t>наутилоідей</a:t>
            </a:r>
            <a:r>
              <a:rPr lang="uk-UA" dirty="0"/>
              <a:t> були ортоцераси (</a:t>
            </a:r>
            <a:r>
              <a:rPr lang="en-US" dirty="0" err="1"/>
              <a:t>Orthoceras</a:t>
            </a:r>
            <a:r>
              <a:rPr lang="en-US" dirty="0"/>
              <a:t>). </a:t>
            </a:r>
            <a:r>
              <a:rPr lang="uk-UA" dirty="0"/>
              <a:t>Вони могли плавати у горизонтальному положенні, хоча їхня трохи зігнута черепашка досягала довжини 5 м. Протягом </a:t>
            </a:r>
            <a:r>
              <a:rPr lang="uk-UA" dirty="0" err="1"/>
              <a:t>ордовику</a:t>
            </a:r>
            <a:r>
              <a:rPr lang="uk-UA" dirty="0"/>
              <a:t> продовжувався розквіт </a:t>
            </a:r>
            <a:r>
              <a:rPr lang="uk-UA" dirty="0" err="1"/>
              <a:t>багатосегментних</a:t>
            </a:r>
            <a:r>
              <a:rPr lang="uk-UA" dirty="0"/>
              <a:t> трилобітів, тоді як </a:t>
            </a:r>
            <a:r>
              <a:rPr lang="uk-UA" dirty="0" err="1"/>
              <a:t>малосегментні</a:t>
            </a:r>
            <a:r>
              <a:rPr lang="uk-UA" dirty="0"/>
              <a:t> їх форми зустрічались зрідка і до кінця періоду вимерли. Умови життя на той час явно сприяли розвитку дрібних м'якотілих хордових тварин, що живилися завислими у воді органічними речовинами. Одночасно з ними розвивались і найдавніші безщелепні хребетні — телодонти (</a:t>
            </a:r>
            <a:r>
              <a:rPr lang="en-US" dirty="0" err="1"/>
              <a:t>Thelodontida</a:t>
            </a:r>
            <a:r>
              <a:rPr lang="en-US" dirty="0"/>
              <a:t>) </a:t>
            </a:r>
            <a:r>
              <a:rPr lang="uk-UA" dirty="0"/>
              <a:t>та </a:t>
            </a:r>
            <a:r>
              <a:rPr lang="uk-UA" dirty="0" err="1"/>
              <a:t>птерас</a:t>
            </a:r>
            <a:r>
              <a:rPr lang="uk-UA" dirty="0"/>
              <a:t>-піди (</a:t>
            </a:r>
            <a:r>
              <a:rPr lang="en-US" dirty="0" err="1"/>
              <a:t>Pteraspida</a:t>
            </a:r>
            <a:r>
              <a:rPr lang="en-US" dirty="0"/>
              <a:t>) </a:t>
            </a:r>
            <a:r>
              <a:rPr lang="uk-UA" dirty="0"/>
              <a:t>з </a:t>
            </a:r>
            <a:r>
              <a:rPr lang="uk-UA" dirty="0" err="1"/>
              <a:t>парноніздревих</a:t>
            </a:r>
            <a:r>
              <a:rPr lang="uk-UA" dirty="0"/>
              <a:t> (</a:t>
            </a:r>
            <a:r>
              <a:rPr lang="en-US" dirty="0" err="1"/>
              <a:t>Diplorhina</a:t>
            </a:r>
            <a:r>
              <a:rPr lang="en-US" dirty="0"/>
              <a:t>). </a:t>
            </a:r>
            <a:r>
              <a:rPr lang="uk-UA" dirty="0"/>
              <a:t>Шкіра цих тварин була вкрита численними "зубами", які часто знаходять в Росії (під Санкт-Петербургом) і у США (Колорадо). </a:t>
            </a:r>
            <a:r>
              <a:rPr lang="uk-UA" dirty="0" err="1"/>
              <a:t>Телодус</a:t>
            </a:r>
            <a:r>
              <a:rPr lang="uk-UA" dirty="0"/>
              <a:t> та близькі до нього види були, мабуть, придонними формами і вишукували їжу риючись у мулі. З вивченням цих тварин пов'язані питання походження хребетних, а також розвитку та редукції зовнішнього скелету.</a:t>
            </a:r>
          </a:p>
        </p:txBody>
      </p:sp>
    </p:spTree>
    <p:extLst>
      <p:ext uri="{BB962C8B-B14F-4D97-AF65-F5344CB8AC3E}">
        <p14:creationId xmlns:p14="http://schemas.microsoft.com/office/powerpoint/2010/main" val="1262455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938729" y="785612"/>
            <a:ext cx="9382575" cy="5203064"/>
          </a:xfrm>
          <a:prstGeom prst="rect">
            <a:avLst/>
          </a:prstGeom>
        </p:spPr>
      </p:pic>
    </p:spTree>
    <p:extLst>
      <p:ext uri="{BB962C8B-B14F-4D97-AF65-F5344CB8AC3E}">
        <p14:creationId xmlns:p14="http://schemas.microsoft.com/office/powerpoint/2010/main" val="3453008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77493" y="207134"/>
            <a:ext cx="10018713" cy="3124201"/>
          </a:xfrm>
        </p:spPr>
        <p:txBody>
          <a:bodyPr>
            <a:normAutofit lnSpcReduction="10000"/>
          </a:bodyPr>
          <a:lstStyle/>
          <a:p>
            <a:r>
              <a:rPr lang="uk-UA" dirty="0"/>
              <a:t> В </a:t>
            </a:r>
            <a:r>
              <a:rPr lang="uk-UA" dirty="0" err="1"/>
              <a:t>ордовицьких</a:t>
            </a:r>
            <a:r>
              <a:rPr lang="uk-UA" dirty="0"/>
              <a:t> відкладах часто знаходять мікроскопічні зуби примітивних морських тварин — конодонтів (</a:t>
            </a:r>
            <a:r>
              <a:rPr lang="en-US" dirty="0" err="1"/>
              <a:t>Conodontoforida</a:t>
            </a:r>
            <a:r>
              <a:rPr lang="en-US" dirty="0"/>
              <a:t>). </a:t>
            </a:r>
            <a:r>
              <a:rPr lang="uk-UA" dirty="0"/>
              <a:t>Їхнє положення в системі хребетних є дискусійним. Так, на думку одних дослідників, </a:t>
            </a:r>
            <a:r>
              <a:rPr lang="uk-UA" dirty="0" err="1"/>
              <a:t>конодонти</a:t>
            </a:r>
            <a:r>
              <a:rPr lang="uk-UA" dirty="0"/>
              <a:t> були дрібними пелагічними істотами, близькими до сучасних круглоротих і за способом життя нагадували останніх. Інші ж вважають їх </a:t>
            </a:r>
            <a:r>
              <a:rPr lang="uk-UA" dirty="0" err="1"/>
              <a:t>фільтраторами</a:t>
            </a:r>
            <a:r>
              <a:rPr lang="uk-UA" dirty="0"/>
              <a:t> або навіть хижаками, досить близькими до </a:t>
            </a:r>
            <a:r>
              <a:rPr lang="uk-UA" dirty="0" err="1"/>
              <a:t>щелепоротих</a:t>
            </a:r>
            <a:r>
              <a:rPr lang="uk-UA" dirty="0"/>
              <a:t>. Широке поширення і швидка еволюція цієї групи тварин визначає її велике значення для стратиграфії морських відкладів від кембрію до пізнього тріасу.</a:t>
            </a:r>
          </a:p>
        </p:txBody>
      </p:sp>
      <p:pic>
        <p:nvPicPr>
          <p:cNvPr id="4" name="Рисунок 3"/>
          <p:cNvPicPr>
            <a:picLocks noChangeAspect="1"/>
          </p:cNvPicPr>
          <p:nvPr/>
        </p:nvPicPr>
        <p:blipFill>
          <a:blip r:embed="rId2"/>
          <a:stretch>
            <a:fillRect/>
          </a:stretch>
        </p:blipFill>
        <p:spPr>
          <a:xfrm>
            <a:off x="5634943" y="3331335"/>
            <a:ext cx="4317072" cy="3380033"/>
          </a:xfrm>
          <a:prstGeom prst="rect">
            <a:avLst/>
          </a:prstGeom>
        </p:spPr>
      </p:pic>
    </p:spTree>
    <p:extLst>
      <p:ext uri="{BB962C8B-B14F-4D97-AF65-F5344CB8AC3E}">
        <p14:creationId xmlns:p14="http://schemas.microsoft.com/office/powerpoint/2010/main" val="38671157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31855" y="463639"/>
            <a:ext cx="6722770" cy="6091708"/>
          </a:xfrm>
        </p:spPr>
        <p:txBody>
          <a:bodyPr>
            <a:normAutofit fontScale="77500" lnSpcReduction="20000"/>
          </a:bodyPr>
          <a:lstStyle/>
          <a:p>
            <a:r>
              <a:rPr lang="uk-UA" dirty="0"/>
              <a:t>У наступному, силурійському </a:t>
            </a:r>
            <a:r>
              <a:rPr lang="uk-UA" dirty="0" smtClean="0"/>
              <a:t>періоді у </a:t>
            </a:r>
            <a:r>
              <a:rPr lang="uk-UA" dirty="0"/>
              <a:t>воді триває розвиток найпростіших (</a:t>
            </a:r>
            <a:r>
              <a:rPr lang="en-US" dirty="0"/>
              <a:t>Protozoa) — </a:t>
            </a:r>
            <a:r>
              <a:rPr lang="uk-UA" dirty="0"/>
              <a:t>радіолярій та форамініфер; губок (</a:t>
            </a:r>
            <a:r>
              <a:rPr lang="en-US" dirty="0" err="1"/>
              <a:t>Spongia</a:t>
            </a:r>
            <a:r>
              <a:rPr lang="en-US" dirty="0"/>
              <a:t>); </a:t>
            </a:r>
            <a:r>
              <a:rPr lang="uk-UA" dirty="0" err="1"/>
              <a:t>беззамкових</a:t>
            </a:r>
            <a:r>
              <a:rPr lang="uk-UA" dirty="0"/>
              <a:t> і замкових </a:t>
            </a:r>
            <a:r>
              <a:rPr lang="uk-UA" dirty="0" err="1"/>
              <a:t>брахіопод</a:t>
            </a:r>
            <a:r>
              <a:rPr lang="uk-UA" dirty="0"/>
              <a:t>; з кишковопорожнинних — коралових поліпів-</a:t>
            </a:r>
            <a:r>
              <a:rPr lang="uk-UA" dirty="0" err="1"/>
              <a:t>табулят</a:t>
            </a:r>
            <a:r>
              <a:rPr lang="uk-UA" dirty="0"/>
              <a:t> (</a:t>
            </a:r>
            <a:r>
              <a:rPr lang="en-US" dirty="0" err="1"/>
              <a:t>Tabulata</a:t>
            </a:r>
            <a:r>
              <a:rPr lang="en-US" dirty="0"/>
              <a:t>) </a:t>
            </a:r>
            <a:r>
              <a:rPr lang="uk-UA" dirty="0"/>
              <a:t>та чотирипроменевих коралів-ругоз (</a:t>
            </a:r>
            <a:r>
              <a:rPr lang="en-US" dirty="0" err="1"/>
              <a:t>Tetracorallia</a:t>
            </a:r>
            <a:r>
              <a:rPr lang="en-US" dirty="0"/>
              <a:t>); </a:t>
            </a:r>
            <a:r>
              <a:rPr lang="uk-UA" dirty="0"/>
              <a:t>з молюсків — черевоногих та головоногих-</a:t>
            </a:r>
            <a:r>
              <a:rPr lang="uk-UA" dirty="0" err="1"/>
              <a:t>ортоцерасів</a:t>
            </a:r>
            <a:r>
              <a:rPr lang="uk-UA" dirty="0"/>
              <a:t>; досягли значного розквіту і великої різноманітності граптоліти та голкошкірі. Разом з тим, значно зменшилась кількість трилобітів. </a:t>
            </a:r>
            <a:r>
              <a:rPr lang="uk-UA" dirty="0" err="1"/>
              <a:t>Скорпіоноподібних</a:t>
            </a:r>
            <a:r>
              <a:rPr lang="uk-UA" dirty="0"/>
              <a:t> (</a:t>
            </a:r>
            <a:r>
              <a:rPr lang="en-US" dirty="0" err="1"/>
              <a:t>Scorpionomorpha</a:t>
            </a:r>
            <a:r>
              <a:rPr lang="en-US" dirty="0"/>
              <a:t>) </a:t>
            </a:r>
            <a:r>
              <a:rPr lang="uk-UA" dirty="0"/>
              <a:t>репрезентували різноманітні </a:t>
            </a:r>
            <a:r>
              <a:rPr lang="uk-UA" dirty="0" err="1"/>
              <a:t>евриптериди</a:t>
            </a:r>
            <a:r>
              <a:rPr lang="uk-UA" dirty="0"/>
              <a:t> (</a:t>
            </a:r>
            <a:r>
              <a:rPr lang="en-US" dirty="0" err="1"/>
              <a:t>Eurypterida</a:t>
            </a:r>
            <a:r>
              <a:rPr lang="en-US" dirty="0"/>
              <a:t>). </a:t>
            </a:r>
            <a:r>
              <a:rPr lang="uk-UA" dirty="0"/>
              <a:t>Численними були </a:t>
            </a:r>
            <a:r>
              <a:rPr lang="uk-UA" dirty="0" err="1"/>
              <a:t>мечехвостові</a:t>
            </a:r>
            <a:r>
              <a:rPr lang="uk-UA" dirty="0"/>
              <a:t> (</a:t>
            </a:r>
            <a:r>
              <a:rPr lang="en-US" dirty="0" err="1"/>
              <a:t>Limulidae</a:t>
            </a:r>
            <a:r>
              <a:rPr lang="en-US" dirty="0"/>
              <a:t>), </a:t>
            </a:r>
            <a:r>
              <a:rPr lang="uk-UA" dirty="0"/>
              <a:t>які, подібно до сучасних форм (представники цієї родини збереглися до наших днів), жили на літоралі тропічних і субтропічних морів. Там же мешкали і найстрашніші хижаки того часу — ракоскорпіони. За способом життя вони розрізнялись: одні причаювалися на дні, чатуючи здобич, інші добре плавали. Гігантом серед палеозойських безхребетних був, безсумнівно, морський ракоскорпіон </a:t>
            </a:r>
            <a:r>
              <a:rPr lang="en-US" dirty="0" err="1"/>
              <a:t>Eurypterus</a:t>
            </a:r>
            <a:r>
              <a:rPr lang="en-US" dirty="0"/>
              <a:t> </a:t>
            </a:r>
            <a:r>
              <a:rPr lang="uk-UA" dirty="0"/>
              <a:t>з групи </a:t>
            </a:r>
            <a:r>
              <a:rPr lang="en-US" dirty="0" err="1"/>
              <a:t>Merostomata</a:t>
            </a:r>
            <a:r>
              <a:rPr lang="en-US" dirty="0"/>
              <a:t>, </a:t>
            </a:r>
            <a:r>
              <a:rPr lang="uk-UA" dirty="0"/>
              <a:t>проміжної між трилобітами і справжніми скорпіонами, яка з'явилася ще в кембрії. У силурі і девоні ці тварини досягали довжини до 3 м. Ракоскорпіони мешкали спочатку у морях, але розквіту досягли в середині палеозою, коли опанували і прісні води. Із </a:t>
            </a:r>
            <a:r>
              <a:rPr lang="uk-UA" dirty="0" err="1"/>
              <a:t>скорпіоноподібних</a:t>
            </a:r>
            <a:r>
              <a:rPr lang="uk-UA" dirty="0"/>
              <a:t> першими на суходіл вийшли представники родів </a:t>
            </a:r>
            <a:r>
              <a:rPr lang="en-US" dirty="0" err="1"/>
              <a:t>Eusarcus</a:t>
            </a:r>
            <a:r>
              <a:rPr lang="en-US" dirty="0"/>
              <a:t> </a:t>
            </a:r>
            <a:r>
              <a:rPr lang="uk-UA" dirty="0"/>
              <a:t>та </a:t>
            </a:r>
            <a:r>
              <a:rPr lang="en-US" dirty="0" err="1"/>
              <a:t>Palaeophonus</a:t>
            </a:r>
            <a:r>
              <a:rPr lang="en-US" dirty="0"/>
              <a:t>.</a:t>
            </a:r>
            <a:endParaRPr lang="uk-UA" dirty="0"/>
          </a:p>
        </p:txBody>
      </p:sp>
      <p:pic>
        <p:nvPicPr>
          <p:cNvPr id="4" name="Рисунок 3"/>
          <p:cNvPicPr>
            <a:picLocks noChangeAspect="1"/>
          </p:cNvPicPr>
          <p:nvPr/>
        </p:nvPicPr>
        <p:blipFill>
          <a:blip r:embed="rId2"/>
          <a:stretch>
            <a:fillRect/>
          </a:stretch>
        </p:blipFill>
        <p:spPr>
          <a:xfrm>
            <a:off x="1041134" y="1857442"/>
            <a:ext cx="4152540" cy="2920620"/>
          </a:xfrm>
          <a:prstGeom prst="rect">
            <a:avLst/>
          </a:prstGeom>
        </p:spPr>
      </p:pic>
    </p:spTree>
    <p:extLst>
      <p:ext uri="{BB962C8B-B14F-4D97-AF65-F5344CB8AC3E}">
        <p14:creationId xmlns:p14="http://schemas.microsoft.com/office/powerpoint/2010/main" val="2415451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42769" y="1790164"/>
            <a:ext cx="10949231" cy="3421488"/>
          </a:xfrm>
        </p:spPr>
        <p:txBody>
          <a:bodyPr>
            <a:normAutofit fontScale="85000" lnSpcReduction="10000"/>
          </a:bodyPr>
          <a:lstStyle/>
          <a:p>
            <a:r>
              <a:rPr lang="uk-UA" dirty="0"/>
              <a:t>В силурі триває розвиток хребетних — безщелепних (</a:t>
            </a:r>
            <a:r>
              <a:rPr lang="en-US" dirty="0" err="1"/>
              <a:t>Agnatha</a:t>
            </a:r>
            <a:r>
              <a:rPr lang="en-US" dirty="0"/>
              <a:t>), </a:t>
            </a:r>
            <a:r>
              <a:rPr lang="uk-UA" dirty="0"/>
              <a:t>а наприкінці періоду з'являються перші щеле-пороті (</a:t>
            </a:r>
            <a:r>
              <a:rPr lang="en-US" dirty="0" err="1"/>
              <a:t>Gnathostomata</a:t>
            </a:r>
            <a:r>
              <a:rPr lang="en-US" dirty="0"/>
              <a:t>). </a:t>
            </a:r>
            <a:r>
              <a:rPr lang="uk-UA" dirty="0"/>
              <a:t>У </a:t>
            </a:r>
            <a:r>
              <a:rPr lang="uk-UA" dirty="0" err="1"/>
              <a:t>парноніздрьових</a:t>
            </a:r>
            <a:r>
              <a:rPr lang="uk-UA" dirty="0"/>
              <a:t> безщелепних </a:t>
            </a:r>
            <a:r>
              <a:rPr lang="uk-UA" dirty="0" err="1"/>
              <a:t>терапсид</a:t>
            </a:r>
            <a:r>
              <a:rPr lang="uk-UA" dirty="0"/>
              <a:t> передня частина тулуба та голова були вкриті панциром, а задня частина тулуба була рухомою і вкрита лускою. Утворення </a:t>
            </a:r>
            <a:r>
              <a:rPr lang="uk-UA" dirty="0" err="1"/>
              <a:t>такї</a:t>
            </a:r>
            <a:r>
              <a:rPr lang="uk-UA" dirty="0"/>
              <a:t> могутньої "броні", можливо, призначалось для захисту від хижих ракоскорпіонів. </a:t>
            </a:r>
            <a:r>
              <a:rPr lang="uk-UA" dirty="0" err="1"/>
              <a:t>Птераспіди</a:t>
            </a:r>
            <a:r>
              <a:rPr lang="uk-UA" dirty="0"/>
              <a:t> були малорухомими тваринами, живилися дрібними морськими безхребетними та органічними рештками з мулу. Мешкали вони у крайовій частині моря в лагунах та дельтах річок. В цьому періоді з'являються і перші </a:t>
            </a:r>
            <a:r>
              <a:rPr lang="uk-UA" dirty="0" err="1"/>
              <a:t>непарноніздрьові</a:t>
            </a:r>
            <a:r>
              <a:rPr lang="uk-UA" dirty="0"/>
              <a:t> (</a:t>
            </a:r>
            <a:r>
              <a:rPr lang="en-US" dirty="0" err="1"/>
              <a:t>Monorhina</a:t>
            </a:r>
            <a:r>
              <a:rPr lang="en-US" dirty="0"/>
              <a:t>), </a:t>
            </a:r>
            <a:r>
              <a:rPr lang="uk-UA" dirty="0"/>
              <a:t>а також риби (</a:t>
            </a:r>
            <a:r>
              <a:rPr lang="en-US" dirty="0"/>
              <a:t>Pisces) — </a:t>
            </a:r>
            <a:r>
              <a:rPr lang="uk-UA" dirty="0" err="1"/>
              <a:t>пластинчастошкірі</a:t>
            </a:r>
            <a:r>
              <a:rPr lang="uk-UA" dirty="0"/>
              <a:t> (</a:t>
            </a:r>
            <a:r>
              <a:rPr lang="en-US" dirty="0" err="1"/>
              <a:t>Placodermi</a:t>
            </a:r>
            <a:r>
              <a:rPr lang="en-US" dirty="0"/>
              <a:t>), </a:t>
            </a:r>
            <a:r>
              <a:rPr lang="uk-UA" dirty="0" err="1"/>
              <a:t>артродири</a:t>
            </a:r>
            <a:r>
              <a:rPr lang="uk-UA" dirty="0"/>
              <a:t> (</a:t>
            </a:r>
            <a:r>
              <a:rPr lang="en-US" dirty="0" err="1"/>
              <a:t>Arthrodira</a:t>
            </a:r>
            <a:r>
              <a:rPr lang="en-US" dirty="0"/>
              <a:t>) </a:t>
            </a:r>
            <a:r>
              <a:rPr lang="uk-UA" dirty="0"/>
              <a:t>та представники класу </a:t>
            </a:r>
            <a:r>
              <a:rPr lang="uk-UA" dirty="0" err="1"/>
              <a:t>акантод</a:t>
            </a:r>
            <a:r>
              <a:rPr lang="uk-UA" dirty="0"/>
              <a:t> (</a:t>
            </a:r>
            <a:r>
              <a:rPr lang="en-US" dirty="0" err="1"/>
              <a:t>Acanthodei</a:t>
            </a:r>
            <a:r>
              <a:rPr lang="en-US" dirty="0"/>
              <a:t>). </a:t>
            </a:r>
            <a:r>
              <a:rPr lang="uk-UA" dirty="0"/>
              <a:t>Останні вже були схожі на деяких сучасних риб, мали невеличке веретеноподібне тіло, добре плавали, жили переважно у прісних водах, живилися планктоном, але серед них, судячи по добре розвинених зубах, зустрічалися і справжні хижаки.</a:t>
            </a:r>
          </a:p>
        </p:txBody>
      </p:sp>
    </p:spTree>
    <p:extLst>
      <p:ext uri="{BB962C8B-B14F-4D97-AF65-F5344CB8AC3E}">
        <p14:creationId xmlns:p14="http://schemas.microsoft.com/office/powerpoint/2010/main" val="2969781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22318" y="257578"/>
            <a:ext cx="10369682" cy="3588913"/>
          </a:xfrm>
        </p:spPr>
        <p:txBody>
          <a:bodyPr>
            <a:normAutofit fontScale="77500" lnSpcReduction="20000"/>
          </a:bodyPr>
          <a:lstStyle/>
          <a:p>
            <a:r>
              <a:rPr lang="uk-UA" dirty="0"/>
              <a:t>З розвитком рослинності пов'язане поширення наземних безхребетних, якими, в свою чергу, живились перші наземні хребетні — земноводні (</a:t>
            </a:r>
            <a:r>
              <a:rPr lang="en-US" dirty="0" err="1"/>
              <a:t>Amphibia</a:t>
            </a:r>
            <a:r>
              <a:rPr lang="en-US" dirty="0"/>
              <a:t>) </a:t>
            </a:r>
            <a:r>
              <a:rPr lang="uk-UA" dirty="0"/>
              <a:t>та плазуни (</a:t>
            </a:r>
            <a:r>
              <a:rPr lang="en-US" dirty="0" err="1"/>
              <a:t>Reptilia</a:t>
            </a:r>
            <a:r>
              <a:rPr lang="en-US" dirty="0"/>
              <a:t>). </a:t>
            </a:r>
            <a:r>
              <a:rPr lang="uk-UA" dirty="0"/>
              <a:t>В морях, крім характерних для силуру форм, бурхливо розвиваються двостулкові молюски (</a:t>
            </a:r>
            <a:r>
              <a:rPr lang="en-US" dirty="0" err="1"/>
              <a:t>Bivalvia</a:t>
            </a:r>
            <a:r>
              <a:rPr lang="en-US" dirty="0"/>
              <a:t>), </a:t>
            </a:r>
            <a:r>
              <a:rPr lang="uk-UA" dirty="0"/>
              <a:t>а серед головоногих молюсків особливе місце посідають амоніти-</a:t>
            </a:r>
            <a:r>
              <a:rPr lang="uk-UA" dirty="0" err="1"/>
              <a:t>гоніатити</a:t>
            </a:r>
            <a:r>
              <a:rPr lang="uk-UA" dirty="0"/>
              <a:t> (</a:t>
            </a:r>
            <a:r>
              <a:rPr lang="en-US" dirty="0" err="1"/>
              <a:t>Goniatites</a:t>
            </a:r>
            <a:r>
              <a:rPr lang="en-US" dirty="0"/>
              <a:t>), </a:t>
            </a:r>
            <a:r>
              <a:rPr lang="uk-UA" dirty="0"/>
              <a:t>які з’явились у девоні і зайняли пануюче положення в морях карбону. Досягають значної різноманітності голкошкірі — як прикріплені, так і вільноживучі. Цікаво, що у викопному стані рештки тендітних </a:t>
            </a:r>
            <a:r>
              <a:rPr lang="uk-UA" dirty="0" err="1"/>
              <a:t>офіур</a:t>
            </a:r>
            <a:r>
              <a:rPr lang="uk-UA" dirty="0"/>
              <a:t> (</a:t>
            </a:r>
            <a:r>
              <a:rPr lang="en-US" dirty="0" err="1"/>
              <a:t>Ophiuroidea</a:t>
            </a:r>
            <a:r>
              <a:rPr lang="en-US" dirty="0"/>
              <a:t>) </a:t>
            </a:r>
            <a:r>
              <a:rPr lang="uk-UA" dirty="0"/>
              <a:t>зберігаються краще за рештки значно кремезніших морських зірок (</a:t>
            </a:r>
            <a:r>
              <a:rPr lang="en-US" dirty="0" err="1"/>
              <a:t>Asteroidea</a:t>
            </a:r>
            <a:r>
              <a:rPr lang="en-US" dirty="0"/>
              <a:t>) — </a:t>
            </a:r>
            <a:r>
              <a:rPr lang="uk-UA" dirty="0"/>
              <a:t>це пов'язано з тим, що перші живуть занурюючись у мул чи пісок. У морських їжаків (</a:t>
            </a:r>
            <a:r>
              <a:rPr lang="en-US" dirty="0" err="1"/>
              <a:t>Echinoidea</a:t>
            </a:r>
            <a:r>
              <a:rPr lang="en-US" dirty="0"/>
              <a:t>), </a:t>
            </a:r>
            <a:r>
              <a:rPr lang="uk-UA" dirty="0"/>
              <a:t>поряд із "стародавніми", з'являються </a:t>
            </a:r>
            <a:r>
              <a:rPr lang="uk-UA" dirty="0" err="1"/>
              <a:t>цидароїди</a:t>
            </a:r>
            <a:r>
              <a:rPr lang="uk-UA" dirty="0"/>
              <a:t> (</a:t>
            </a:r>
            <a:r>
              <a:rPr lang="en-US" dirty="0" err="1"/>
              <a:t>Cidaroida</a:t>
            </a:r>
            <a:r>
              <a:rPr lang="en-US" dirty="0"/>
              <a:t>) — "</a:t>
            </a:r>
            <a:r>
              <a:rPr lang="uk-UA" dirty="0"/>
              <a:t>нові" правильні морські їжаки з </a:t>
            </a:r>
            <a:r>
              <a:rPr lang="uk-UA" dirty="0" err="1"/>
              <a:t>п'ятипроменевою</a:t>
            </a:r>
            <a:r>
              <a:rPr lang="uk-UA" dirty="0"/>
              <a:t> симетрією панциру. Прогресують різноманітні мечохвости, а трилобіти стали менш численними. Ракоскорпіони, що довгий час мешкали лише в морях, опанували прісні води і досягли роз-квіту. Найбільшими серед палеозойських безхребетних були, безсумнівно, морські ракоскорпіони з проміжної між трилобітами та скорпіонами групи </a:t>
            </a:r>
            <a:r>
              <a:rPr lang="en-US" dirty="0" err="1"/>
              <a:t>Merostomata</a:t>
            </a:r>
            <a:r>
              <a:rPr lang="en-US" dirty="0"/>
              <a:t>, </a:t>
            </a:r>
            <a:r>
              <a:rPr lang="uk-UA" dirty="0"/>
              <a:t>яка з'явилась ще в кембрії — розміри силурійських і девонських представників роду </a:t>
            </a:r>
            <a:r>
              <a:rPr lang="en-US" dirty="0" err="1"/>
              <a:t>Eurypterus</a:t>
            </a:r>
            <a:r>
              <a:rPr lang="en-US" dirty="0"/>
              <a:t> </a:t>
            </a:r>
            <a:r>
              <a:rPr lang="uk-UA" dirty="0" err="1"/>
              <a:t>перевищувалли</a:t>
            </a:r>
            <a:r>
              <a:rPr lang="uk-UA" dirty="0"/>
              <a:t> 3 м. </a:t>
            </a:r>
          </a:p>
        </p:txBody>
      </p:sp>
      <p:pic>
        <p:nvPicPr>
          <p:cNvPr id="4" name="Рисунок 3"/>
          <p:cNvPicPr>
            <a:picLocks noChangeAspect="1"/>
          </p:cNvPicPr>
          <p:nvPr/>
        </p:nvPicPr>
        <p:blipFill>
          <a:blip r:embed="rId2"/>
          <a:stretch>
            <a:fillRect/>
          </a:stretch>
        </p:blipFill>
        <p:spPr>
          <a:xfrm>
            <a:off x="524566" y="4081864"/>
            <a:ext cx="4143891" cy="2776136"/>
          </a:xfrm>
          <a:prstGeom prst="rect">
            <a:avLst/>
          </a:prstGeom>
        </p:spPr>
      </p:pic>
      <p:pic>
        <p:nvPicPr>
          <p:cNvPr id="5" name="Рисунок 4"/>
          <p:cNvPicPr>
            <a:picLocks noChangeAspect="1"/>
          </p:cNvPicPr>
          <p:nvPr/>
        </p:nvPicPr>
        <p:blipFill>
          <a:blip r:embed="rId3"/>
          <a:stretch>
            <a:fillRect/>
          </a:stretch>
        </p:blipFill>
        <p:spPr>
          <a:xfrm>
            <a:off x="5131426" y="4188114"/>
            <a:ext cx="4762500" cy="2162175"/>
          </a:xfrm>
          <a:prstGeom prst="rect">
            <a:avLst/>
          </a:prstGeom>
        </p:spPr>
      </p:pic>
    </p:spTree>
    <p:extLst>
      <p:ext uri="{BB962C8B-B14F-4D97-AF65-F5344CB8AC3E}">
        <p14:creationId xmlns:p14="http://schemas.microsoft.com/office/powerpoint/2010/main" val="38002951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22947" y="104104"/>
            <a:ext cx="10018713" cy="3124201"/>
          </a:xfrm>
        </p:spPr>
        <p:txBody>
          <a:bodyPr>
            <a:normAutofit fontScale="92500" lnSpcReduction="20000"/>
          </a:bodyPr>
          <a:lstStyle/>
          <a:p>
            <a:r>
              <a:rPr lang="uk-UA" dirty="0"/>
              <a:t> В девонському </a:t>
            </a:r>
            <a:r>
              <a:rPr lang="uk-UA" dirty="0" smtClean="0"/>
              <a:t>періоді продовжується </a:t>
            </a:r>
            <a:r>
              <a:rPr lang="uk-UA" dirty="0"/>
              <a:t>розвиток нижчих хребетних. Досягають розквіту, але згодом вимирають, представники класу </a:t>
            </a:r>
            <a:r>
              <a:rPr lang="uk-UA" dirty="0" err="1"/>
              <a:t>пластиношкірих</a:t>
            </a:r>
            <a:r>
              <a:rPr lang="uk-UA" dirty="0"/>
              <a:t> риб — </a:t>
            </a:r>
            <a:r>
              <a:rPr lang="uk-UA" dirty="0" err="1"/>
              <a:t>артродири</a:t>
            </a:r>
            <a:r>
              <a:rPr lang="uk-UA" dirty="0"/>
              <a:t> (</a:t>
            </a:r>
            <a:r>
              <a:rPr lang="en-US" dirty="0" err="1"/>
              <a:t>Arthrodira</a:t>
            </a:r>
            <a:r>
              <a:rPr lang="en-US" dirty="0"/>
              <a:t>) </a:t>
            </a:r>
            <a:r>
              <a:rPr lang="uk-UA" dirty="0"/>
              <a:t>та антиархи (</a:t>
            </a:r>
            <a:r>
              <a:rPr lang="en-US" dirty="0" err="1"/>
              <a:t>Antiarchi</a:t>
            </a:r>
            <a:r>
              <a:rPr lang="en-US" dirty="0"/>
              <a:t>). </a:t>
            </a:r>
            <a:r>
              <a:rPr lang="uk-UA" dirty="0"/>
              <a:t>Голова та передня частина тулуба у цих тварин були захищені кістковим панциром. </a:t>
            </a:r>
            <a:r>
              <a:rPr lang="uk-UA" dirty="0" err="1"/>
              <a:t>Артродири</a:t>
            </a:r>
            <a:r>
              <a:rPr lang="uk-UA" dirty="0"/>
              <a:t> досягли велетенських розмірів і стали страшними морськими хижаками. </a:t>
            </a:r>
            <a:r>
              <a:rPr lang="uk-UA" dirty="0" err="1"/>
              <a:t>Антіархи</a:t>
            </a:r>
            <a:r>
              <a:rPr lang="uk-UA" dirty="0"/>
              <a:t> були дещо меншими, але їхня "броня" була більшою та масивнішою. Рештки цих риб звичайні у девонських сланцях району р. Дністра. У девоні триває існування </a:t>
            </a:r>
            <a:r>
              <a:rPr lang="uk-UA" dirty="0" err="1"/>
              <a:t>акантод</a:t>
            </a:r>
            <a:r>
              <a:rPr lang="uk-UA" dirty="0"/>
              <a:t> — переважно невеликих прісноводних рибок, які поєднували у собі риси основних класів риб. У той же час з'являються перші хрящові риби (</a:t>
            </a:r>
            <a:r>
              <a:rPr lang="en-US" dirty="0" err="1"/>
              <a:t>Chondrichthyes</a:t>
            </a:r>
            <a:r>
              <a:rPr lang="en-US" dirty="0"/>
              <a:t>), </a:t>
            </a:r>
            <a:r>
              <a:rPr lang="uk-UA" dirty="0"/>
              <a:t>що нині репрезентовані акулами, скатами та химерами, а також кісткові риби (</a:t>
            </a:r>
            <a:r>
              <a:rPr lang="en-US" dirty="0" err="1"/>
              <a:t>Osteichthyes</a:t>
            </a:r>
            <a:r>
              <a:rPr lang="en-US" dirty="0"/>
              <a:t>).</a:t>
            </a:r>
            <a:endParaRPr lang="uk-UA" dirty="0"/>
          </a:p>
        </p:txBody>
      </p:sp>
      <p:pic>
        <p:nvPicPr>
          <p:cNvPr id="4" name="Рисунок 3"/>
          <p:cNvPicPr>
            <a:picLocks noChangeAspect="1"/>
          </p:cNvPicPr>
          <p:nvPr/>
        </p:nvPicPr>
        <p:blipFill>
          <a:blip r:embed="rId2"/>
          <a:stretch>
            <a:fillRect/>
          </a:stretch>
        </p:blipFill>
        <p:spPr>
          <a:xfrm>
            <a:off x="3686073" y="3274588"/>
            <a:ext cx="5182621" cy="3583412"/>
          </a:xfrm>
          <a:prstGeom prst="rect">
            <a:avLst/>
          </a:prstGeom>
        </p:spPr>
      </p:pic>
    </p:spTree>
    <p:extLst>
      <p:ext uri="{BB962C8B-B14F-4D97-AF65-F5344CB8AC3E}">
        <p14:creationId xmlns:p14="http://schemas.microsoft.com/office/powerpoint/2010/main" val="7879478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130461" y="3747972"/>
            <a:ext cx="5100296" cy="3225938"/>
          </a:xfrm>
          <a:prstGeom prst="rect">
            <a:avLst/>
          </a:prstGeom>
        </p:spPr>
      </p:pic>
      <p:pic>
        <p:nvPicPr>
          <p:cNvPr id="4" name="Рисунок 3"/>
          <p:cNvPicPr>
            <a:picLocks noChangeAspect="1"/>
          </p:cNvPicPr>
          <p:nvPr/>
        </p:nvPicPr>
        <p:blipFill>
          <a:blip r:embed="rId3"/>
          <a:stretch>
            <a:fillRect/>
          </a:stretch>
        </p:blipFill>
        <p:spPr>
          <a:xfrm>
            <a:off x="1726820" y="3747972"/>
            <a:ext cx="5442398" cy="3225938"/>
          </a:xfrm>
          <a:prstGeom prst="rect">
            <a:avLst/>
          </a:prstGeom>
        </p:spPr>
      </p:pic>
      <p:sp>
        <p:nvSpPr>
          <p:cNvPr id="3" name="Объект 2"/>
          <p:cNvSpPr>
            <a:spLocks noGrp="1"/>
          </p:cNvSpPr>
          <p:nvPr>
            <p:ph idx="1"/>
          </p:nvPr>
        </p:nvSpPr>
        <p:spPr>
          <a:xfrm>
            <a:off x="1332921" y="141667"/>
            <a:ext cx="10859079" cy="4245735"/>
          </a:xfrm>
        </p:spPr>
        <p:txBody>
          <a:bodyPr>
            <a:normAutofit fontScale="85000" lnSpcReduction="20000"/>
          </a:bodyPr>
          <a:lstStyle/>
          <a:p>
            <a:r>
              <a:rPr lang="uk-UA" dirty="0"/>
              <a:t> </a:t>
            </a:r>
            <a:r>
              <a:rPr lang="uk-UA" dirty="0" err="1"/>
              <a:t>Китичнопері</a:t>
            </a:r>
            <a:r>
              <a:rPr lang="uk-UA" dirty="0"/>
              <a:t> риби (</a:t>
            </a:r>
            <a:r>
              <a:rPr lang="en-US" dirty="0" err="1"/>
              <a:t>Crossopterygii</a:t>
            </a:r>
            <a:r>
              <a:rPr lang="en-US" dirty="0"/>
              <a:t>) </a:t>
            </a:r>
            <a:r>
              <a:rPr lang="uk-UA" dirty="0" err="1"/>
              <a:t>еволюювали</a:t>
            </a:r>
            <a:r>
              <a:rPr lang="uk-UA" dirty="0"/>
              <a:t> у двох напрямках. Один з них був представлений рипідистіями (</a:t>
            </a:r>
            <a:r>
              <a:rPr lang="en-US" dirty="0" err="1"/>
              <a:t>Rhipidistia</a:t>
            </a:r>
            <a:r>
              <a:rPr lang="en-US" dirty="0"/>
              <a:t>) — </a:t>
            </a:r>
            <a:r>
              <a:rPr lang="uk-UA" dirty="0"/>
              <a:t>континентальними формами, що мали хоани. Серед них найбільше значення мають </a:t>
            </a:r>
            <a:r>
              <a:rPr lang="uk-UA" dirty="0" err="1"/>
              <a:t>остеолепіди</a:t>
            </a:r>
            <a:r>
              <a:rPr lang="uk-UA" dirty="0"/>
              <a:t>, які десь у середньому девоні (близько 380 млн років тому) вийшли на суходіл і саме вони стоять у низці предків наземних хребетних. Другий напрямок розвитку </a:t>
            </a:r>
            <a:r>
              <a:rPr lang="uk-UA" dirty="0" err="1"/>
              <a:t>китичноперих</a:t>
            </a:r>
            <a:r>
              <a:rPr lang="uk-UA" dirty="0"/>
              <a:t> репрезентують </a:t>
            </a:r>
            <a:r>
              <a:rPr lang="uk-UA" dirty="0" err="1"/>
              <a:t>целакантоподібні</a:t>
            </a:r>
            <a:r>
              <a:rPr lang="uk-UA" dirty="0"/>
              <a:t> (</a:t>
            </a:r>
            <a:r>
              <a:rPr lang="en-US" dirty="0" err="1"/>
              <a:t>Actinistia</a:t>
            </a:r>
            <a:r>
              <a:rPr lang="en-US" dirty="0"/>
              <a:t>) — </a:t>
            </a:r>
            <a:r>
              <a:rPr lang="uk-UA" dirty="0"/>
              <a:t>морські форми, що не мали хоан. З цієї давньої групи, яка була широко поширена з середнього девону і вважалася вимерлою наприкінці крейдового періоду (близько 70 млн років тому), до наших днів дивним чином збереглися два види. Перший, </a:t>
            </a:r>
            <a:r>
              <a:rPr lang="en-US" dirty="0" err="1"/>
              <a:t>Latimeria</a:t>
            </a:r>
            <a:r>
              <a:rPr lang="en-US" dirty="0"/>
              <a:t> </a:t>
            </a:r>
            <a:r>
              <a:rPr lang="en-US" dirty="0" err="1"/>
              <a:t>chalumnae</a:t>
            </a:r>
            <a:r>
              <a:rPr lang="en-US" dirty="0"/>
              <a:t>, </a:t>
            </a:r>
            <a:r>
              <a:rPr lang="uk-UA" dirty="0"/>
              <a:t>був відкритий у 1938 р. поблизу східного узбережжя Південної Африки. Пізніше його знаходили і в інших частинах Індійського океану — біля Коморських островів та у берегів Кенії. В 1997 р., вже у водах Індонезії, було відкрито ще один вид латимерії — </a:t>
            </a:r>
            <a:r>
              <a:rPr lang="en-US" dirty="0"/>
              <a:t>L. </a:t>
            </a:r>
            <a:r>
              <a:rPr lang="en-US" dirty="0" err="1"/>
              <a:t>menadoensis</a:t>
            </a:r>
            <a:r>
              <a:rPr lang="en-US" dirty="0"/>
              <a:t>. </a:t>
            </a:r>
          </a:p>
          <a:p>
            <a:r>
              <a:rPr lang="en-US" dirty="0"/>
              <a:t>                </a:t>
            </a:r>
            <a:r>
              <a:rPr lang="uk-UA" dirty="0"/>
              <a:t>В девоні з'являються перші примітивні наземні хребетні — земноводні з </a:t>
            </a:r>
            <a:r>
              <a:rPr lang="uk-UA" dirty="0" err="1"/>
              <a:t>надряду</a:t>
            </a:r>
            <a:r>
              <a:rPr lang="uk-UA" dirty="0"/>
              <a:t> </a:t>
            </a:r>
            <a:r>
              <a:rPr lang="uk-UA" dirty="0" smtClean="0"/>
              <a:t>лабіринтодонтів </a:t>
            </a:r>
            <a:r>
              <a:rPr lang="uk-UA" dirty="0"/>
              <a:t>(</a:t>
            </a:r>
            <a:r>
              <a:rPr lang="en-US" dirty="0" err="1"/>
              <a:t>Labyrinthodonta</a:t>
            </a:r>
            <a:r>
              <a:rPr lang="en-US" dirty="0"/>
              <a:t>). </a:t>
            </a:r>
            <a:r>
              <a:rPr lang="uk-UA" dirty="0"/>
              <a:t>Їхніми представниками були знайдені в Гренландії іхтіостеги (</a:t>
            </a:r>
            <a:r>
              <a:rPr lang="en-US" dirty="0" err="1"/>
              <a:t>Ichthyostegalia</a:t>
            </a:r>
            <a:r>
              <a:rPr lang="en-US" dirty="0"/>
              <a:t>), </a:t>
            </a:r>
            <a:r>
              <a:rPr lang="uk-UA" dirty="0"/>
              <a:t>які поєднали у собі ознаки риб та земноводних і демонструють шляхи переходу хребетних тварин до наземного способу життя.</a:t>
            </a:r>
          </a:p>
        </p:txBody>
      </p:sp>
    </p:spTree>
    <p:extLst>
      <p:ext uri="{BB962C8B-B14F-4D97-AF65-F5344CB8AC3E}">
        <p14:creationId xmlns:p14="http://schemas.microsoft.com/office/powerpoint/2010/main" val="16752669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29010" y="772731"/>
            <a:ext cx="10018713" cy="4971245"/>
          </a:xfrm>
        </p:spPr>
        <p:txBody>
          <a:bodyPr>
            <a:normAutofit fontScale="85000" lnSpcReduction="20000"/>
          </a:bodyPr>
          <a:lstStyle/>
          <a:p>
            <a:r>
              <a:rPr lang="uk-UA" dirty="0"/>
              <a:t>Кам'яновугільний </a:t>
            </a:r>
            <a:r>
              <a:rPr lang="uk-UA" dirty="0" smtClean="0"/>
              <a:t>період. З </a:t>
            </a:r>
            <a:r>
              <a:rPr lang="uk-UA" dirty="0"/>
              <a:t>поширенням наземної рослинності пов'язаний і розвиток наземних членистоногих, у тому числі комах (</a:t>
            </a:r>
            <a:r>
              <a:rPr lang="en-US" dirty="0" err="1"/>
              <a:t>Insecta</a:t>
            </a:r>
            <a:r>
              <a:rPr lang="en-US" dirty="0"/>
              <a:t>). </a:t>
            </a:r>
            <a:r>
              <a:rPr lang="uk-UA" dirty="0"/>
              <a:t>Під пологом похмурого лісу мешкали </a:t>
            </a:r>
            <a:r>
              <a:rPr lang="uk-UA" dirty="0" err="1"/>
              <a:t>первіснобезкрилі</a:t>
            </a:r>
            <a:r>
              <a:rPr lang="uk-UA" dirty="0"/>
              <a:t> (А</a:t>
            </a:r>
            <a:r>
              <a:rPr lang="en-US" dirty="0" err="1"/>
              <a:t>pterygota</a:t>
            </a:r>
            <a:r>
              <a:rPr lang="en-US" dirty="0"/>
              <a:t>) </a:t>
            </a:r>
            <a:r>
              <a:rPr lang="uk-UA" dirty="0"/>
              <a:t>та </a:t>
            </a:r>
            <a:r>
              <a:rPr lang="uk-UA" dirty="0" err="1"/>
              <a:t>давньокрилі</a:t>
            </a:r>
            <a:r>
              <a:rPr lang="uk-UA" dirty="0"/>
              <a:t> (</a:t>
            </a:r>
            <a:r>
              <a:rPr lang="en-US" dirty="0" err="1"/>
              <a:t>Palaeoptera</a:t>
            </a:r>
            <a:r>
              <a:rPr lang="en-US" dirty="0"/>
              <a:t>). </a:t>
            </a:r>
            <a:r>
              <a:rPr lang="uk-UA" dirty="0" err="1"/>
              <a:t>Мегасекоптери</a:t>
            </a:r>
            <a:r>
              <a:rPr lang="uk-UA" dirty="0"/>
              <a:t> (</a:t>
            </a:r>
            <a:r>
              <a:rPr lang="en-US" dirty="0" err="1"/>
              <a:t>Megasecoptera</a:t>
            </a:r>
            <a:r>
              <a:rPr lang="en-US" dirty="0"/>
              <a:t>) </a:t>
            </a:r>
            <a:r>
              <a:rPr lang="uk-UA" dirty="0"/>
              <a:t>були найбільшими зі всіх відомих комах, їхні крила у розмаху досягали 1 м. Вони були хижаками і живились наземними та водними безхребетними. В морях карбону світ голкошкірих був дуже різноманітним. Закінчували своє існування і майже зникли неповороткі панцирні риби, але стали звичайними </a:t>
            </a:r>
            <a:r>
              <a:rPr lang="uk-UA" dirty="0" err="1"/>
              <a:t>палеоніски</a:t>
            </a:r>
            <a:r>
              <a:rPr lang="uk-UA" dirty="0"/>
              <a:t> з </a:t>
            </a:r>
            <a:r>
              <a:rPr lang="uk-UA" dirty="0" err="1"/>
              <a:t>променеперих</a:t>
            </a:r>
            <a:r>
              <a:rPr lang="uk-UA" dirty="0"/>
              <a:t> та з числа </a:t>
            </a:r>
            <a:r>
              <a:rPr lang="uk-UA" dirty="0" err="1"/>
              <a:t>китичноперих</a:t>
            </a:r>
            <a:r>
              <a:rPr lang="uk-UA" dirty="0"/>
              <a:t> </a:t>
            </a:r>
            <a:r>
              <a:rPr lang="uk-UA" dirty="0" err="1"/>
              <a:t>розвинулися</a:t>
            </a:r>
            <a:r>
              <a:rPr lang="uk-UA" dirty="0"/>
              <a:t> </a:t>
            </a:r>
            <a:r>
              <a:rPr lang="uk-UA" dirty="0" err="1"/>
              <a:t>рипідистії</a:t>
            </a:r>
            <a:r>
              <a:rPr lang="uk-UA" dirty="0"/>
              <a:t>. </a:t>
            </a:r>
          </a:p>
          <a:p>
            <a:r>
              <a:rPr lang="uk-UA" dirty="0"/>
              <a:t>                Земноводні стали більш різноманітними і численними. В основу їхнього систематичного поділу покладено переважно будову хребців: до </a:t>
            </a:r>
            <a:r>
              <a:rPr lang="uk-UA" dirty="0" err="1"/>
              <a:t>апсидоспондильних</a:t>
            </a:r>
            <a:r>
              <a:rPr lang="uk-UA" dirty="0"/>
              <a:t> земноводних (</a:t>
            </a:r>
            <a:r>
              <a:rPr lang="en-US" dirty="0" err="1"/>
              <a:t>Apsidospondyli</a:t>
            </a:r>
            <a:r>
              <a:rPr lang="en-US" dirty="0"/>
              <a:t>) </a:t>
            </a:r>
            <a:r>
              <a:rPr lang="uk-UA" dirty="0"/>
              <a:t>належать іхтіостеги (</a:t>
            </a:r>
            <a:r>
              <a:rPr lang="en-US" dirty="0" err="1"/>
              <a:t>Ichthyostegalia</a:t>
            </a:r>
            <a:r>
              <a:rPr lang="en-US" dirty="0"/>
              <a:t>); </a:t>
            </a:r>
            <a:r>
              <a:rPr lang="uk-UA" dirty="0"/>
              <a:t>до </a:t>
            </a:r>
            <a:r>
              <a:rPr lang="uk-UA" dirty="0" err="1"/>
              <a:t>батрахозаврів</a:t>
            </a:r>
            <a:r>
              <a:rPr lang="uk-UA" dirty="0"/>
              <a:t> (</a:t>
            </a:r>
            <a:r>
              <a:rPr lang="en-US" dirty="0" err="1"/>
              <a:t>Batrachosauria</a:t>
            </a:r>
            <a:r>
              <a:rPr lang="en-US" dirty="0"/>
              <a:t>) — </a:t>
            </a:r>
            <a:r>
              <a:rPr lang="uk-UA" dirty="0" err="1"/>
              <a:t>птероплакс</a:t>
            </a:r>
            <a:r>
              <a:rPr lang="uk-UA" dirty="0"/>
              <a:t> (</a:t>
            </a:r>
            <a:r>
              <a:rPr lang="en-US" dirty="0" err="1"/>
              <a:t>Pteroplax</a:t>
            </a:r>
            <a:r>
              <a:rPr lang="en-US" dirty="0"/>
              <a:t>) </a:t>
            </a:r>
            <a:r>
              <a:rPr lang="uk-UA" dirty="0"/>
              <a:t>та </a:t>
            </a:r>
            <a:r>
              <a:rPr lang="uk-UA" dirty="0" err="1"/>
              <a:t>гефиростег</a:t>
            </a:r>
            <a:r>
              <a:rPr lang="uk-UA" dirty="0"/>
              <a:t> (</a:t>
            </a:r>
            <a:r>
              <a:rPr lang="en-US" dirty="0" err="1"/>
              <a:t>Gephyrostegus</a:t>
            </a:r>
            <a:r>
              <a:rPr lang="en-US" dirty="0"/>
              <a:t>); </a:t>
            </a:r>
            <a:r>
              <a:rPr lang="uk-UA" dirty="0"/>
              <a:t>до </a:t>
            </a:r>
            <a:r>
              <a:rPr lang="uk-UA" dirty="0" err="1"/>
              <a:t>лепоспондильних</a:t>
            </a:r>
            <a:r>
              <a:rPr lang="uk-UA" dirty="0"/>
              <a:t> (</a:t>
            </a:r>
            <a:r>
              <a:rPr lang="en-US" dirty="0" err="1"/>
              <a:t>Lepospondyli</a:t>
            </a:r>
            <a:r>
              <a:rPr lang="en-US" dirty="0"/>
              <a:t>) — </a:t>
            </a:r>
            <a:r>
              <a:rPr lang="uk-UA" dirty="0" err="1"/>
              <a:t>урокордилюс</a:t>
            </a:r>
            <a:r>
              <a:rPr lang="uk-UA" dirty="0"/>
              <a:t> (</a:t>
            </a:r>
            <a:r>
              <a:rPr lang="en-US" dirty="0" err="1"/>
              <a:t>Urocordylus</a:t>
            </a:r>
            <a:r>
              <a:rPr lang="en-US" dirty="0"/>
              <a:t>), </a:t>
            </a:r>
            <a:r>
              <a:rPr lang="uk-UA" dirty="0" err="1"/>
              <a:t>сцинкозавр</a:t>
            </a:r>
            <a:r>
              <a:rPr lang="uk-UA" dirty="0"/>
              <a:t> (</a:t>
            </a:r>
            <a:r>
              <a:rPr lang="en-US" dirty="0" err="1"/>
              <a:t>Scincosaurus</a:t>
            </a:r>
            <a:r>
              <a:rPr lang="en-US" dirty="0"/>
              <a:t>), </a:t>
            </a:r>
            <a:r>
              <a:rPr lang="uk-UA" dirty="0" err="1"/>
              <a:t>мікробрахіс</a:t>
            </a:r>
            <a:r>
              <a:rPr lang="uk-UA" dirty="0"/>
              <a:t> (</a:t>
            </a:r>
            <a:r>
              <a:rPr lang="en-US" dirty="0" err="1"/>
              <a:t>Microbrachis</a:t>
            </a:r>
            <a:r>
              <a:rPr lang="en-US" dirty="0"/>
              <a:t>) </a:t>
            </a:r>
            <a:r>
              <a:rPr lang="uk-UA" dirty="0"/>
              <a:t>та ін.</a:t>
            </a:r>
          </a:p>
          <a:p>
            <a:r>
              <a:rPr lang="uk-UA" dirty="0"/>
              <a:t>                Висихання боліт, озер і частини морських водойм, а також інші зміни зовнішнього середовища, рішучим чином вплинули на появу перших справжніх наземних хребетних, — найдавніших рептилій — тварин, здатних розмножуватися на суходолі, а не у воді, як амфібії.</a:t>
            </a:r>
          </a:p>
        </p:txBody>
      </p:sp>
    </p:spTree>
    <p:extLst>
      <p:ext uri="{BB962C8B-B14F-4D97-AF65-F5344CB8AC3E}">
        <p14:creationId xmlns:p14="http://schemas.microsoft.com/office/powerpoint/2010/main" val="33893471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12344" y="708338"/>
            <a:ext cx="10018713" cy="5344732"/>
          </a:xfrm>
        </p:spPr>
        <p:txBody>
          <a:bodyPr>
            <a:normAutofit/>
          </a:bodyPr>
          <a:lstStyle/>
          <a:p>
            <a:r>
              <a:rPr lang="uk-UA" dirty="0"/>
              <a:t>Палеозойська ера (палеозой), або ера давнього життя, почалась близь­ко 540 млн і закінчилась менш ніж 250 млн років тому. Протягом палео­зою життя опанувало суходіл і біосфера набула сучасних меж. </a:t>
            </a:r>
            <a:endParaRPr lang="uk-UA" dirty="0" smtClean="0"/>
          </a:p>
          <a:p>
            <a:r>
              <a:rPr lang="ru-RU" dirty="0"/>
              <a:t>Еру </a:t>
            </a:r>
            <a:r>
              <a:rPr lang="ru-RU" dirty="0" err="1"/>
              <a:t>поді­ляють</a:t>
            </a:r>
            <a:r>
              <a:rPr lang="ru-RU" dirty="0"/>
              <a:t> на 6 </a:t>
            </a:r>
            <a:r>
              <a:rPr lang="ru-RU" dirty="0" err="1"/>
              <a:t>періодів</a:t>
            </a:r>
            <a:r>
              <a:rPr lang="ru-RU" dirty="0"/>
              <a:t> у </a:t>
            </a:r>
            <a:r>
              <a:rPr lang="ru-RU" dirty="0" err="1"/>
              <a:t>послідовності</a:t>
            </a:r>
            <a:r>
              <a:rPr lang="ru-RU" dirty="0"/>
              <a:t> </a:t>
            </a:r>
            <a:r>
              <a:rPr lang="ru-RU" dirty="0" err="1"/>
              <a:t>від</a:t>
            </a:r>
            <a:r>
              <a:rPr lang="ru-RU" dirty="0"/>
              <a:t> </a:t>
            </a:r>
            <a:r>
              <a:rPr lang="ru-RU" dirty="0" err="1"/>
              <a:t>найстаршого</a:t>
            </a:r>
            <a:r>
              <a:rPr lang="ru-RU" dirty="0"/>
              <a:t> до </a:t>
            </a:r>
            <a:r>
              <a:rPr lang="ru-RU" dirty="0" err="1"/>
              <a:t>наймолодшого</a:t>
            </a:r>
            <a:r>
              <a:rPr lang="ru-RU" dirty="0" smtClean="0"/>
              <a:t>:</a:t>
            </a:r>
          </a:p>
          <a:p>
            <a:r>
              <a:rPr lang="ru-RU" dirty="0" err="1"/>
              <a:t>к</a:t>
            </a:r>
            <a:r>
              <a:rPr lang="ru-RU" dirty="0" err="1" smtClean="0"/>
              <a:t>ембрійський</a:t>
            </a:r>
            <a:r>
              <a:rPr lang="ru-RU" dirty="0"/>
              <a:t>;</a:t>
            </a:r>
            <a:endParaRPr lang="ru-RU" dirty="0" smtClean="0"/>
          </a:p>
          <a:p>
            <a:r>
              <a:rPr lang="ru-RU" dirty="0" err="1" smtClean="0"/>
              <a:t>ордовицький</a:t>
            </a:r>
            <a:r>
              <a:rPr lang="ru-RU" dirty="0"/>
              <a:t>;</a:t>
            </a:r>
            <a:endParaRPr lang="ru-RU" dirty="0" smtClean="0"/>
          </a:p>
          <a:p>
            <a:r>
              <a:rPr lang="ru-RU" dirty="0" err="1"/>
              <a:t>с</a:t>
            </a:r>
            <a:r>
              <a:rPr lang="ru-RU" dirty="0" err="1" smtClean="0"/>
              <a:t>илурійський</a:t>
            </a:r>
            <a:r>
              <a:rPr lang="ru-RU" dirty="0" smtClean="0"/>
              <a:t>;</a:t>
            </a:r>
          </a:p>
          <a:p>
            <a:r>
              <a:rPr lang="ru-RU" dirty="0" smtClean="0"/>
              <a:t> </a:t>
            </a:r>
            <a:r>
              <a:rPr lang="ru-RU" dirty="0" err="1" smtClean="0"/>
              <a:t>девонський</a:t>
            </a:r>
            <a:r>
              <a:rPr lang="ru-RU" dirty="0" smtClean="0"/>
              <a:t>; </a:t>
            </a:r>
          </a:p>
          <a:p>
            <a:r>
              <a:rPr lang="ru-RU" dirty="0" err="1" smtClean="0"/>
              <a:t>кам’яновугільний</a:t>
            </a:r>
            <a:r>
              <a:rPr lang="ru-RU" dirty="0" smtClean="0"/>
              <a:t> </a:t>
            </a:r>
            <a:r>
              <a:rPr lang="ru-RU" dirty="0"/>
              <a:t>(</a:t>
            </a:r>
            <a:r>
              <a:rPr lang="ru-RU" dirty="0" err="1" smtClean="0"/>
              <a:t>карбоновий</a:t>
            </a:r>
            <a:r>
              <a:rPr lang="ru-RU" dirty="0" smtClean="0"/>
              <a:t>);</a:t>
            </a:r>
          </a:p>
          <a:p>
            <a:r>
              <a:rPr lang="ru-RU" dirty="0" err="1" smtClean="0"/>
              <a:t>пермський</a:t>
            </a:r>
            <a:r>
              <a:rPr lang="ru-RU" dirty="0"/>
              <a:t>.</a:t>
            </a:r>
            <a:endParaRPr lang="ru-RU" dirty="0" smtClean="0"/>
          </a:p>
          <a:p>
            <a:pPr marL="0" indent="0">
              <a:buNone/>
            </a:pPr>
            <a:endParaRPr lang="uk-UA" dirty="0"/>
          </a:p>
        </p:txBody>
      </p:sp>
    </p:spTree>
    <p:extLst>
      <p:ext uri="{BB962C8B-B14F-4D97-AF65-F5344CB8AC3E}">
        <p14:creationId xmlns:p14="http://schemas.microsoft.com/office/powerpoint/2010/main" val="38895791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48704" y="168497"/>
            <a:ext cx="10018713" cy="3124201"/>
          </a:xfrm>
        </p:spPr>
        <p:txBody>
          <a:bodyPr/>
          <a:lstStyle/>
          <a:p>
            <a:r>
              <a:rPr lang="uk-UA" dirty="0"/>
              <a:t> Розглядаючи пермських рептилій, варто у першу чергу зупинитися на скутозаврі — представникові парейазаврів. Ці неповороткі тварини досягали порівняно великих розмірів і, судячи з усього, мали не дуже привабливий вигляд. Понад десяток скелетів, черепи та окремі кістки цих травоїдних ящерів, як і рештки деяких інших плазунів та земноводних, знаходилися у масивних зцементованих піщанистих конкреціях, знайдених і розкопаних В. П. </a:t>
            </a:r>
            <a:r>
              <a:rPr lang="uk-UA" dirty="0" err="1"/>
              <a:t>Амалицьким</a:t>
            </a:r>
            <a:r>
              <a:rPr lang="uk-UA" dirty="0"/>
              <a:t> на березі р. Малої Північної Двини поблизу м. </a:t>
            </a:r>
            <a:r>
              <a:rPr lang="uk-UA" dirty="0" err="1"/>
              <a:t>Котласа</a:t>
            </a:r>
            <a:r>
              <a:rPr lang="uk-UA" dirty="0"/>
              <a:t>.</a:t>
            </a:r>
          </a:p>
        </p:txBody>
      </p:sp>
      <p:pic>
        <p:nvPicPr>
          <p:cNvPr id="4" name="Рисунок 3"/>
          <p:cNvPicPr>
            <a:picLocks noChangeAspect="1"/>
          </p:cNvPicPr>
          <p:nvPr/>
        </p:nvPicPr>
        <p:blipFill>
          <a:blip r:embed="rId2"/>
          <a:stretch>
            <a:fillRect/>
          </a:stretch>
        </p:blipFill>
        <p:spPr>
          <a:xfrm>
            <a:off x="6851562" y="2848916"/>
            <a:ext cx="5208548" cy="3873858"/>
          </a:xfrm>
          <a:prstGeom prst="rect">
            <a:avLst/>
          </a:prstGeom>
        </p:spPr>
      </p:pic>
    </p:spTree>
    <p:extLst>
      <p:ext uri="{BB962C8B-B14F-4D97-AF65-F5344CB8AC3E}">
        <p14:creationId xmlns:p14="http://schemas.microsoft.com/office/powerpoint/2010/main" val="12336076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60829" y="464711"/>
            <a:ext cx="10018713" cy="3124201"/>
          </a:xfrm>
        </p:spPr>
        <p:txBody>
          <a:bodyPr/>
          <a:lstStyle/>
          <a:p>
            <a:r>
              <a:rPr lang="uk-UA" dirty="0"/>
              <a:t>У пермському періоді відбуваються значні зміни і в складі хребетних тварин. Так, вимирає низка </a:t>
            </a:r>
            <a:r>
              <a:rPr lang="uk-UA" dirty="0" err="1"/>
              <a:t>лопатоперих</a:t>
            </a:r>
            <a:r>
              <a:rPr lang="uk-UA" dirty="0"/>
              <a:t> риб, стає менше акулових, але розквітають </a:t>
            </a:r>
            <a:r>
              <a:rPr lang="uk-UA" dirty="0" err="1"/>
              <a:t>палеоніски</a:t>
            </a:r>
            <a:r>
              <a:rPr lang="uk-UA" dirty="0"/>
              <a:t>. Із земноводних — лабіринтодонтів— процвітають </a:t>
            </a:r>
            <a:r>
              <a:rPr lang="uk-UA" dirty="0" err="1"/>
              <a:t>двинозаври</a:t>
            </a:r>
            <a:r>
              <a:rPr lang="uk-UA" dirty="0"/>
              <a:t> (</a:t>
            </a:r>
            <a:r>
              <a:rPr lang="en-US" dirty="0" err="1"/>
              <a:t>Dvinosaurus</a:t>
            </a:r>
            <a:r>
              <a:rPr lang="en-US" dirty="0"/>
              <a:t>), </a:t>
            </a:r>
            <a:r>
              <a:rPr lang="uk-UA" dirty="0"/>
              <a:t>з </a:t>
            </a:r>
            <a:r>
              <a:rPr lang="uk-UA" dirty="0" err="1"/>
              <a:t>лепідоспондильних</a:t>
            </a:r>
            <a:r>
              <a:rPr lang="uk-UA" dirty="0"/>
              <a:t> — </a:t>
            </a:r>
            <a:r>
              <a:rPr lang="uk-UA" dirty="0" err="1"/>
              <a:t>пантилюс</a:t>
            </a:r>
            <a:r>
              <a:rPr lang="uk-UA" dirty="0"/>
              <a:t> (</a:t>
            </a:r>
            <a:r>
              <a:rPr lang="en-US" dirty="0" err="1"/>
              <a:t>Pantylus</a:t>
            </a:r>
            <a:r>
              <a:rPr lang="en-US" dirty="0"/>
              <a:t>), </a:t>
            </a:r>
            <a:r>
              <a:rPr lang="uk-UA" dirty="0"/>
              <a:t>з </a:t>
            </a:r>
            <a:r>
              <a:rPr lang="uk-UA" dirty="0" err="1"/>
              <a:t>батрахозаврів</a:t>
            </a:r>
            <a:r>
              <a:rPr lang="uk-UA" dirty="0"/>
              <a:t> відомі </a:t>
            </a:r>
            <a:r>
              <a:rPr lang="uk-UA" dirty="0" err="1"/>
              <a:t>сеймурія</a:t>
            </a:r>
            <a:r>
              <a:rPr lang="uk-UA" dirty="0"/>
              <a:t> (</a:t>
            </a:r>
            <a:r>
              <a:rPr lang="en-US" dirty="0" err="1"/>
              <a:t>Seymouria</a:t>
            </a:r>
            <a:r>
              <a:rPr lang="en-US" dirty="0"/>
              <a:t>), </a:t>
            </a:r>
            <a:r>
              <a:rPr lang="uk-UA" dirty="0" err="1"/>
              <a:t>котласія</a:t>
            </a:r>
            <a:r>
              <a:rPr lang="uk-UA" dirty="0"/>
              <a:t> (</a:t>
            </a:r>
            <a:r>
              <a:rPr lang="en-US" dirty="0" err="1"/>
              <a:t>Kotlassia</a:t>
            </a:r>
            <a:r>
              <a:rPr lang="en-US" dirty="0"/>
              <a:t>) </a:t>
            </a:r>
            <a:r>
              <a:rPr lang="uk-UA" dirty="0"/>
              <a:t>та </a:t>
            </a:r>
            <a:r>
              <a:rPr lang="uk-UA" dirty="0" err="1"/>
              <a:t>дискозаври</a:t>
            </a:r>
            <a:r>
              <a:rPr lang="uk-UA" dirty="0"/>
              <a:t> (</a:t>
            </a:r>
            <a:r>
              <a:rPr lang="en-US" dirty="0" err="1"/>
              <a:t>Diskosaurus</a:t>
            </a:r>
            <a:r>
              <a:rPr lang="en-US" dirty="0"/>
              <a:t>). </a:t>
            </a:r>
            <a:r>
              <a:rPr lang="uk-UA" dirty="0"/>
              <a:t>Серед останніх — невеличка, розміром з ящірку, </a:t>
            </a:r>
            <a:r>
              <a:rPr lang="en-US" dirty="0" err="1"/>
              <a:t>Utegenia</a:t>
            </a:r>
            <a:r>
              <a:rPr lang="en-US" dirty="0"/>
              <a:t> </a:t>
            </a:r>
            <a:r>
              <a:rPr lang="en-US" dirty="0" err="1"/>
              <a:t>shpinari</a:t>
            </a:r>
            <a:r>
              <a:rPr lang="en-US" dirty="0"/>
              <a:t>. </a:t>
            </a:r>
            <a:r>
              <a:rPr lang="uk-UA" dirty="0"/>
              <a:t>Відбитки цих стегоцефалів знайдено в Казахстані.</a:t>
            </a:r>
          </a:p>
        </p:txBody>
      </p:sp>
      <p:pic>
        <p:nvPicPr>
          <p:cNvPr id="4" name="Рисунок 3"/>
          <p:cNvPicPr>
            <a:picLocks noChangeAspect="1"/>
          </p:cNvPicPr>
          <p:nvPr/>
        </p:nvPicPr>
        <p:blipFill>
          <a:blip r:embed="rId2"/>
          <a:stretch>
            <a:fillRect/>
          </a:stretch>
        </p:blipFill>
        <p:spPr>
          <a:xfrm>
            <a:off x="5574674" y="3514725"/>
            <a:ext cx="5524500" cy="3343275"/>
          </a:xfrm>
          <a:prstGeom prst="rect">
            <a:avLst/>
          </a:prstGeom>
        </p:spPr>
      </p:pic>
    </p:spTree>
    <p:extLst>
      <p:ext uri="{BB962C8B-B14F-4D97-AF65-F5344CB8AC3E}">
        <p14:creationId xmlns:p14="http://schemas.microsoft.com/office/powerpoint/2010/main" val="2786483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19708" y="0"/>
            <a:ext cx="10343924" cy="3447245"/>
          </a:xfrm>
        </p:spPr>
        <p:txBody>
          <a:bodyPr>
            <a:normAutofit fontScale="85000" lnSpcReduction="20000"/>
          </a:bodyPr>
          <a:lstStyle/>
          <a:p>
            <a:r>
              <a:rPr lang="uk-UA" dirty="0"/>
              <a:t>Пермські плазуни були дуже різноманітними. Так, примітивні котилозаври (</a:t>
            </a:r>
            <a:r>
              <a:rPr lang="en-US" dirty="0" err="1"/>
              <a:t>Cotylosauria</a:t>
            </a:r>
            <a:r>
              <a:rPr lang="en-US" dirty="0"/>
              <a:t>) </a:t>
            </a:r>
            <a:r>
              <a:rPr lang="uk-UA" dirty="0"/>
              <a:t>за низкою ознак були близькі до </a:t>
            </a:r>
            <a:r>
              <a:rPr lang="uk-UA" dirty="0" err="1"/>
              <a:t>сеймуріаморфних</a:t>
            </a:r>
            <a:r>
              <a:rPr lang="uk-UA" dirty="0"/>
              <a:t> земноводних (з </a:t>
            </a:r>
            <a:r>
              <a:rPr lang="uk-UA" dirty="0" err="1"/>
              <a:t>батрахозаврів</a:t>
            </a:r>
            <a:r>
              <a:rPr lang="uk-UA" dirty="0"/>
              <a:t>) і включали предкові форми інших груп плазунів. </a:t>
            </a:r>
          </a:p>
          <a:p>
            <a:r>
              <a:rPr lang="uk-UA" dirty="0"/>
              <a:t>Звіроподібні (</a:t>
            </a:r>
            <a:r>
              <a:rPr lang="en-US" dirty="0" err="1"/>
              <a:t>Synapsida</a:t>
            </a:r>
            <a:r>
              <a:rPr lang="en-US" dirty="0"/>
              <a:t>) </a:t>
            </a:r>
            <a:r>
              <a:rPr lang="uk-UA" dirty="0"/>
              <a:t>представляли різні адаптивні типи хижаків. З теріодонтів (</a:t>
            </a:r>
            <a:r>
              <a:rPr lang="en-US" dirty="0" err="1"/>
              <a:t>Theriodonta</a:t>
            </a:r>
            <a:r>
              <a:rPr lang="en-US" dirty="0"/>
              <a:t>) </a:t>
            </a:r>
            <a:r>
              <a:rPr lang="uk-UA" dirty="0"/>
              <a:t>на особливу увагу заслуговують порівняно дрібні примітивні цинодонти — роди </a:t>
            </a:r>
            <a:r>
              <a:rPr lang="uk-UA" dirty="0" err="1"/>
              <a:t>двинія</a:t>
            </a:r>
            <a:r>
              <a:rPr lang="uk-UA" dirty="0"/>
              <a:t> (</a:t>
            </a:r>
            <a:r>
              <a:rPr lang="en-US" dirty="0" err="1"/>
              <a:t>Dvinia</a:t>
            </a:r>
            <a:r>
              <a:rPr lang="en-US" dirty="0"/>
              <a:t>) </a:t>
            </a:r>
            <a:r>
              <a:rPr lang="uk-UA" dirty="0"/>
              <a:t>та </a:t>
            </a:r>
            <a:r>
              <a:rPr lang="uk-UA" dirty="0" err="1"/>
              <a:t>галеофрис</a:t>
            </a:r>
            <a:r>
              <a:rPr lang="uk-UA" dirty="0"/>
              <a:t> (</a:t>
            </a:r>
            <a:r>
              <a:rPr lang="en-US" dirty="0" err="1"/>
              <a:t>Galeophrys</a:t>
            </a:r>
            <a:r>
              <a:rPr lang="en-US" dirty="0"/>
              <a:t>). </a:t>
            </a:r>
            <a:r>
              <a:rPr lang="uk-UA" dirty="0"/>
              <a:t>В процесі еволюції деякі із </a:t>
            </a:r>
            <a:r>
              <a:rPr lang="uk-UA" dirty="0" err="1"/>
              <a:t>цинодонтів</a:t>
            </a:r>
            <a:r>
              <a:rPr lang="uk-UA" dirty="0"/>
              <a:t> набули прогресивних ознак, зокрема теплокровності та </a:t>
            </a:r>
            <a:r>
              <a:rPr lang="uk-UA" dirty="0" err="1"/>
              <a:t>живонародження</a:t>
            </a:r>
            <a:r>
              <a:rPr lang="uk-UA" dirty="0"/>
              <a:t>. </a:t>
            </a:r>
            <a:r>
              <a:rPr lang="uk-UA" dirty="0" err="1"/>
              <a:t>Проганозаврів</a:t>
            </a:r>
            <a:r>
              <a:rPr lang="uk-UA" dirty="0"/>
              <a:t> (</a:t>
            </a:r>
            <a:r>
              <a:rPr lang="en-US" dirty="0" err="1"/>
              <a:t>Proganosauria</a:t>
            </a:r>
            <a:r>
              <a:rPr lang="en-US" dirty="0"/>
              <a:t>) </a:t>
            </a:r>
            <a:r>
              <a:rPr lang="uk-UA" dirty="0"/>
              <a:t>репрезентували мезозаври (</a:t>
            </a:r>
            <a:r>
              <a:rPr lang="en-US" dirty="0" err="1"/>
              <a:t>Mesosaurus</a:t>
            </a:r>
            <a:r>
              <a:rPr lang="en-US" dirty="0"/>
              <a:t>) — </a:t>
            </a:r>
            <a:r>
              <a:rPr lang="uk-UA" dirty="0"/>
              <a:t>невеликі (до 2 м) примітивні водні форми, знайдені в Південній Африці та Бразилії. Вони мешкали в прісних водоймах, добре плавали, полювали на рибу, але могли й виходити на суходіл. З лускатих, включаючи численних нині ящірок, відомі примітивні, але порівняно великі (до 1,5 м) </a:t>
            </a:r>
            <a:r>
              <a:rPr lang="uk-UA" dirty="0" err="1"/>
              <a:t>пролацертилії</a:t>
            </a:r>
            <a:r>
              <a:rPr lang="uk-UA" dirty="0"/>
              <a:t> (</a:t>
            </a:r>
            <a:r>
              <a:rPr lang="en-US" dirty="0" err="1"/>
              <a:t>Prolacertilia</a:t>
            </a:r>
            <a:r>
              <a:rPr lang="en-US" dirty="0"/>
              <a:t>).</a:t>
            </a:r>
            <a:endParaRPr lang="uk-UA" dirty="0"/>
          </a:p>
        </p:txBody>
      </p:sp>
      <p:pic>
        <p:nvPicPr>
          <p:cNvPr id="4" name="Рисунок 3"/>
          <p:cNvPicPr>
            <a:picLocks noChangeAspect="1"/>
          </p:cNvPicPr>
          <p:nvPr/>
        </p:nvPicPr>
        <p:blipFill>
          <a:blip r:embed="rId2"/>
          <a:stretch>
            <a:fillRect/>
          </a:stretch>
        </p:blipFill>
        <p:spPr>
          <a:xfrm>
            <a:off x="0" y="3309459"/>
            <a:ext cx="6825803" cy="2505351"/>
          </a:xfrm>
          <a:prstGeom prst="rect">
            <a:avLst/>
          </a:prstGeom>
        </p:spPr>
      </p:pic>
      <p:pic>
        <p:nvPicPr>
          <p:cNvPr id="5" name="Рисунок 4"/>
          <p:cNvPicPr>
            <a:picLocks noChangeAspect="1"/>
          </p:cNvPicPr>
          <p:nvPr/>
        </p:nvPicPr>
        <p:blipFill>
          <a:blip r:embed="rId3"/>
          <a:stretch>
            <a:fillRect/>
          </a:stretch>
        </p:blipFill>
        <p:spPr>
          <a:xfrm>
            <a:off x="6148632" y="3309459"/>
            <a:ext cx="5715000" cy="3248025"/>
          </a:xfrm>
          <a:prstGeom prst="rect">
            <a:avLst/>
          </a:prstGeom>
        </p:spPr>
      </p:pic>
    </p:spTree>
    <p:extLst>
      <p:ext uri="{BB962C8B-B14F-4D97-AF65-F5344CB8AC3E}">
        <p14:creationId xmlns:p14="http://schemas.microsoft.com/office/powerpoint/2010/main" val="1894707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Дякуємо за увагу!</a:t>
            </a:r>
            <a:endParaRPr lang="uk-UA" dirty="0"/>
          </a:p>
        </p:txBody>
      </p:sp>
    </p:spTree>
    <p:extLst>
      <p:ext uri="{BB962C8B-B14F-4D97-AF65-F5344CB8AC3E}">
        <p14:creationId xmlns:p14="http://schemas.microsoft.com/office/powerpoint/2010/main" val="29873572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19160" y="1688205"/>
            <a:ext cx="10018713" cy="3124201"/>
          </a:xfrm>
        </p:spPr>
        <p:txBody>
          <a:bodyPr/>
          <a:lstStyle/>
          <a:p>
            <a:r>
              <a:rPr lang="uk-UA" dirty="0"/>
              <a:t> На відміну від примітивно побудованих протерозойських тварин, типові представники палеозою володіли міцним зовнішнім кістяком чи раковиною, які захищали уразливі частини тіла. Під таким покривом вони менше страждали від природних ворогів, що створило передумови для швидкого збільшення розмірів тіла та ускладнення організації. Поява кістякових тварин відбулася на самому початку палеозою, після чого почався їх стрімкий розвиток. </a:t>
            </a:r>
            <a:endParaRPr lang="uk-UA" dirty="0" smtClean="0"/>
          </a:p>
          <a:p>
            <a:pPr marL="0" indent="0">
              <a:buNone/>
            </a:pPr>
            <a:endParaRPr lang="uk-UA" dirty="0"/>
          </a:p>
        </p:txBody>
      </p:sp>
    </p:spTree>
    <p:extLst>
      <p:ext uri="{BB962C8B-B14F-4D97-AF65-F5344CB8AC3E}">
        <p14:creationId xmlns:p14="http://schemas.microsoft.com/office/powerpoint/2010/main" val="20951214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00220" y="554864"/>
            <a:ext cx="10018713" cy="3124201"/>
          </a:xfrm>
        </p:spPr>
        <p:txBody>
          <a:bodyPr/>
          <a:lstStyle/>
          <a:p>
            <a:r>
              <a:rPr lang="uk-UA" dirty="0"/>
              <a:t> Багатий і різноманітний світ безхребетних спочатку розвивався у водному середовищі. В товщі зеленкуватої води плавали лагідні на вигляд медузи та грізні хижаки — ракоскорпіони, які досягали загрозливих розмірів; по </a:t>
            </a:r>
            <a:r>
              <a:rPr lang="uk-UA" dirty="0" err="1"/>
              <a:t>дну</a:t>
            </a:r>
            <a:r>
              <a:rPr lang="uk-UA" dirty="0"/>
              <a:t> повзали головоногі молюски-</a:t>
            </a:r>
            <a:r>
              <a:rPr lang="uk-UA" dirty="0" err="1"/>
              <a:t>ортоцераси</a:t>
            </a:r>
            <a:r>
              <a:rPr lang="uk-UA" dirty="0"/>
              <a:t>, копирсалися трилобіти, до каміння і скель як незнані квіти тулилися </a:t>
            </a:r>
            <a:r>
              <a:rPr lang="uk-UA" dirty="0" err="1"/>
              <a:t>археоциати</a:t>
            </a:r>
            <a:r>
              <a:rPr lang="uk-UA" dirty="0"/>
              <a:t>, корали та інші мешканці морських і опріснених водойм (Діорама).</a:t>
            </a:r>
          </a:p>
        </p:txBody>
      </p:sp>
      <p:pic>
        <p:nvPicPr>
          <p:cNvPr id="4" name="Рисунок 3"/>
          <p:cNvPicPr>
            <a:picLocks noChangeAspect="1"/>
          </p:cNvPicPr>
          <p:nvPr/>
        </p:nvPicPr>
        <p:blipFill>
          <a:blip r:embed="rId2"/>
          <a:stretch>
            <a:fillRect/>
          </a:stretch>
        </p:blipFill>
        <p:spPr>
          <a:xfrm>
            <a:off x="7621850" y="3228774"/>
            <a:ext cx="3997083" cy="3390968"/>
          </a:xfrm>
          <a:prstGeom prst="rect">
            <a:avLst/>
          </a:prstGeom>
        </p:spPr>
      </p:pic>
      <p:pic>
        <p:nvPicPr>
          <p:cNvPr id="5" name="Рисунок 4"/>
          <p:cNvPicPr>
            <a:picLocks noChangeAspect="1"/>
          </p:cNvPicPr>
          <p:nvPr/>
        </p:nvPicPr>
        <p:blipFill>
          <a:blip r:embed="rId3"/>
          <a:stretch>
            <a:fillRect/>
          </a:stretch>
        </p:blipFill>
        <p:spPr>
          <a:xfrm>
            <a:off x="3766312" y="3319697"/>
            <a:ext cx="3663389" cy="2881480"/>
          </a:xfrm>
          <a:prstGeom prst="rect">
            <a:avLst/>
          </a:prstGeom>
        </p:spPr>
      </p:pic>
    </p:spTree>
    <p:extLst>
      <p:ext uri="{BB962C8B-B14F-4D97-AF65-F5344CB8AC3E}">
        <p14:creationId xmlns:p14="http://schemas.microsoft.com/office/powerpoint/2010/main" val="1906359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62907" y="90152"/>
            <a:ext cx="7677998" cy="6439437"/>
          </a:xfrm>
        </p:spPr>
        <p:txBody>
          <a:bodyPr>
            <a:normAutofit fontScale="85000" lnSpcReduction="10000"/>
          </a:bodyPr>
          <a:lstStyle/>
          <a:p>
            <a:r>
              <a:rPr lang="uk-UA" dirty="0"/>
              <a:t>Молюски (</a:t>
            </a:r>
            <a:r>
              <a:rPr lang="en-US" dirty="0"/>
              <a:t>Mollusca) </a:t>
            </a:r>
            <a:r>
              <a:rPr lang="uk-UA" dirty="0"/>
              <a:t>належать до найдавніших організмів минулого. Вони відомі починаючи з кембрію, але з'явилися, можливо, ще раніше. Більшості молюсків притаманна наявність міцної вапнякової черепашки або внутрішнього вапнякового скелету, які добре зберігаються у викопному стані. На початку палеозойської ери молюсків було вкрай мало, хоча вже з кембрію відомі їхні основні класи. Переважали черевоногі (</a:t>
            </a:r>
            <a:r>
              <a:rPr lang="en-US" dirty="0" err="1"/>
              <a:t>Gastropoda</a:t>
            </a:r>
            <a:r>
              <a:rPr lang="en-US" dirty="0"/>
              <a:t>); </a:t>
            </a:r>
            <a:r>
              <a:rPr lang="uk-UA" dirty="0"/>
              <a:t>панцирні, або хітони (</a:t>
            </a:r>
            <a:r>
              <a:rPr lang="en-US" dirty="0" err="1"/>
              <a:t>Amphineura</a:t>
            </a:r>
            <a:r>
              <a:rPr lang="en-US" dirty="0"/>
              <a:t>), </a:t>
            </a:r>
            <a:r>
              <a:rPr lang="uk-UA" dirty="0"/>
              <a:t>раковина яких складалася з декількох щитків; двостулкові (</a:t>
            </a:r>
            <a:r>
              <a:rPr lang="en-US" dirty="0" err="1"/>
              <a:t>Bivalvia</a:t>
            </a:r>
            <a:r>
              <a:rPr lang="en-US" dirty="0"/>
              <a:t>) </a:t>
            </a:r>
            <a:r>
              <a:rPr lang="uk-UA" dirty="0"/>
              <a:t>та головоногі (</a:t>
            </a:r>
            <a:r>
              <a:rPr lang="en-US" dirty="0" err="1"/>
              <a:t>Cephalopoda</a:t>
            </a:r>
            <a:r>
              <a:rPr lang="en-US" dirty="0"/>
              <a:t>). </a:t>
            </a:r>
            <a:r>
              <a:rPr lang="uk-UA" dirty="0"/>
              <a:t>К середині палеозою кількість молюсків помітно збільшилась. Швидкими темпами йшов розвиток головоногих, з яких найбільш широко представленими були наутилоідеї (</a:t>
            </a:r>
            <a:r>
              <a:rPr lang="en-US" dirty="0" err="1"/>
              <a:t>Nautiloidea</a:t>
            </a:r>
            <a:r>
              <a:rPr lang="en-US" dirty="0"/>
              <a:t>), </a:t>
            </a:r>
            <a:r>
              <a:rPr lang="uk-UA" dirty="0"/>
              <a:t>які досягли розквіту в силурі; з них один рід, — </a:t>
            </a:r>
            <a:r>
              <a:rPr lang="en-US" dirty="0"/>
              <a:t>Nautilus, </a:t>
            </a:r>
            <a:r>
              <a:rPr lang="uk-UA" dirty="0"/>
              <a:t>або "кораблик", — дожив до наших днів. Але до кінця палеозою наутилоідеї були значно витиснені амонітами (</a:t>
            </a:r>
            <a:r>
              <a:rPr lang="en-US" dirty="0" err="1"/>
              <a:t>Ammonoidea</a:t>
            </a:r>
            <a:r>
              <a:rPr lang="en-US" dirty="0"/>
              <a:t>) — </a:t>
            </a:r>
            <a:r>
              <a:rPr lang="uk-UA" dirty="0"/>
              <a:t>головоногими молюсками, чия спірально закручена раковина із сильно </a:t>
            </a:r>
            <a:r>
              <a:rPr lang="uk-UA" dirty="0" err="1"/>
              <a:t>скульптурованою</a:t>
            </a:r>
            <a:r>
              <a:rPr lang="uk-UA" dirty="0"/>
              <a:t> поверхнею дуже нагадує баранячий ріг. Їхні рештки є хорошим покажчиком геологічного віку морських порід. Прісноводні двостулкові молюски у великій кількості </a:t>
            </a:r>
            <a:r>
              <a:rPr lang="uk-UA" dirty="0" err="1"/>
              <a:t>з'являють</a:t>
            </a:r>
            <a:r>
              <a:rPr lang="uk-UA" dirty="0"/>
              <a:t>-ся в девоні, відомі вони також з карбону і </a:t>
            </a:r>
            <a:r>
              <a:rPr lang="uk-UA" dirty="0" err="1"/>
              <a:t>пермі</a:t>
            </a:r>
            <a:r>
              <a:rPr lang="uk-UA" dirty="0"/>
              <a:t>; перші ж прісноводні форми черевоногих зафіксовані наприкінці кам'яновугільного періоду. </a:t>
            </a:r>
          </a:p>
        </p:txBody>
      </p:sp>
      <p:pic>
        <p:nvPicPr>
          <p:cNvPr id="4" name="Рисунок 3"/>
          <p:cNvPicPr>
            <a:picLocks noChangeAspect="1"/>
          </p:cNvPicPr>
          <p:nvPr/>
        </p:nvPicPr>
        <p:blipFill>
          <a:blip r:embed="rId2"/>
          <a:stretch>
            <a:fillRect/>
          </a:stretch>
        </p:blipFill>
        <p:spPr>
          <a:xfrm>
            <a:off x="141667" y="1875163"/>
            <a:ext cx="4417454" cy="3533963"/>
          </a:xfrm>
          <a:prstGeom prst="rect">
            <a:avLst/>
          </a:prstGeom>
        </p:spPr>
      </p:pic>
    </p:spTree>
    <p:extLst>
      <p:ext uri="{BB962C8B-B14F-4D97-AF65-F5344CB8AC3E}">
        <p14:creationId xmlns:p14="http://schemas.microsoft.com/office/powerpoint/2010/main" val="13018355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8857" y="400317"/>
            <a:ext cx="10018713" cy="5433813"/>
          </a:xfrm>
        </p:spPr>
        <p:txBody>
          <a:bodyPr>
            <a:normAutofit fontScale="85000" lnSpcReduction="20000"/>
          </a:bodyPr>
          <a:lstStyle/>
          <a:p>
            <a:r>
              <a:rPr lang="uk-UA" dirty="0"/>
              <a:t>У кембрійському періоді відбувся значний розлив морів. В той час існував єдиний континентальний блок — </a:t>
            </a:r>
            <a:r>
              <a:rPr lang="uk-UA" dirty="0" err="1"/>
              <a:t>Пангея</a:t>
            </a:r>
            <a:r>
              <a:rPr lang="uk-UA" dirty="0"/>
              <a:t> (у перекладі з грецької — "вся земля"), з усіх боків оточений океаном. </a:t>
            </a:r>
          </a:p>
          <a:p>
            <a:r>
              <a:rPr lang="uk-UA" dirty="0"/>
              <a:t>                До початку кембрію концентрація атмосферного кисню вже досягла рівня, необхідного для розвитку вищих організмів. Підвищення його вмісту в атмосфері неминуче вело до росту інтенсивності життєвих процесів. До того ж, у верхній частині земної атмосфери утворився озоновий екран, який поглинає згубне ультрафіолетове випромінювання, що також стимулювало розвиток життя в океані. Тварини, швидко пристосовуючись до зміненого середовища, здобували різні типи раковин, панцирів і внутрішніх кістяків. При усій своїй розмаїтості всі ці тварини ще жили в морях, і лише пізніше в ході еволюції деякі із них придбали здатність дихати атмосферним киснем</a:t>
            </a:r>
            <a:r>
              <a:rPr lang="uk-UA" dirty="0" smtClean="0"/>
              <a:t>.</a:t>
            </a:r>
          </a:p>
          <a:p>
            <a:r>
              <a:rPr lang="uk-UA" dirty="0"/>
              <a:t>  Кембрійський період не можна розглядати як час розвитку лише примітивних і, головним чином водних, організмів (водоростей, бактерій, майже всіх типів безхребетних). Так, в кембрії водорості робили помітні кроки в освоєнні суходолу, і цілком імовірно, що деякі бактерії та гриби почали проникати на суходіл ще в протерозої. Протягом кембрію з'являються майже усі сучасні типи тварин, включаючи хордових (</a:t>
            </a:r>
            <a:r>
              <a:rPr lang="en-US" dirty="0" err="1"/>
              <a:t>Chordata</a:t>
            </a:r>
            <a:r>
              <a:rPr lang="en-US" dirty="0"/>
              <a:t>). </a:t>
            </a:r>
            <a:r>
              <a:rPr lang="uk-UA" dirty="0"/>
              <a:t>Від останніх у </a:t>
            </a:r>
            <a:r>
              <a:rPr lang="uk-UA" dirty="0" err="1"/>
              <a:t>прибережно</a:t>
            </a:r>
            <a:r>
              <a:rPr lang="uk-UA" dirty="0"/>
              <a:t>-морських відкладах пізнього кембрію збереглися фрагменти шкіряного покриву, що належать </a:t>
            </a:r>
            <a:r>
              <a:rPr lang="uk-UA" dirty="0" err="1"/>
              <a:t>різнощитковим</a:t>
            </a:r>
            <a:r>
              <a:rPr lang="uk-UA" dirty="0"/>
              <a:t> безщелепним (</a:t>
            </a:r>
            <a:r>
              <a:rPr lang="en-US" dirty="0" err="1"/>
              <a:t>Agnata</a:t>
            </a:r>
            <a:r>
              <a:rPr lang="en-US" dirty="0"/>
              <a:t>) </a:t>
            </a:r>
            <a:r>
              <a:rPr lang="uk-UA" dirty="0"/>
              <a:t>і, можливо, навіть деяким примітивним </a:t>
            </a:r>
            <a:r>
              <a:rPr lang="uk-UA" dirty="0" err="1"/>
              <a:t>хрящевим</a:t>
            </a:r>
            <a:r>
              <a:rPr lang="uk-UA" dirty="0"/>
              <a:t> рибам (</a:t>
            </a:r>
            <a:r>
              <a:rPr lang="en-US" dirty="0" err="1"/>
              <a:t>Gnatostomata</a:t>
            </a:r>
            <a:r>
              <a:rPr lang="en-US" dirty="0"/>
              <a:t>)</a:t>
            </a:r>
            <a:endParaRPr lang="uk-UA" dirty="0"/>
          </a:p>
        </p:txBody>
      </p:sp>
    </p:spTree>
    <p:extLst>
      <p:ext uri="{BB962C8B-B14F-4D97-AF65-F5344CB8AC3E}">
        <p14:creationId xmlns:p14="http://schemas.microsoft.com/office/powerpoint/2010/main" val="31111484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75009" y="1622737"/>
            <a:ext cx="10691655" cy="3485883"/>
          </a:xfrm>
        </p:spPr>
        <p:txBody>
          <a:bodyPr>
            <a:normAutofit fontScale="85000" lnSpcReduction="10000"/>
          </a:bodyPr>
          <a:lstStyle/>
          <a:p>
            <a:r>
              <a:rPr lang="uk-UA" dirty="0"/>
              <a:t> З кембрійських безхребетних дуже характерними були </a:t>
            </a:r>
            <a:r>
              <a:rPr lang="uk-UA" dirty="0" err="1"/>
              <a:t>археоциати</a:t>
            </a:r>
            <a:r>
              <a:rPr lang="uk-UA" dirty="0"/>
              <a:t> (</a:t>
            </a:r>
            <a:r>
              <a:rPr lang="en-US" dirty="0" err="1"/>
              <a:t>Archaeocyatha</a:t>
            </a:r>
            <a:r>
              <a:rPr lang="en-US" dirty="0"/>
              <a:t>) — </a:t>
            </a:r>
            <a:r>
              <a:rPr lang="uk-UA" dirty="0"/>
              <a:t>тварини з </a:t>
            </a:r>
            <a:r>
              <a:rPr lang="uk-UA" dirty="0" err="1"/>
              <a:t>келехоподібним</a:t>
            </a:r>
            <a:r>
              <a:rPr lang="uk-UA" dirty="0"/>
              <a:t> кістяком, що у достатку водилися в кембрійських морях і на початку палеозойської ери грали ту ж роль, що і корали в пізніші часи. В теплих неглибоких водах вони вели прикріплений спосіб життя, а їхні вапняні рештки утворювали значні скупчення та рифи. В морях також жили різноманітні кишковопорожнинні (</a:t>
            </a:r>
            <a:r>
              <a:rPr lang="en-US" dirty="0"/>
              <a:t>Coelenterata), </a:t>
            </a:r>
            <a:r>
              <a:rPr lang="uk-UA" dirty="0"/>
              <a:t>наутилоідеї (</a:t>
            </a:r>
            <a:r>
              <a:rPr lang="en-US" dirty="0" err="1"/>
              <a:t>Nautiloidea</a:t>
            </a:r>
            <a:r>
              <a:rPr lang="en-US" dirty="0"/>
              <a:t>) </a:t>
            </a:r>
            <a:r>
              <a:rPr lang="uk-UA" dirty="0"/>
              <a:t>з головоногих молюсків, а також брахіоподи (</a:t>
            </a:r>
            <a:r>
              <a:rPr lang="en-US" dirty="0" err="1"/>
              <a:t>Brachiopoda</a:t>
            </a:r>
            <a:r>
              <a:rPr lang="en-US" dirty="0"/>
              <a:t>) </a:t>
            </a:r>
            <a:r>
              <a:rPr lang="uk-UA" dirty="0"/>
              <a:t>та голкошкірі (</a:t>
            </a:r>
            <a:r>
              <a:rPr lang="en-US" dirty="0"/>
              <a:t>Echinodermata). </a:t>
            </a:r>
            <a:r>
              <a:rPr lang="uk-UA" dirty="0"/>
              <a:t>Особливої уваги заслуговують трилобіти (</a:t>
            </a:r>
            <a:r>
              <a:rPr lang="en-US" dirty="0" err="1"/>
              <a:t>Trilobita</a:t>
            </a:r>
            <a:r>
              <a:rPr lang="en-US" dirty="0"/>
              <a:t>). </a:t>
            </a:r>
            <a:r>
              <a:rPr lang="uk-UA" dirty="0"/>
              <a:t>Ці членистоногі (</a:t>
            </a:r>
            <a:r>
              <a:rPr lang="en-US" dirty="0" err="1"/>
              <a:t>Arthropoda</a:t>
            </a:r>
            <a:r>
              <a:rPr lang="en-US" dirty="0"/>
              <a:t>), </a:t>
            </a:r>
            <a:r>
              <a:rPr lang="uk-UA" dirty="0"/>
              <a:t>у яких тіло складалося з трьох сегментів, досягли в кембрії найбільшого розквіту. Вони мешкали на </a:t>
            </a:r>
            <a:r>
              <a:rPr lang="uk-UA" dirty="0" err="1"/>
              <a:t>мілководдях</a:t>
            </a:r>
            <a:r>
              <a:rPr lang="uk-UA" dirty="0"/>
              <a:t>, сновигали по </a:t>
            </a:r>
            <a:r>
              <a:rPr lang="uk-UA" dirty="0" err="1"/>
              <a:t>дну</a:t>
            </a:r>
            <a:r>
              <a:rPr lang="uk-UA" dirty="0"/>
              <a:t> або повільно плавали, часто вели риючий спосіб життя (форми з гіпертрофованими очима), вишукуючи свою здобич у мулі. В процесі еволюції трилобіти набули здатності згортатися і більш активно плавати. </a:t>
            </a:r>
          </a:p>
        </p:txBody>
      </p:sp>
    </p:spTree>
    <p:extLst>
      <p:ext uri="{BB962C8B-B14F-4D97-AF65-F5344CB8AC3E}">
        <p14:creationId xmlns:p14="http://schemas.microsoft.com/office/powerpoint/2010/main" val="5365219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85720" y="194257"/>
            <a:ext cx="5300680" cy="2898810"/>
          </a:xfrm>
          <a:prstGeom prst="rect">
            <a:avLst/>
          </a:prstGeom>
        </p:spPr>
      </p:pic>
      <p:pic>
        <p:nvPicPr>
          <p:cNvPr id="5" name="Рисунок 4"/>
          <p:cNvPicPr>
            <a:picLocks noChangeAspect="1"/>
          </p:cNvPicPr>
          <p:nvPr/>
        </p:nvPicPr>
        <p:blipFill>
          <a:blip r:embed="rId3"/>
          <a:stretch>
            <a:fillRect/>
          </a:stretch>
        </p:blipFill>
        <p:spPr>
          <a:xfrm>
            <a:off x="5645941" y="722291"/>
            <a:ext cx="3369373" cy="4313349"/>
          </a:xfrm>
          <a:prstGeom prst="rect">
            <a:avLst/>
          </a:prstGeom>
        </p:spPr>
      </p:pic>
      <p:pic>
        <p:nvPicPr>
          <p:cNvPr id="6" name="Рисунок 5"/>
          <p:cNvPicPr>
            <a:picLocks noChangeAspect="1"/>
          </p:cNvPicPr>
          <p:nvPr/>
        </p:nvPicPr>
        <p:blipFill>
          <a:blip r:embed="rId4"/>
          <a:stretch>
            <a:fillRect/>
          </a:stretch>
        </p:blipFill>
        <p:spPr>
          <a:xfrm>
            <a:off x="9174855" y="588202"/>
            <a:ext cx="2857500" cy="3286125"/>
          </a:xfrm>
          <a:prstGeom prst="rect">
            <a:avLst/>
          </a:prstGeom>
        </p:spPr>
      </p:pic>
      <p:pic>
        <p:nvPicPr>
          <p:cNvPr id="7" name="Рисунок 6"/>
          <p:cNvPicPr>
            <a:picLocks noChangeAspect="1"/>
          </p:cNvPicPr>
          <p:nvPr/>
        </p:nvPicPr>
        <p:blipFill>
          <a:blip r:embed="rId5"/>
          <a:stretch>
            <a:fillRect/>
          </a:stretch>
        </p:blipFill>
        <p:spPr>
          <a:xfrm>
            <a:off x="2396726" y="2415325"/>
            <a:ext cx="3089674" cy="4178658"/>
          </a:xfrm>
          <a:prstGeom prst="rect">
            <a:avLst/>
          </a:prstGeom>
        </p:spPr>
      </p:pic>
      <p:sp>
        <p:nvSpPr>
          <p:cNvPr id="8" name="Скругленный прямоугольник 7"/>
          <p:cNvSpPr/>
          <p:nvPr/>
        </p:nvSpPr>
        <p:spPr>
          <a:xfrm>
            <a:off x="185720" y="3258355"/>
            <a:ext cx="2106719" cy="824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err="1" smtClean="0"/>
              <a:t>Археоцитати</a:t>
            </a:r>
            <a:endParaRPr lang="uk-UA" dirty="0"/>
          </a:p>
        </p:txBody>
      </p:sp>
      <p:sp>
        <p:nvSpPr>
          <p:cNvPr id="10" name="Скругленный прямоугольник 9"/>
          <p:cNvSpPr/>
          <p:nvPr/>
        </p:nvSpPr>
        <p:spPr>
          <a:xfrm>
            <a:off x="6915955" y="4282226"/>
            <a:ext cx="2871989" cy="7534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Наутилоідеї</a:t>
            </a:r>
            <a:endParaRPr lang="uk-UA" dirty="0"/>
          </a:p>
        </p:txBody>
      </p:sp>
      <p:sp>
        <p:nvSpPr>
          <p:cNvPr id="11" name="Скругленный прямоугольник 10"/>
          <p:cNvSpPr/>
          <p:nvPr/>
        </p:nvSpPr>
        <p:spPr>
          <a:xfrm>
            <a:off x="9633397" y="3258355"/>
            <a:ext cx="2398958"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Б</a:t>
            </a:r>
            <a:r>
              <a:rPr lang="uk-UA" dirty="0" smtClean="0"/>
              <a:t>рахіоподи</a:t>
            </a:r>
            <a:endParaRPr lang="uk-UA" dirty="0"/>
          </a:p>
        </p:txBody>
      </p:sp>
      <p:sp>
        <p:nvSpPr>
          <p:cNvPr id="12" name="Скругленный прямоугольник 11"/>
          <p:cNvSpPr/>
          <p:nvPr/>
        </p:nvSpPr>
        <p:spPr>
          <a:xfrm>
            <a:off x="4353059" y="5962918"/>
            <a:ext cx="2936383" cy="6310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Трилобіти</a:t>
            </a:r>
            <a:endParaRPr lang="uk-UA" dirty="0"/>
          </a:p>
        </p:txBody>
      </p:sp>
    </p:spTree>
    <p:extLst>
      <p:ext uri="{BB962C8B-B14F-4D97-AF65-F5344CB8AC3E}">
        <p14:creationId xmlns:p14="http://schemas.microsoft.com/office/powerpoint/2010/main" val="3805385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71222" y="180305"/>
            <a:ext cx="9558313" cy="4013915"/>
          </a:xfrm>
        </p:spPr>
        <p:txBody>
          <a:bodyPr/>
          <a:lstStyle/>
          <a:p>
            <a:r>
              <a:rPr lang="uk-UA" dirty="0"/>
              <a:t> В кембрії на суходіл виходять перші наземні безхребетні — червоподібні тварини та багатоніжки. Із числа </a:t>
            </a:r>
            <a:r>
              <a:rPr lang="uk-UA" dirty="0" err="1"/>
              <a:t>напівхордових</a:t>
            </a:r>
            <a:r>
              <a:rPr lang="uk-UA" dirty="0"/>
              <a:t> (</a:t>
            </a:r>
            <a:r>
              <a:rPr lang="en-US" dirty="0" err="1"/>
              <a:t>Hemichordata</a:t>
            </a:r>
            <a:r>
              <a:rPr lang="en-US" dirty="0"/>
              <a:t>) </a:t>
            </a:r>
            <a:r>
              <a:rPr lang="uk-UA" dirty="0"/>
              <a:t>з середини кембрію відомі граптоліти (</a:t>
            </a:r>
            <a:r>
              <a:rPr lang="en-US" dirty="0" err="1"/>
              <a:t>Graptolithina</a:t>
            </a:r>
            <a:r>
              <a:rPr lang="en-US" dirty="0"/>
              <a:t>) — </a:t>
            </a:r>
            <a:r>
              <a:rPr lang="uk-UA" dirty="0"/>
              <a:t>морські колоніальні організми.</a:t>
            </a:r>
          </a:p>
        </p:txBody>
      </p:sp>
      <p:pic>
        <p:nvPicPr>
          <p:cNvPr id="4" name="Рисунок 3"/>
          <p:cNvPicPr>
            <a:picLocks noChangeAspect="1"/>
          </p:cNvPicPr>
          <p:nvPr/>
        </p:nvPicPr>
        <p:blipFill>
          <a:blip r:embed="rId2"/>
          <a:stretch>
            <a:fillRect/>
          </a:stretch>
        </p:blipFill>
        <p:spPr>
          <a:xfrm>
            <a:off x="6350378" y="2881335"/>
            <a:ext cx="4595127" cy="3500058"/>
          </a:xfrm>
          <a:prstGeom prst="rect">
            <a:avLst/>
          </a:prstGeom>
        </p:spPr>
      </p:pic>
    </p:spTree>
    <p:extLst>
      <p:ext uri="{BB962C8B-B14F-4D97-AF65-F5344CB8AC3E}">
        <p14:creationId xmlns:p14="http://schemas.microsoft.com/office/powerpoint/2010/main" val="1213142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Желтый и оранжевый">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Параллакс</Template>
  <TotalTime>57</TotalTime>
  <Words>2570</Words>
  <Application>Microsoft Office PowerPoint</Application>
  <PresentationFormat>Широкоэкранный</PresentationFormat>
  <Paragraphs>38</Paragraphs>
  <Slides>23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23</vt:i4>
      </vt:variant>
    </vt:vector>
  </HeadingPairs>
  <TitlesOfParts>
    <vt:vector size="26" baseType="lpstr">
      <vt:lpstr>Arial</vt:lpstr>
      <vt:lpstr>Corbel</vt:lpstr>
      <vt:lpstr>Параллакс</vt:lpstr>
      <vt:lpstr>Тварини палеозою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Дякуємо за увагу!</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Тварини палеозою</dc:title>
  <dc:creator>HP</dc:creator>
  <cp:lastModifiedBy>HP</cp:lastModifiedBy>
  <cp:revision>8</cp:revision>
  <dcterms:created xsi:type="dcterms:W3CDTF">2014-04-27T10:48:11Z</dcterms:created>
  <dcterms:modified xsi:type="dcterms:W3CDTF">2014-04-27T11:45:30Z</dcterms:modified>
</cp:coreProperties>
</file>