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-468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-342880" y="3929070"/>
            <a:ext cx="7772400" cy="1225021"/>
          </a:xfrm>
        </p:spPr>
        <p:txBody>
          <a:bodyPr>
            <a:normAutofit/>
          </a:bodyPr>
          <a:lstStyle>
            <a:lvl1pPr>
              <a:defRPr sz="5400" b="1" cap="none" spc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588" y="4822045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571536" y="-59552"/>
            <a:ext cx="8229600" cy="9525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714348" y="1488282"/>
            <a:ext cx="4572007" cy="3452827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5429250" y="1488282"/>
            <a:ext cx="3214688" cy="3452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0"/>
            <a:ext cx="8229600" cy="9525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547813"/>
            <a:ext cx="4000500" cy="3571875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547813"/>
            <a:ext cx="3714750" cy="3571875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28597" y="1428740"/>
            <a:ext cx="2071703" cy="1726419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571736" y="1428741"/>
            <a:ext cx="2071703" cy="1726419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428596" y="3214690"/>
            <a:ext cx="2071703" cy="1726419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2571737" y="3214690"/>
            <a:ext cx="2071703" cy="1726419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785850" y="-13"/>
            <a:ext cx="8229600" cy="9525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4786314" y="1428751"/>
            <a:ext cx="3786187" cy="3512344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4" y="952501"/>
            <a:ext cx="8143875" cy="11310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928726" y="4286260"/>
            <a:ext cx="8229600" cy="9525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 smtClean="0"/>
              <a:t>Thank You !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2013-11-4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  <p:sldLayoutId id="214748365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61027"/>
            <a:ext cx="567043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uk-UA" sz="5400" b="1" i="1" u="sng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Презентація </a:t>
            </a:r>
          </a:p>
          <a:p>
            <a:pPr algn="ctr"/>
            <a:r>
              <a:rPr lang="uk-UA" sz="5400" b="1" i="1" u="sng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н</a:t>
            </a:r>
            <a:r>
              <a:rPr lang="uk-UA" sz="5400" b="1" i="1" u="sng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а  </a:t>
            </a:r>
          </a:p>
          <a:p>
            <a:pPr algn="ctr"/>
            <a:r>
              <a:rPr lang="uk-UA" sz="5400" b="1" i="1" u="sng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у</a:t>
            </a:r>
            <a:r>
              <a:rPr lang="uk-UA" sz="5400" b="1" i="1" u="sng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рок</a:t>
            </a:r>
          </a:p>
          <a:p>
            <a:pPr algn="ctr"/>
            <a:r>
              <a:rPr lang="uk-UA" sz="5400" b="1" i="1" u="sng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ПСИХОЛОГІЇ</a:t>
            </a:r>
            <a:endParaRPr lang="ru-RU" sz="5400" b="1" i="1" u="sng" cap="none" spc="0" dirty="0">
              <a:ln w="9525">
                <a:solidFill>
                  <a:schemeClr val="tx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2100" y="4936006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Остапенко Василь </a:t>
            </a:r>
          </a:p>
          <a:p>
            <a:pPr algn="ctr"/>
            <a:r>
              <a:rPr lang="uk-UA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11 – А клас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182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323528" y="1129308"/>
            <a:ext cx="3786187" cy="3512344"/>
          </a:xfrm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i="1" dirty="0" err="1">
                <a:solidFill>
                  <a:schemeClr val="bg1"/>
                </a:solidFill>
                <a:latin typeface="+mj-lt"/>
              </a:rPr>
              <a:t>Геніальність</a:t>
            </a:r>
            <a:r>
              <a:rPr lang="ru-RU" sz="36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—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поєднання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талантів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i="1" dirty="0" err="1">
                <a:latin typeface="+mj-lt"/>
              </a:rPr>
              <a:t>реалізовуючи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які</a:t>
            </a:r>
            <a:r>
              <a:rPr lang="ru-RU" i="1" dirty="0">
                <a:latin typeface="+mj-lt"/>
              </a:rPr>
              <a:t>, </a:t>
            </a:r>
            <a:r>
              <a:rPr lang="ru-RU" i="1" dirty="0" err="1">
                <a:latin typeface="+mj-lt"/>
              </a:rPr>
              <a:t>особистість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залишає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неабиякий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слід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в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історії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людства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34770" y="193204"/>
            <a:ext cx="381642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ГЕНІАЛЬНІСТЬ</a:t>
            </a:r>
            <a:endParaRPr lang="ru-RU" sz="3600" b="1" i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3" y="3145532"/>
            <a:ext cx="500404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>
                <a:solidFill>
                  <a:schemeClr val="bg1"/>
                </a:solidFill>
                <a:latin typeface="+mj-lt"/>
              </a:rPr>
              <a:t>Талановиті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люди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відрізняються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від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геніальних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величчю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і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суспільною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значущістю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проблем,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які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вони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вирішують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. </a:t>
            </a:r>
            <a:endParaRPr lang="ru-RU" i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2000" b="1" i="1" dirty="0" err="1" smtClean="0">
                <a:latin typeface="+mj-lt"/>
              </a:rPr>
              <a:t>Геній</a:t>
            </a:r>
            <a:r>
              <a:rPr lang="ru-RU" sz="2000" b="1" i="1" dirty="0" smtClean="0">
                <a:latin typeface="+mj-lt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—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дуже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рідкісне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явище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Виражаючи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потреби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суспільства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він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творить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самостійно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й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оригінально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шукаючи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відповіді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на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такі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питання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яких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інші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люди часто й не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помічають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Своєю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діяльністю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геній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сприяє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прогресивному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розвитку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всього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+mj-lt"/>
              </a:rPr>
              <a:t>суспільства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ctr"/>
            <a:endParaRPr lang="ru-RU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85292"/>
            <a:ext cx="468052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6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656898"/>
            <a:ext cx="86409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latin typeface="+mj-lt"/>
              </a:rPr>
              <a:t>Література</a:t>
            </a:r>
            <a:r>
              <a:rPr lang="ru-RU" sz="2400" b="1" i="1" dirty="0" smtClean="0">
                <a:latin typeface="+mj-lt"/>
              </a:rPr>
              <a:t>:</a:t>
            </a:r>
            <a:endParaRPr lang="ru-RU" sz="2400" b="1" i="1" dirty="0">
              <a:latin typeface="+mj-lt"/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1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sz="1600" i="1" dirty="0" err="1"/>
              <a:t>Айзенк</a:t>
            </a:r>
            <a:r>
              <a:rPr lang="ru-RU" sz="1600" i="1" dirty="0"/>
              <a:t> </a:t>
            </a:r>
            <a:r>
              <a:rPr lang="ru-RU" sz="1600" i="1" dirty="0" err="1"/>
              <a:t>Г.Дж</a:t>
            </a:r>
            <a:r>
              <a:rPr lang="ru-RU" sz="1600" i="1" dirty="0"/>
              <a:t>. Узнай свой собственный коэффициент интеллекта. -Н. Новгород, 1994.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2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sz="1600" i="1" dirty="0" err="1"/>
              <a:t>Василькевич</a:t>
            </a:r>
            <a:r>
              <a:rPr lang="ru-RU" sz="1600" i="1" dirty="0"/>
              <a:t> Х.М., Костюк Г.С. Про </a:t>
            </a:r>
            <a:r>
              <a:rPr lang="ru-RU" sz="1600" i="1" dirty="0" err="1"/>
              <a:t>здібності</a:t>
            </a:r>
            <a:r>
              <a:rPr lang="ru-RU" sz="1600" i="1" dirty="0"/>
              <a:t> // </a:t>
            </a:r>
            <a:r>
              <a:rPr lang="ru-RU" sz="1600" i="1" dirty="0" err="1"/>
              <a:t>Розвиток</a:t>
            </a:r>
            <a:r>
              <a:rPr lang="ru-RU" sz="1600" i="1" dirty="0"/>
              <a:t> </a:t>
            </a:r>
            <a:r>
              <a:rPr lang="ru-RU" sz="1600" i="1" dirty="0" err="1"/>
              <a:t>ідеї</a:t>
            </a:r>
            <a:r>
              <a:rPr lang="ru-RU" sz="1600" i="1" dirty="0"/>
              <a:t> Г.С. Костюка в </a:t>
            </a:r>
            <a:r>
              <a:rPr lang="ru-RU" sz="1600" i="1" dirty="0" err="1"/>
              <a:t>сучасних</a:t>
            </a:r>
            <a:r>
              <a:rPr lang="ru-RU" sz="1600" i="1" dirty="0"/>
              <a:t> </a:t>
            </a:r>
            <a:r>
              <a:rPr lang="ru-RU" sz="1600" i="1" dirty="0" err="1"/>
              <a:t>психологічних</a:t>
            </a:r>
            <a:r>
              <a:rPr lang="ru-RU" sz="1600" i="1" dirty="0"/>
              <a:t> </a:t>
            </a:r>
            <a:r>
              <a:rPr lang="ru-RU" sz="1600" i="1" dirty="0" err="1"/>
              <a:t>дослідженнях</a:t>
            </a:r>
            <a:r>
              <a:rPr lang="ru-RU" sz="1600" i="1" dirty="0"/>
              <a:t>. Наук, зал </a:t>
            </a:r>
            <a:r>
              <a:rPr lang="ru-RU" sz="1600" i="1" dirty="0" err="1"/>
              <a:t>ін</a:t>
            </a:r>
            <a:r>
              <a:rPr lang="ru-RU" sz="1600" i="1" dirty="0"/>
              <a:t>-ту </a:t>
            </a:r>
            <a:r>
              <a:rPr lang="ru-RU" sz="1600" i="1" dirty="0" err="1"/>
              <a:t>психології</a:t>
            </a:r>
            <a:r>
              <a:rPr lang="ru-RU" sz="1600" i="1" dirty="0"/>
              <a:t>. - К.: 2000. Вид. 20. - Ч.І.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3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sz="1600" i="1" dirty="0"/>
              <a:t>Вовченко О.В. Про </a:t>
            </a:r>
            <a:r>
              <a:rPr lang="ru-RU" sz="1600" i="1" dirty="0" err="1"/>
              <a:t>здібності</a:t>
            </a:r>
            <a:r>
              <a:rPr lang="ru-RU" sz="1600" i="1" dirty="0"/>
              <a:t> </a:t>
            </a:r>
            <a:r>
              <a:rPr lang="ru-RU" sz="1600" i="1" dirty="0" err="1"/>
              <a:t>людини</a:t>
            </a:r>
            <a:r>
              <a:rPr lang="ru-RU" sz="1600" i="1" dirty="0"/>
              <a:t>. Талант // </a:t>
            </a:r>
            <a:r>
              <a:rPr lang="ru-RU" sz="1600" i="1" dirty="0" err="1"/>
              <a:t>Позакласний</a:t>
            </a:r>
            <a:r>
              <a:rPr lang="ru-RU" sz="1600" i="1" dirty="0"/>
              <a:t> час. -2003. - №6. - С.45-47.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4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sz="1600" i="1" dirty="0" err="1"/>
              <a:t>Доброволъсъка</a:t>
            </a:r>
            <a:r>
              <a:rPr lang="ru-RU" sz="1600" i="1" dirty="0"/>
              <a:t> Л.П., Яремчук СВ. </a:t>
            </a:r>
            <a:r>
              <a:rPr lang="ru-RU" sz="1600" i="1" dirty="0" err="1"/>
              <a:t>Здібності</a:t>
            </a:r>
            <a:r>
              <a:rPr lang="ru-RU" sz="1600" i="1" dirty="0"/>
              <a:t> як один з </a:t>
            </a:r>
            <a:r>
              <a:rPr lang="ru-RU" sz="1600" i="1" dirty="0" err="1"/>
              <a:t>головних</a:t>
            </a:r>
            <a:r>
              <a:rPr lang="ru-RU" sz="1600" i="1" dirty="0"/>
              <a:t> </a:t>
            </a:r>
            <a:r>
              <a:rPr lang="ru-RU" sz="1600" i="1" dirty="0" err="1"/>
              <a:t>критеріїв</a:t>
            </a:r>
            <a:r>
              <a:rPr lang="ru-RU" sz="1600" i="1" dirty="0"/>
              <a:t> </a:t>
            </a:r>
            <a:r>
              <a:rPr lang="ru-RU" sz="1600" i="1" dirty="0" err="1"/>
              <a:t>природнього</a:t>
            </a:r>
            <a:r>
              <a:rPr lang="ru-RU" sz="1600" i="1" dirty="0"/>
              <a:t> </a:t>
            </a:r>
            <a:r>
              <a:rPr lang="ru-RU" sz="1600" i="1" dirty="0" err="1"/>
              <a:t>відбору</a:t>
            </a:r>
            <a:r>
              <a:rPr lang="ru-RU" sz="1600" i="1" dirty="0"/>
              <a:t>// </a:t>
            </a:r>
            <a:r>
              <a:rPr lang="ru-RU" sz="1600" i="1" dirty="0" err="1"/>
              <a:t>Педагогіка</a:t>
            </a:r>
            <a:r>
              <a:rPr lang="ru-RU" sz="1600" i="1" dirty="0"/>
              <a:t> і </a:t>
            </a:r>
            <a:r>
              <a:rPr lang="ru-RU" sz="1600" i="1" dirty="0" err="1"/>
              <a:t>психологія</a:t>
            </a:r>
            <a:r>
              <a:rPr lang="ru-RU" sz="1600" i="1" dirty="0"/>
              <a:t>. - 2001. -№ 2. - С.73-78.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5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sz="1600" i="1" dirty="0"/>
              <a:t>Проблема способностей / Отв. ред. В.Н. Мясищев. - М.: Просвещение, 1962.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6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sz="1600" i="1" dirty="0"/>
              <a:t>Психология одаренности детей и подростков (Способности к литературному творчеству). - М.: Наука, 2000.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7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sz="1600" i="1" dirty="0"/>
              <a:t>Развитие и диагностика способностей / Отв. ред. В.Н. Дружинин, В.Д. Шариков. - М.: Просвещение, 1991.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8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sz="1600" i="1" dirty="0" err="1"/>
              <a:t>СобчикЛ.М</a:t>
            </a:r>
            <a:r>
              <a:rPr lang="ru-RU" sz="1600" i="1" dirty="0"/>
              <a:t>. Введение в психологию индивидуальности. - М.: Просвещение, 1998.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9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sz="1600" i="1" dirty="0"/>
              <a:t>Способности и склонности: Комплексное исследование / Под ред. З.А. Голубевой. - М.: Просвещение, 1989.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10. </a:t>
            </a:r>
            <a:r>
              <a:rPr lang="ru-RU" sz="1600" i="1" dirty="0" err="1" smtClean="0"/>
              <a:t>Ю.Теплов</a:t>
            </a:r>
            <a:r>
              <a:rPr lang="ru-RU" sz="1600" i="1" dirty="0" smtClean="0"/>
              <a:t> </a:t>
            </a:r>
            <a:r>
              <a:rPr lang="ru-RU" sz="1600" i="1" dirty="0"/>
              <a:t>Б.М. Проблемы индивидуальных различий. - М.: Наука, 1961.</a:t>
            </a:r>
          </a:p>
        </p:txBody>
      </p:sp>
    </p:spTree>
    <p:extLst>
      <p:ext uri="{BB962C8B-B14F-4D97-AF65-F5344CB8AC3E}">
        <p14:creationId xmlns:p14="http://schemas.microsoft.com/office/powerpoint/2010/main" val="383974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1273324"/>
            <a:ext cx="4896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i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ЗДІБНОСТІ</a:t>
            </a:r>
            <a:endParaRPr lang="ru-RU" sz="6600" i="1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629" y="409228"/>
            <a:ext cx="86409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err="1">
                <a:solidFill>
                  <a:schemeClr val="bg1"/>
                </a:solidFill>
              </a:rPr>
              <a:t>Здібності</a:t>
            </a:r>
            <a:r>
              <a:rPr lang="ru-RU" sz="2000" i="1" dirty="0"/>
              <a:t> — </a:t>
            </a:r>
            <a:r>
              <a:rPr lang="ru-RU" sz="2000" i="1" dirty="0" err="1"/>
              <a:t>індивідуально</a:t>
            </a:r>
            <a:r>
              <a:rPr lang="ru-RU" sz="2000" i="1" dirty="0"/>
              <a:t> </a:t>
            </a:r>
            <a:r>
              <a:rPr lang="ru-RU" sz="2000" i="1" dirty="0" err="1"/>
              <a:t>стійкі</a:t>
            </a:r>
            <a:r>
              <a:rPr lang="ru-RU" sz="2000" i="1" dirty="0"/>
              <a:t> </a:t>
            </a:r>
            <a:r>
              <a:rPr lang="ru-RU" sz="2000" i="1" dirty="0" err="1"/>
              <a:t>психічні</a:t>
            </a:r>
            <a:r>
              <a:rPr lang="ru-RU" sz="2000" i="1" dirty="0"/>
              <a:t> </a:t>
            </a:r>
            <a:r>
              <a:rPr lang="ru-RU" sz="2000" i="1" dirty="0" err="1"/>
              <a:t>властивості</a:t>
            </a:r>
            <a:r>
              <a:rPr lang="ru-RU" sz="2000" i="1" dirty="0"/>
              <a:t> </a:t>
            </a:r>
            <a:r>
              <a:rPr lang="ru-RU" sz="2000" i="1" dirty="0" err="1"/>
              <a:t>людини</a:t>
            </a:r>
            <a:r>
              <a:rPr lang="ru-RU" sz="2000" i="1" dirty="0"/>
              <a:t>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визначають</a:t>
            </a:r>
            <a:r>
              <a:rPr lang="ru-RU" sz="2000" i="1" dirty="0"/>
              <a:t> </a:t>
            </a:r>
            <a:r>
              <a:rPr lang="ru-RU" sz="2000" i="1" dirty="0" err="1"/>
              <a:t>її</a:t>
            </a:r>
            <a:r>
              <a:rPr lang="ru-RU" sz="2000" i="1" dirty="0"/>
              <a:t> </a:t>
            </a:r>
            <a:r>
              <a:rPr lang="ru-RU" sz="2000" i="1" dirty="0" err="1"/>
              <a:t>успіхи</a:t>
            </a:r>
            <a:r>
              <a:rPr lang="ru-RU" sz="2000" i="1" dirty="0"/>
              <a:t> в </a:t>
            </a:r>
            <a:r>
              <a:rPr lang="ru-RU" sz="2000" i="1" dirty="0" err="1"/>
              <a:t>різних</a:t>
            </a:r>
            <a:r>
              <a:rPr lang="ru-RU" sz="2000" i="1" dirty="0"/>
              <a:t> видах </a:t>
            </a:r>
            <a:r>
              <a:rPr lang="ru-RU" sz="2000" i="1" dirty="0" err="1"/>
              <a:t>діяльності</a:t>
            </a:r>
            <a:r>
              <a:rPr lang="ru-RU" sz="2000" i="1" dirty="0"/>
              <a:t>. </a:t>
            </a:r>
            <a:endParaRPr lang="ru-RU" sz="2000" i="1" dirty="0" smtClean="0"/>
          </a:p>
          <a:p>
            <a:pPr algn="ctr"/>
            <a:endParaRPr lang="uk-UA" sz="2000" i="1" dirty="0"/>
          </a:p>
          <a:p>
            <a:pPr algn="ctr"/>
            <a:r>
              <a:rPr lang="ru-RU" sz="2000" i="1" dirty="0" err="1"/>
              <a:t>Кожна</a:t>
            </a:r>
            <a:r>
              <a:rPr lang="ru-RU" sz="2000" i="1" dirty="0"/>
              <a:t> </a:t>
            </a:r>
            <a:r>
              <a:rPr lang="ru-RU" sz="2000" i="1" dirty="0" err="1"/>
              <a:t>здібність</a:t>
            </a:r>
            <a:r>
              <a:rPr lang="ru-RU" sz="2000" i="1" dirty="0"/>
              <a:t> становить </a:t>
            </a:r>
            <a:r>
              <a:rPr lang="ru-RU" sz="2000" i="1" dirty="0" err="1"/>
              <a:t>складну</a:t>
            </a:r>
            <a:r>
              <a:rPr lang="ru-RU" sz="2000" i="1" dirty="0"/>
              <a:t> </a:t>
            </a:r>
            <a:r>
              <a:rPr lang="ru-RU" sz="2000" i="1" dirty="0" err="1"/>
              <a:t>синтетичну</a:t>
            </a:r>
            <a:r>
              <a:rPr lang="ru-RU" sz="2000" i="1" dirty="0"/>
              <a:t> </a:t>
            </a:r>
            <a:r>
              <a:rPr lang="ru-RU" sz="2000" i="1" dirty="0" err="1"/>
              <a:t>якість</a:t>
            </a:r>
            <a:r>
              <a:rPr lang="ru-RU" sz="2000" i="1" dirty="0"/>
              <a:t> </a:t>
            </a:r>
            <a:r>
              <a:rPr lang="ru-RU" sz="2000" i="1" dirty="0" err="1"/>
              <a:t>людини</a:t>
            </a:r>
            <a:r>
              <a:rPr lang="ru-RU" sz="2000" i="1" dirty="0"/>
              <a:t>, в </a:t>
            </a:r>
            <a:r>
              <a:rPr lang="ru-RU" sz="2000" i="1" dirty="0" err="1"/>
              <a:t>якій</a:t>
            </a:r>
            <a:r>
              <a:rPr lang="ru-RU" sz="2000" i="1" dirty="0"/>
              <a:t> </a:t>
            </a:r>
            <a:r>
              <a:rPr lang="ru-RU" sz="2000" i="1" dirty="0" err="1"/>
              <a:t>поєднуються</a:t>
            </a:r>
            <a:r>
              <a:rPr lang="ru-RU" sz="2000" i="1" dirty="0"/>
              <a:t> </a:t>
            </a:r>
            <a:r>
              <a:rPr lang="ru-RU" sz="2000" i="1" dirty="0" err="1"/>
              <a:t>окремі</a:t>
            </a:r>
            <a:r>
              <a:rPr lang="ru-RU" sz="2000" i="1" dirty="0"/>
              <a:t> </a:t>
            </a:r>
            <a:r>
              <a:rPr lang="ru-RU" sz="2000" i="1" dirty="0" err="1"/>
              <a:t>психічні</a:t>
            </a:r>
            <a:r>
              <a:rPr lang="ru-RU" sz="2000" i="1" dirty="0"/>
              <a:t> </a:t>
            </a:r>
            <a:r>
              <a:rPr lang="ru-RU" sz="2000" i="1" dirty="0" err="1"/>
              <a:t>властивості</a:t>
            </a:r>
            <a:r>
              <a:rPr lang="ru-RU" sz="2000" i="1" dirty="0"/>
              <a:t>: </a:t>
            </a:r>
            <a:endParaRPr lang="ru-RU" sz="2000" i="1" dirty="0" smtClean="0"/>
          </a:p>
          <a:p>
            <a:pPr algn="ctr"/>
            <a:r>
              <a:rPr lang="ru-RU" sz="2000" i="1" dirty="0" err="1" smtClean="0"/>
              <a:t>чутливість</a:t>
            </a:r>
            <a:r>
              <a:rPr lang="ru-RU" sz="2000" i="1" dirty="0"/>
              <a:t>, </a:t>
            </a:r>
            <a:r>
              <a:rPr lang="ru-RU" sz="2000" i="1" dirty="0" err="1"/>
              <a:t>спостережливість</a:t>
            </a:r>
            <a:r>
              <a:rPr lang="ru-RU" sz="2000" i="1" dirty="0"/>
              <a:t>, </a:t>
            </a:r>
            <a:r>
              <a:rPr lang="ru-RU" sz="2000" i="1" dirty="0" err="1"/>
              <a:t>особливості</a:t>
            </a:r>
            <a:r>
              <a:rPr lang="ru-RU" sz="2000" i="1" dirty="0"/>
              <a:t> </a:t>
            </a:r>
            <a:r>
              <a:rPr lang="ru-RU" sz="2000" i="1" dirty="0" err="1"/>
              <a:t>пам'яті</a:t>
            </a:r>
            <a:r>
              <a:rPr lang="ru-RU" sz="2000" i="1" dirty="0"/>
              <a:t>, </a:t>
            </a:r>
            <a:r>
              <a:rPr lang="ru-RU" sz="2000" i="1" dirty="0" err="1"/>
              <a:t>уяви</a:t>
            </a:r>
            <a:r>
              <a:rPr lang="ru-RU" sz="2000" i="1" dirty="0"/>
              <a:t>, </a:t>
            </a:r>
            <a:r>
              <a:rPr lang="ru-RU" sz="2000" i="1" dirty="0" err="1" smtClean="0"/>
              <a:t>мислення</a:t>
            </a:r>
            <a:r>
              <a:rPr lang="ru-RU" sz="2000" i="1" dirty="0" smtClean="0"/>
              <a:t>.</a:t>
            </a:r>
            <a:endParaRPr lang="ru-RU" sz="2000" i="1" dirty="0"/>
          </a:p>
          <a:p>
            <a:pPr algn="ctr"/>
            <a:endParaRPr lang="ru-RU" sz="2000" i="1" dirty="0" smtClean="0"/>
          </a:p>
          <a:p>
            <a:pPr algn="ctr"/>
            <a:r>
              <a:rPr lang="ru-RU" sz="2800" i="1" dirty="0" err="1" smtClean="0">
                <a:solidFill>
                  <a:schemeClr val="bg1"/>
                </a:solidFill>
              </a:rPr>
              <a:t>Виділяють</a:t>
            </a:r>
            <a:r>
              <a:rPr lang="ru-RU" sz="2800" i="1" dirty="0" smtClean="0">
                <a:solidFill>
                  <a:schemeClr val="bg1"/>
                </a:solidFill>
              </a:rPr>
              <a:t>:</a:t>
            </a:r>
            <a:endParaRPr lang="ru-RU" sz="2800" i="1" dirty="0">
              <a:solidFill>
                <a:schemeClr val="bg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i="1" dirty="0" err="1" smtClean="0"/>
              <a:t>загальні</a:t>
            </a:r>
            <a:r>
              <a:rPr lang="ru-RU" i="1" dirty="0" smtClean="0"/>
              <a:t> </a:t>
            </a:r>
            <a:r>
              <a:rPr lang="ru-RU" i="1" dirty="0" err="1"/>
              <a:t>здібності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включають</a:t>
            </a:r>
            <a:r>
              <a:rPr lang="ru-RU" i="1" dirty="0"/>
              <a:t>, </a:t>
            </a:r>
            <a:r>
              <a:rPr lang="ru-RU" i="1" dirty="0" err="1"/>
              <a:t>ті</a:t>
            </a:r>
            <a:r>
              <a:rPr lang="ru-RU" i="1" dirty="0"/>
              <a:t> </a:t>
            </a:r>
            <a:r>
              <a:rPr lang="ru-RU" i="1" dirty="0" err="1"/>
              <a:t>якими</a:t>
            </a:r>
            <a:r>
              <a:rPr lang="ru-RU" i="1" dirty="0"/>
              <a:t> </a:t>
            </a:r>
            <a:r>
              <a:rPr lang="ru-RU" i="1" dirty="0" err="1"/>
              <a:t>визначаються</a:t>
            </a:r>
            <a:r>
              <a:rPr lang="ru-RU" i="1" dirty="0"/>
              <a:t> </a:t>
            </a:r>
            <a:r>
              <a:rPr lang="ru-RU" i="1" dirty="0" err="1"/>
              <a:t>успіхи</a:t>
            </a:r>
            <a:r>
              <a:rPr lang="ru-RU" i="1" dirty="0"/>
              <a:t> </a:t>
            </a:r>
            <a:r>
              <a:rPr lang="ru-RU" i="1" dirty="0" err="1"/>
              <a:t>людини</a:t>
            </a:r>
            <a:r>
              <a:rPr lang="ru-RU" i="1" dirty="0"/>
              <a:t> в видах </a:t>
            </a:r>
            <a:r>
              <a:rPr lang="ru-RU" i="1" dirty="0" err="1"/>
              <a:t>основної</a:t>
            </a:r>
            <a:r>
              <a:rPr lang="ru-RU" i="1" dirty="0"/>
              <a:t> </a:t>
            </a:r>
            <a:r>
              <a:rPr lang="ru-RU" i="1" dirty="0" err="1"/>
              <a:t>діяльності</a:t>
            </a:r>
            <a:r>
              <a:rPr lang="ru-RU" i="1" dirty="0" smtClean="0"/>
              <a:t>;</a:t>
            </a:r>
          </a:p>
          <a:p>
            <a:pPr algn="ctr"/>
            <a:r>
              <a:rPr lang="ru-RU" sz="2000" i="1" dirty="0" smtClean="0"/>
              <a:t>- </a:t>
            </a:r>
            <a:r>
              <a:rPr lang="ru-RU" i="1" dirty="0" err="1" smtClean="0"/>
              <a:t>спеціальні</a:t>
            </a:r>
            <a:r>
              <a:rPr lang="ru-RU" i="1" dirty="0" smtClean="0"/>
              <a:t> </a:t>
            </a:r>
            <a:r>
              <a:rPr lang="ru-RU" i="1" dirty="0" err="1"/>
              <a:t>здібності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сприяють</a:t>
            </a:r>
            <a:r>
              <a:rPr lang="ru-RU" i="1" dirty="0"/>
              <a:t> </a:t>
            </a:r>
            <a:r>
              <a:rPr lang="ru-RU" i="1" dirty="0" err="1"/>
              <a:t>успіхам</a:t>
            </a:r>
            <a:r>
              <a:rPr lang="ru-RU" i="1" dirty="0"/>
              <a:t> </a:t>
            </a:r>
            <a:r>
              <a:rPr lang="ru-RU" i="1" dirty="0" err="1"/>
              <a:t>людини</a:t>
            </a:r>
            <a:r>
              <a:rPr lang="ru-RU" i="1" dirty="0"/>
              <a:t> в </a:t>
            </a:r>
            <a:r>
              <a:rPr lang="ru-RU" i="1" dirty="0" err="1"/>
              <a:t>специфічних</a:t>
            </a:r>
            <a:r>
              <a:rPr lang="ru-RU" i="1" dirty="0"/>
              <a:t> видах </a:t>
            </a:r>
            <a:r>
              <a:rPr lang="ru-RU" i="1" dirty="0" err="1"/>
              <a:t>діяльності</a:t>
            </a:r>
            <a:r>
              <a:rPr lang="ru-RU" i="1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8781" y="2349669"/>
            <a:ext cx="8766439" cy="101566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rPr>
              <a:t>ОБДАРОВАНІСТЬ І ТАЛАНТ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1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63788" y="409228"/>
            <a:ext cx="38164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atin typeface="+mj-lt"/>
              </a:rPr>
              <a:t>ОБДАРОВАНІСТЬ</a:t>
            </a:r>
            <a:endParaRPr lang="ru-RU" sz="3600" b="1" i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345332"/>
            <a:ext cx="7344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b="1" i="1" dirty="0" err="1">
                <a:latin typeface="+mj-lt"/>
              </a:rPr>
              <a:t>Обдарованість</a:t>
            </a:r>
            <a:r>
              <a:rPr lang="ru-RU" sz="2400" i="1" dirty="0">
                <a:latin typeface="+mj-lt"/>
              </a:rPr>
              <a:t> — </a:t>
            </a:r>
            <a:r>
              <a:rPr lang="ru-RU" sz="2400" i="1" dirty="0" err="1">
                <a:latin typeface="+mj-lt"/>
              </a:rPr>
              <a:t>високий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рівень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розвитку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загальних</a:t>
            </a:r>
            <a:r>
              <a:rPr lang="ru-RU" sz="2400" i="1" dirty="0">
                <a:latin typeface="+mj-lt"/>
              </a:rPr>
              <a:t> і </a:t>
            </a:r>
            <a:r>
              <a:rPr lang="ru-RU" sz="2400" i="1" dirty="0" err="1">
                <a:latin typeface="+mj-lt"/>
              </a:rPr>
              <a:t>спеціальних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здібностей</a:t>
            </a:r>
            <a:r>
              <a:rPr lang="ru-RU" sz="2400" i="1" dirty="0">
                <a:latin typeface="+mj-lt"/>
              </a:rPr>
              <a:t>, </a:t>
            </a:r>
            <a:r>
              <a:rPr lang="ru-RU" sz="2400" i="1" dirty="0" err="1">
                <a:latin typeface="+mj-lt"/>
              </a:rPr>
              <a:t>що</a:t>
            </a:r>
            <a:r>
              <a:rPr lang="ru-RU" sz="2400" i="1" dirty="0">
                <a:latin typeface="+mj-lt"/>
              </a:rPr>
              <a:t> є </a:t>
            </a:r>
            <a:r>
              <a:rPr lang="ru-RU" sz="2400" i="1" dirty="0" err="1">
                <a:latin typeface="+mj-lt"/>
              </a:rPr>
              <a:t>передумовою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творчих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досягнень</a:t>
            </a:r>
            <a:r>
              <a:rPr lang="ru-RU" sz="2400" i="1" dirty="0">
                <a:latin typeface="+mj-lt"/>
              </a:rPr>
              <a:t>.</a:t>
            </a:r>
          </a:p>
          <a:p>
            <a:pPr algn="ctr"/>
            <a:endParaRPr lang="ru-RU" sz="2400" i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6916" y="3145532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>
                <a:latin typeface="+mj-lt"/>
              </a:rPr>
              <a:t>Існує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кілька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типів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індивідуальної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err="1">
                <a:latin typeface="+mj-lt"/>
              </a:rPr>
              <a:t>обдарованості</a:t>
            </a:r>
            <a:r>
              <a:rPr lang="ru-RU" sz="2400" b="1" i="1" dirty="0">
                <a:latin typeface="+mj-lt"/>
              </a:rPr>
              <a:t>: </a:t>
            </a:r>
            <a:endParaRPr lang="ru-RU" sz="2400" b="1" i="1" dirty="0" smtClean="0">
              <a:latin typeface="+mj-lt"/>
            </a:endParaRPr>
          </a:p>
          <a:p>
            <a:pPr algn="ctr"/>
            <a:r>
              <a:rPr lang="ru-RU" sz="2000" b="1" i="1" dirty="0" err="1" smtClean="0">
                <a:solidFill>
                  <a:schemeClr val="bg1"/>
                </a:solidFill>
                <a:latin typeface="+mj-lt"/>
              </a:rPr>
              <a:t>раціонально-мислительна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>
                <a:latin typeface="+mj-lt"/>
              </a:rPr>
              <a:t>— </a:t>
            </a:r>
            <a:r>
              <a:rPr lang="ru-RU" sz="2000" i="1" dirty="0" err="1" smtClean="0">
                <a:latin typeface="+mj-lt"/>
              </a:rPr>
              <a:t>необхідна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ученям</a:t>
            </a:r>
            <a:r>
              <a:rPr lang="ru-RU" sz="2000" i="1" dirty="0" smtClean="0">
                <a:latin typeface="+mj-lt"/>
              </a:rPr>
              <a:t>, </a:t>
            </a:r>
            <a:r>
              <a:rPr lang="ru-RU" sz="2000" i="1" dirty="0" err="1">
                <a:latin typeface="+mj-lt"/>
              </a:rPr>
              <a:t>політикам</a:t>
            </a:r>
            <a:r>
              <a:rPr lang="ru-RU" sz="2000" i="1" dirty="0">
                <a:latin typeface="+mj-lt"/>
              </a:rPr>
              <a:t>, </a:t>
            </a:r>
            <a:r>
              <a:rPr lang="ru-RU" sz="2000" i="1" dirty="0" err="1">
                <a:latin typeface="+mj-lt"/>
              </a:rPr>
              <a:t>економістам</a:t>
            </a:r>
            <a:r>
              <a:rPr lang="ru-RU" sz="2000" i="1" dirty="0">
                <a:latin typeface="+mj-lt"/>
              </a:rPr>
              <a:t>; </a:t>
            </a:r>
            <a:endParaRPr lang="ru-RU" sz="2000" i="1" dirty="0" smtClean="0">
              <a:latin typeface="+mj-lt"/>
            </a:endParaRP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+mj-lt"/>
              </a:rPr>
              <a:t>образно-</a:t>
            </a:r>
            <a:r>
              <a:rPr lang="ru-RU" sz="2000" b="1" i="1" dirty="0" err="1" smtClean="0">
                <a:solidFill>
                  <a:schemeClr val="bg1"/>
                </a:solidFill>
                <a:latin typeface="+mj-lt"/>
              </a:rPr>
              <a:t>художня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>
                <a:latin typeface="+mj-lt"/>
              </a:rPr>
              <a:t>— дизайнерам, конструкторам, художникам, </a:t>
            </a:r>
            <a:r>
              <a:rPr lang="ru-RU" sz="2000" i="1" dirty="0" err="1">
                <a:latin typeface="+mj-lt"/>
              </a:rPr>
              <a:t>письменникам</a:t>
            </a:r>
            <a:r>
              <a:rPr lang="ru-RU" sz="2000" i="1" dirty="0">
                <a:latin typeface="+mj-lt"/>
              </a:rPr>
              <a:t>; </a:t>
            </a:r>
            <a:endParaRPr lang="ru-RU" sz="2000" i="1" dirty="0" smtClean="0">
              <a:latin typeface="+mj-lt"/>
            </a:endParaRPr>
          </a:p>
          <a:p>
            <a:pPr algn="ctr"/>
            <a:r>
              <a:rPr lang="ru-RU" sz="2000" b="1" i="1" dirty="0" err="1" smtClean="0">
                <a:solidFill>
                  <a:schemeClr val="bg1"/>
                </a:solidFill>
                <a:latin typeface="+mj-lt"/>
              </a:rPr>
              <a:t>раціонально</a:t>
            </a:r>
            <a:r>
              <a:rPr lang="ru-RU" sz="2000" b="1" i="1" dirty="0" smtClean="0">
                <a:solidFill>
                  <a:schemeClr val="bg1"/>
                </a:solidFill>
                <a:latin typeface="+mj-lt"/>
              </a:rPr>
              <a:t>-образна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>
                <a:latin typeface="+mj-lt"/>
              </a:rPr>
              <a:t>— </a:t>
            </a:r>
            <a:r>
              <a:rPr lang="ru-RU" sz="2000" i="1" dirty="0" err="1">
                <a:latin typeface="+mj-lt"/>
              </a:rPr>
              <a:t>історикам</a:t>
            </a:r>
            <a:r>
              <a:rPr lang="ru-RU" sz="2000" i="1" dirty="0">
                <a:latin typeface="+mj-lt"/>
              </a:rPr>
              <a:t>, </a:t>
            </a:r>
            <a:r>
              <a:rPr lang="ru-RU" sz="2000" i="1" dirty="0" err="1">
                <a:latin typeface="+mj-lt"/>
              </a:rPr>
              <a:t>філософам</a:t>
            </a:r>
            <a:r>
              <a:rPr lang="ru-RU" sz="2000" i="1" dirty="0">
                <a:latin typeface="+mj-lt"/>
              </a:rPr>
              <a:t>, учителям; </a:t>
            </a:r>
            <a:endParaRPr lang="ru-RU" sz="2000" i="1" dirty="0" smtClean="0">
              <a:latin typeface="+mj-lt"/>
            </a:endParaRPr>
          </a:p>
          <a:p>
            <a:pPr algn="ctr"/>
            <a:r>
              <a:rPr lang="ru-RU" sz="2000" b="1" i="1" dirty="0" err="1" smtClean="0">
                <a:solidFill>
                  <a:schemeClr val="bg1"/>
                </a:solidFill>
                <a:latin typeface="+mj-lt"/>
              </a:rPr>
              <a:t>емоційно-почуттєва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>
                <a:latin typeface="+mj-lt"/>
              </a:rPr>
              <a:t>— </a:t>
            </a:r>
            <a:r>
              <a:rPr lang="ru-RU" sz="2000" i="1" dirty="0" err="1">
                <a:latin typeface="+mj-lt"/>
              </a:rPr>
              <a:t>режисерам</a:t>
            </a:r>
            <a:r>
              <a:rPr lang="ru-RU" sz="2000" i="1" dirty="0">
                <a:latin typeface="+mj-lt"/>
              </a:rPr>
              <a:t>, </a:t>
            </a:r>
            <a:r>
              <a:rPr lang="ru-RU" sz="2000" i="1" dirty="0" err="1" smtClean="0">
                <a:latin typeface="+mj-lt"/>
              </a:rPr>
              <a:t>літераторам</a:t>
            </a:r>
            <a:r>
              <a:rPr lang="ru-RU" sz="2000" i="1" dirty="0" smtClean="0">
                <a:latin typeface="+mj-lt"/>
              </a:rPr>
              <a:t>…</a:t>
            </a:r>
            <a:endParaRPr lang="ru-RU" sz="2000" i="1" dirty="0">
              <a:latin typeface="+mj-lt"/>
            </a:endParaRPr>
          </a:p>
          <a:p>
            <a:pPr algn="ctr"/>
            <a:endParaRPr lang="ru-RU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6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93203"/>
            <a:ext cx="40324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err="1">
                <a:solidFill>
                  <a:schemeClr val="bg1"/>
                </a:solidFill>
                <a:latin typeface="+mj-lt"/>
              </a:rPr>
              <a:t>Обдаровані</a:t>
            </a:r>
            <a:r>
              <a:rPr lang="ru-RU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latin typeface="+mj-lt"/>
              </a:rPr>
              <a:t>діти</a:t>
            </a:r>
            <a:r>
              <a:rPr lang="ru-RU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i="1" dirty="0" smtClean="0">
                <a:latin typeface="+mj-lt"/>
              </a:rPr>
              <a:t>— </a:t>
            </a:r>
            <a:r>
              <a:rPr lang="ru-RU" i="1" dirty="0" err="1" smtClean="0">
                <a:latin typeface="+mj-lt"/>
              </a:rPr>
              <a:t>це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діти</a:t>
            </a:r>
            <a:r>
              <a:rPr lang="ru-RU" i="1" dirty="0">
                <a:latin typeface="+mj-lt"/>
              </a:rPr>
              <a:t>, </a:t>
            </a:r>
            <a:r>
              <a:rPr lang="ru-RU" i="1" dirty="0" err="1">
                <a:latin typeface="+mj-lt"/>
              </a:rPr>
              <a:t>які</a:t>
            </a:r>
            <a:r>
              <a:rPr lang="ru-RU" i="1" dirty="0">
                <a:latin typeface="+mj-lt"/>
              </a:rPr>
              <a:t> рано </a:t>
            </a:r>
            <a:r>
              <a:rPr lang="ru-RU" i="1" dirty="0" err="1">
                <a:latin typeface="+mj-lt"/>
              </a:rPr>
              <a:t>виявляють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певні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здібності</a:t>
            </a:r>
            <a:r>
              <a:rPr lang="ru-RU" i="1" dirty="0">
                <a:latin typeface="+mj-lt"/>
              </a:rPr>
              <a:t> та у </a:t>
            </a:r>
            <a:r>
              <a:rPr lang="ru-RU" i="1" dirty="0" err="1">
                <a:latin typeface="+mj-lt"/>
              </a:rPr>
              <a:t>своєму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розвитку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набагато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випереджують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своїх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ровесників</a:t>
            </a:r>
            <a:r>
              <a:rPr lang="ru-RU" i="1" dirty="0">
                <a:latin typeface="+mj-lt"/>
              </a:rPr>
              <a:t>. Так, </a:t>
            </a:r>
            <a:r>
              <a:rPr lang="ru-RU" i="1" dirty="0" err="1">
                <a:latin typeface="+mj-lt"/>
              </a:rPr>
              <a:t>російський</a:t>
            </a:r>
            <a:r>
              <a:rPr lang="ru-RU" i="1" dirty="0">
                <a:latin typeface="+mj-lt"/>
              </a:rPr>
              <a:t> композитор </a:t>
            </a:r>
            <a:r>
              <a:rPr lang="ru-RU" i="1" dirty="0" err="1">
                <a:latin typeface="+mj-lt"/>
              </a:rPr>
              <a:t>Микола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Римський</a:t>
            </a:r>
            <a:r>
              <a:rPr lang="ru-RU" i="1" dirty="0">
                <a:latin typeface="+mj-lt"/>
              </a:rPr>
              <a:t>-Корсаков уже з </a:t>
            </a:r>
            <a:r>
              <a:rPr lang="ru-RU" i="1" dirty="0" err="1">
                <a:latin typeface="+mj-lt"/>
              </a:rPr>
              <a:t>дворічного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віку</a:t>
            </a:r>
            <a:r>
              <a:rPr lang="ru-RU" i="1" dirty="0">
                <a:latin typeface="+mj-lt"/>
              </a:rPr>
              <a:t> добре </a:t>
            </a:r>
            <a:r>
              <a:rPr lang="ru-RU" i="1" dirty="0" err="1">
                <a:latin typeface="+mj-lt"/>
              </a:rPr>
              <a:t>розрізняв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музичні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мелодії</a:t>
            </a:r>
            <a:r>
              <a:rPr lang="ru-RU" i="1" dirty="0">
                <a:latin typeface="+mj-lt"/>
              </a:rPr>
              <a:t>. Моцарт у три роки </a:t>
            </a:r>
            <a:r>
              <a:rPr lang="ru-RU" i="1" dirty="0" err="1">
                <a:latin typeface="+mj-lt"/>
              </a:rPr>
              <a:t>грав</a:t>
            </a:r>
            <a:r>
              <a:rPr lang="ru-RU" i="1" dirty="0">
                <a:latin typeface="+mj-lt"/>
              </a:rPr>
              <a:t> на </a:t>
            </a:r>
            <a:r>
              <a:rPr lang="ru-RU" i="1" dirty="0" err="1">
                <a:latin typeface="+mj-lt"/>
              </a:rPr>
              <a:t>клавесині</a:t>
            </a:r>
            <a:r>
              <a:rPr lang="ru-RU" i="1" dirty="0">
                <a:latin typeface="+mj-lt"/>
              </a:rPr>
              <a:t>, а в </a:t>
            </a:r>
            <a:r>
              <a:rPr lang="ru-RU" i="1" dirty="0" err="1">
                <a:latin typeface="+mj-lt"/>
              </a:rPr>
              <a:t>чотири</a:t>
            </a:r>
            <a:r>
              <a:rPr lang="ru-RU" i="1" dirty="0">
                <a:latin typeface="+mj-lt"/>
              </a:rPr>
              <a:t> почав </a:t>
            </a:r>
            <a:r>
              <a:rPr lang="ru-RU" i="1" dirty="0" err="1">
                <a:latin typeface="+mj-lt"/>
              </a:rPr>
              <a:t>писати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музику</a:t>
            </a:r>
            <a:r>
              <a:rPr lang="ru-RU" i="1" dirty="0">
                <a:latin typeface="+mj-lt"/>
              </a:rPr>
              <a:t>. Рано </a:t>
            </a:r>
            <a:r>
              <a:rPr lang="ru-RU" i="1" dirty="0" err="1">
                <a:latin typeface="+mj-lt"/>
              </a:rPr>
              <a:t>виявився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малярський</a:t>
            </a:r>
            <a:r>
              <a:rPr lang="ru-RU" i="1" dirty="0">
                <a:latin typeface="+mj-lt"/>
              </a:rPr>
              <a:t> і </a:t>
            </a:r>
            <a:r>
              <a:rPr lang="ru-RU" i="1" dirty="0" err="1">
                <a:latin typeface="+mj-lt"/>
              </a:rPr>
              <a:t>поетичний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хист</a:t>
            </a:r>
            <a:r>
              <a:rPr lang="ru-RU" i="1" dirty="0">
                <a:latin typeface="+mj-lt"/>
              </a:rPr>
              <a:t> і у </a:t>
            </a:r>
            <a:r>
              <a:rPr lang="ru-RU" i="1" dirty="0" err="1">
                <a:latin typeface="+mj-lt"/>
              </a:rPr>
              <a:t>Шевченка</a:t>
            </a:r>
            <a:r>
              <a:rPr lang="ru-RU" i="1" dirty="0">
                <a:latin typeface="+mj-lt"/>
              </a:rPr>
              <a:t>. </a:t>
            </a:r>
            <a:r>
              <a:rPr lang="ru-RU" i="1" dirty="0" err="1">
                <a:latin typeface="+mj-lt"/>
              </a:rPr>
              <a:t>Російський</a:t>
            </a:r>
            <a:r>
              <a:rPr lang="ru-RU" i="1" dirty="0">
                <a:latin typeface="+mj-lt"/>
              </a:rPr>
              <a:t> поет </a:t>
            </a:r>
            <a:r>
              <a:rPr lang="ru-RU" i="1" dirty="0" err="1">
                <a:latin typeface="+mj-lt"/>
              </a:rPr>
              <a:t>Олександр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Пушкін</a:t>
            </a:r>
            <a:r>
              <a:rPr lang="ru-RU" i="1" dirty="0">
                <a:latin typeface="+mj-lt"/>
              </a:rPr>
              <a:t> писав </a:t>
            </a:r>
            <a:r>
              <a:rPr lang="ru-RU" i="1" dirty="0" err="1">
                <a:latin typeface="+mj-lt"/>
              </a:rPr>
              <a:t>вірші</a:t>
            </a:r>
            <a:r>
              <a:rPr lang="ru-RU" i="1" dirty="0">
                <a:latin typeface="+mj-lt"/>
              </a:rPr>
              <a:t> в </a:t>
            </a:r>
            <a:r>
              <a:rPr lang="ru-RU" i="1" dirty="0" err="1">
                <a:latin typeface="+mj-lt"/>
              </a:rPr>
              <a:t>дев'ять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років</a:t>
            </a:r>
            <a:r>
              <a:rPr lang="ru-RU" i="1" dirty="0">
                <a:latin typeface="+mj-lt"/>
              </a:rPr>
              <a:t>, а Леся </a:t>
            </a:r>
            <a:r>
              <a:rPr lang="ru-RU" i="1" dirty="0" err="1">
                <a:latin typeface="+mj-lt"/>
              </a:rPr>
              <a:t>Українка</a:t>
            </a:r>
            <a:r>
              <a:rPr lang="ru-RU" i="1" dirty="0">
                <a:latin typeface="+mj-lt"/>
              </a:rPr>
              <a:t> </a:t>
            </a:r>
            <a:endParaRPr lang="ru-RU" i="1" dirty="0" smtClean="0">
              <a:latin typeface="+mj-lt"/>
            </a:endParaRPr>
          </a:p>
          <a:p>
            <a:pPr algn="ctr"/>
            <a:r>
              <a:rPr lang="ru-RU" i="1" dirty="0" smtClean="0">
                <a:latin typeface="+mj-lt"/>
              </a:rPr>
              <a:t>(</a:t>
            </a:r>
            <a:r>
              <a:rPr lang="ru-RU" i="1" dirty="0">
                <a:latin typeface="+mj-lt"/>
              </a:rPr>
              <a:t>1871 —1913) у </a:t>
            </a:r>
            <a:r>
              <a:rPr lang="ru-RU" i="1" dirty="0" err="1">
                <a:latin typeface="+mj-lt"/>
              </a:rPr>
              <a:t>тринадцять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друкувала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свої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поезії</a:t>
            </a:r>
            <a:r>
              <a:rPr lang="ru-RU" i="1" dirty="0">
                <a:latin typeface="+mj-lt"/>
              </a:rPr>
              <a:t>.</a:t>
            </a:r>
          </a:p>
          <a:p>
            <a:pPr algn="ctr"/>
            <a:endParaRPr lang="ru-RU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729708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chemeClr val="bg1"/>
                </a:solidFill>
                <a:latin typeface="+mj-lt"/>
              </a:rPr>
              <a:t>Уже в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ранньому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віці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обдарованим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дітям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властива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підвищена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пізнавальна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активність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, яка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забезпечує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мимовільне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пізнання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навколишнього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світу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. Вони є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справжніми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маленькими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трудівниками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які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відчувають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задоволення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від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праці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Проте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ця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категорія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дітей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неоднорідна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Серед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них є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малюки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з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прискореним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розумовим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розвитком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, з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ранньою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розумовою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спеціалізацією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та з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деякими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ознаками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непересічних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здібностей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ctr"/>
            <a:endParaRPr lang="ru-RU" sz="14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121196"/>
            <a:ext cx="3888432" cy="22159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err="1">
                <a:solidFill>
                  <a:schemeClr val="bg1"/>
                </a:solidFill>
                <a:latin typeface="+mj-lt"/>
              </a:rPr>
              <a:t>Специфіка</a:t>
            </a:r>
            <a:r>
              <a:rPr lang="ru-RU" sz="20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+mj-lt"/>
              </a:rPr>
              <a:t>обдарованості</a:t>
            </a:r>
            <a:r>
              <a:rPr lang="ru-RU" sz="20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+mj-lt"/>
              </a:rPr>
              <a:t>кожної</a:t>
            </a:r>
            <a:r>
              <a:rPr lang="ru-RU" sz="20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+mj-lt"/>
              </a:rPr>
              <a:t>дитини</a:t>
            </a:r>
            <a:r>
              <a:rPr lang="ru-RU" sz="20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+mj-lt"/>
              </a:rPr>
              <a:t>полягає</a:t>
            </a:r>
            <a:r>
              <a:rPr lang="ru-RU" sz="2000" i="1" dirty="0">
                <a:solidFill>
                  <a:schemeClr val="bg1"/>
                </a:solidFill>
                <a:latin typeface="+mj-lt"/>
              </a:rPr>
              <a:t> в </a:t>
            </a:r>
            <a:r>
              <a:rPr lang="ru-RU" sz="2000" i="1" dirty="0" err="1">
                <a:solidFill>
                  <a:schemeClr val="bg1"/>
                </a:solidFill>
                <a:latin typeface="+mj-lt"/>
              </a:rPr>
              <a:t>спрямованості</a:t>
            </a:r>
            <a:r>
              <a:rPr lang="ru-RU" sz="20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+mj-lt"/>
              </a:rPr>
              <a:t>інтересів</a:t>
            </a:r>
            <a:r>
              <a:rPr lang="ru-RU" sz="2000" i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000" i="1" dirty="0" err="1">
                <a:solidFill>
                  <a:schemeClr val="bg1"/>
                </a:solidFill>
                <a:latin typeface="+mj-lt"/>
              </a:rPr>
              <a:t>Подальший</a:t>
            </a:r>
            <a:r>
              <a:rPr lang="ru-RU" sz="20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+mj-lt"/>
              </a:rPr>
              <a:t>розвиток</a:t>
            </a:r>
            <a:r>
              <a:rPr lang="ru-RU" sz="20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+mj-lt"/>
              </a:rPr>
              <a:t>здібностей</a:t>
            </a:r>
            <a:r>
              <a:rPr lang="ru-RU" sz="20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+mj-lt"/>
              </a:rPr>
              <a:t>такої</a:t>
            </a:r>
            <a:r>
              <a:rPr lang="ru-RU" sz="20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+mj-lt"/>
              </a:rPr>
              <a:t>дитини</a:t>
            </a:r>
            <a:r>
              <a:rPr lang="ru-RU" sz="20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+mj-lt"/>
              </a:rPr>
              <a:t>відбувається</a:t>
            </a:r>
            <a:r>
              <a:rPr lang="ru-RU" sz="2000" i="1" dirty="0">
                <a:solidFill>
                  <a:schemeClr val="bg1"/>
                </a:solidFill>
                <a:latin typeface="+mj-lt"/>
              </a:rPr>
              <a:t> в </a:t>
            </a:r>
            <a:r>
              <a:rPr lang="ru-RU" sz="2000" i="1" dirty="0" err="1">
                <a:solidFill>
                  <a:schemeClr val="bg1"/>
                </a:solidFill>
                <a:latin typeface="+mj-lt"/>
              </a:rPr>
              <a:t>конкретній</a:t>
            </a:r>
            <a:r>
              <a:rPr lang="ru-RU" sz="20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+mj-lt"/>
              </a:rPr>
              <a:t>діяльності</a:t>
            </a:r>
            <a:r>
              <a:rPr lang="ru-RU" sz="2000" i="1" dirty="0">
                <a:solidFill>
                  <a:schemeClr val="bg1"/>
                </a:solidFill>
                <a:latin typeface="+mj-lt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1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2694025" y="1417340"/>
            <a:ext cx="3786187" cy="3512344"/>
          </a:xfrm>
          <a:ln>
            <a:solidFill>
              <a:schemeClr val="bg1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dirty="0"/>
              <a:t> </a:t>
            </a:r>
            <a:r>
              <a:rPr lang="ru-RU" sz="4100" i="1" dirty="0" smtClean="0">
                <a:solidFill>
                  <a:schemeClr val="bg1"/>
                </a:solidFill>
              </a:rPr>
              <a:t>Талант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400" i="1" dirty="0" smtClean="0">
                <a:solidFill>
                  <a:schemeClr val="bg1"/>
                </a:solidFill>
              </a:rPr>
              <a:t>— </a:t>
            </a:r>
            <a:r>
              <a:rPr lang="ru-RU" sz="3400" i="1" dirty="0" err="1">
                <a:solidFill>
                  <a:schemeClr val="bg1"/>
                </a:solidFill>
              </a:rPr>
              <a:t>поєднання</a:t>
            </a:r>
            <a:r>
              <a:rPr lang="ru-RU" sz="3400" i="1" dirty="0">
                <a:solidFill>
                  <a:schemeClr val="bg1"/>
                </a:solidFill>
              </a:rPr>
              <a:t> </a:t>
            </a:r>
            <a:r>
              <a:rPr lang="ru-RU" sz="3400" i="1" dirty="0" err="1">
                <a:solidFill>
                  <a:schemeClr val="bg1"/>
                </a:solidFill>
              </a:rPr>
              <a:t>високо-розвинутих</a:t>
            </a:r>
            <a:r>
              <a:rPr lang="ru-RU" sz="3400" i="1" dirty="0">
                <a:solidFill>
                  <a:schemeClr val="bg1"/>
                </a:solidFill>
              </a:rPr>
              <a:t> </a:t>
            </a:r>
            <a:r>
              <a:rPr lang="ru-RU" sz="3400" i="1" dirty="0" err="1">
                <a:solidFill>
                  <a:schemeClr val="bg1"/>
                </a:solidFill>
              </a:rPr>
              <a:t>спеціальних</a:t>
            </a:r>
            <a:r>
              <a:rPr lang="ru-RU" sz="3400" i="1" dirty="0">
                <a:solidFill>
                  <a:schemeClr val="bg1"/>
                </a:solidFill>
              </a:rPr>
              <a:t> </a:t>
            </a:r>
            <a:r>
              <a:rPr lang="ru-RU" sz="3400" i="1" dirty="0" err="1">
                <a:solidFill>
                  <a:schemeClr val="bg1"/>
                </a:solidFill>
              </a:rPr>
              <a:t>здібностей</a:t>
            </a:r>
            <a:r>
              <a:rPr lang="ru-RU" sz="3400" i="1" dirty="0">
                <a:solidFill>
                  <a:schemeClr val="bg1"/>
                </a:solidFill>
              </a:rPr>
              <a:t>, яке </a:t>
            </a:r>
            <a:r>
              <a:rPr lang="ru-RU" sz="3400" i="1" dirty="0" err="1">
                <a:solidFill>
                  <a:schemeClr val="bg1"/>
                </a:solidFill>
              </a:rPr>
              <a:t>дає</a:t>
            </a:r>
            <a:r>
              <a:rPr lang="ru-RU" sz="3400" i="1" dirty="0">
                <a:solidFill>
                  <a:schemeClr val="bg1"/>
                </a:solidFill>
              </a:rPr>
              <a:t> </a:t>
            </a:r>
            <a:r>
              <a:rPr lang="ru-RU" sz="3400" i="1" dirty="0" err="1">
                <a:solidFill>
                  <a:schemeClr val="bg1"/>
                </a:solidFill>
              </a:rPr>
              <a:t>людині</a:t>
            </a:r>
            <a:r>
              <a:rPr lang="ru-RU" sz="3400" i="1" dirty="0">
                <a:solidFill>
                  <a:schemeClr val="bg1"/>
                </a:solidFill>
              </a:rPr>
              <a:t> </a:t>
            </a:r>
            <a:r>
              <a:rPr lang="ru-RU" sz="3400" i="1" dirty="0" err="1">
                <a:solidFill>
                  <a:schemeClr val="bg1"/>
                </a:solidFill>
              </a:rPr>
              <a:t>змогу</a:t>
            </a:r>
            <a:r>
              <a:rPr lang="ru-RU" sz="3400" i="1" dirty="0">
                <a:solidFill>
                  <a:schemeClr val="bg1"/>
                </a:solidFill>
              </a:rPr>
              <a:t> </a:t>
            </a:r>
            <a:r>
              <a:rPr lang="ru-RU" sz="3400" i="1" dirty="0" err="1">
                <a:solidFill>
                  <a:schemeClr val="bg1"/>
                </a:solidFill>
              </a:rPr>
              <a:t>створювати</a:t>
            </a:r>
            <a:r>
              <a:rPr lang="ru-RU" sz="3400" i="1" dirty="0">
                <a:solidFill>
                  <a:schemeClr val="bg1"/>
                </a:solidFill>
              </a:rPr>
              <a:t> </a:t>
            </a:r>
            <a:r>
              <a:rPr lang="ru-RU" sz="3400" i="1" dirty="0" err="1">
                <a:solidFill>
                  <a:schemeClr val="bg1"/>
                </a:solidFill>
              </a:rPr>
              <a:t>такі</a:t>
            </a:r>
            <a:r>
              <a:rPr lang="ru-RU" sz="3400" i="1" dirty="0">
                <a:solidFill>
                  <a:schemeClr val="bg1"/>
                </a:solidFill>
              </a:rPr>
              <a:t> </a:t>
            </a:r>
            <a:r>
              <a:rPr lang="ru-RU" sz="3400" i="1" dirty="0" err="1">
                <a:solidFill>
                  <a:schemeClr val="bg1"/>
                </a:solidFill>
              </a:rPr>
              <a:t>продукти</a:t>
            </a:r>
            <a:r>
              <a:rPr lang="ru-RU" sz="3400" i="1" dirty="0">
                <a:solidFill>
                  <a:schemeClr val="bg1"/>
                </a:solidFill>
              </a:rPr>
              <a:t> </a:t>
            </a:r>
            <a:r>
              <a:rPr lang="ru-RU" sz="3400" i="1" dirty="0" err="1">
                <a:solidFill>
                  <a:schemeClr val="bg1"/>
                </a:solidFill>
              </a:rPr>
              <a:t>діяльності</a:t>
            </a:r>
            <a:r>
              <a:rPr lang="ru-RU" sz="3400" i="1" dirty="0">
                <a:solidFill>
                  <a:schemeClr val="bg1"/>
                </a:solidFill>
              </a:rPr>
              <a:t>, </a:t>
            </a:r>
            <a:r>
              <a:rPr lang="ru-RU" sz="3400" i="1" dirty="0" err="1">
                <a:solidFill>
                  <a:schemeClr val="bg1"/>
                </a:solidFill>
              </a:rPr>
              <a:t>що</a:t>
            </a:r>
            <a:r>
              <a:rPr lang="ru-RU" sz="3400" i="1" dirty="0">
                <a:solidFill>
                  <a:schemeClr val="bg1"/>
                </a:solidFill>
              </a:rPr>
              <a:t> </a:t>
            </a:r>
            <a:r>
              <a:rPr lang="ru-RU" sz="3400" i="1" dirty="0" err="1">
                <a:solidFill>
                  <a:schemeClr val="bg1"/>
                </a:solidFill>
              </a:rPr>
              <a:t>виділяються</a:t>
            </a:r>
            <a:r>
              <a:rPr lang="ru-RU" sz="3400" i="1" dirty="0">
                <a:solidFill>
                  <a:schemeClr val="bg1"/>
                </a:solidFill>
              </a:rPr>
              <a:t> </a:t>
            </a:r>
            <a:r>
              <a:rPr lang="ru-RU" sz="3400" i="1" dirty="0" err="1">
                <a:solidFill>
                  <a:schemeClr val="bg1"/>
                </a:solidFill>
              </a:rPr>
              <a:t>своєю</a:t>
            </a:r>
            <a:r>
              <a:rPr lang="ru-RU" sz="3400" i="1" dirty="0">
                <a:solidFill>
                  <a:schemeClr val="bg1"/>
                </a:solidFill>
              </a:rPr>
              <a:t> </a:t>
            </a:r>
            <a:r>
              <a:rPr lang="ru-RU" sz="3400" i="1" dirty="0" err="1">
                <a:solidFill>
                  <a:schemeClr val="bg1"/>
                </a:solidFill>
              </a:rPr>
              <a:t>новизною</a:t>
            </a:r>
            <a:r>
              <a:rPr lang="ru-RU" sz="3400" i="1" dirty="0">
                <a:solidFill>
                  <a:schemeClr val="bg1"/>
                </a:solidFill>
              </a:rPr>
              <a:t>, </a:t>
            </a:r>
            <a:r>
              <a:rPr lang="ru-RU" sz="3400" i="1" dirty="0" err="1">
                <a:solidFill>
                  <a:schemeClr val="bg1"/>
                </a:solidFill>
              </a:rPr>
              <a:t>досконалістю</a:t>
            </a:r>
            <a:r>
              <a:rPr lang="ru-RU" sz="3400" i="1" dirty="0">
                <a:solidFill>
                  <a:schemeClr val="bg1"/>
                </a:solidFill>
              </a:rPr>
              <a:t> і </a:t>
            </a:r>
            <a:r>
              <a:rPr lang="ru-RU" sz="3400" i="1" dirty="0" err="1">
                <a:solidFill>
                  <a:schemeClr val="bg1"/>
                </a:solidFill>
              </a:rPr>
              <a:t>мають</a:t>
            </a:r>
            <a:r>
              <a:rPr lang="ru-RU" sz="3400" i="1" dirty="0">
                <a:solidFill>
                  <a:schemeClr val="bg1"/>
                </a:solidFill>
              </a:rPr>
              <a:t> </a:t>
            </a:r>
            <a:r>
              <a:rPr lang="ru-RU" sz="3400" i="1" dirty="0" err="1">
                <a:solidFill>
                  <a:schemeClr val="bg1"/>
                </a:solidFill>
              </a:rPr>
              <a:t>високу</a:t>
            </a:r>
            <a:r>
              <a:rPr lang="ru-RU" sz="3400" i="1" dirty="0">
                <a:solidFill>
                  <a:schemeClr val="bg1"/>
                </a:solidFill>
              </a:rPr>
              <a:t> </a:t>
            </a:r>
            <a:r>
              <a:rPr lang="ru-RU" sz="3400" i="1" dirty="0" err="1">
                <a:solidFill>
                  <a:schemeClr val="bg1"/>
                </a:solidFill>
              </a:rPr>
              <a:t>суспільну</a:t>
            </a:r>
            <a:r>
              <a:rPr lang="ru-RU" sz="3400" i="1" dirty="0">
                <a:solidFill>
                  <a:schemeClr val="bg1"/>
                </a:solidFill>
              </a:rPr>
              <a:t> </a:t>
            </a:r>
            <a:r>
              <a:rPr lang="ru-RU" sz="3400" i="1" dirty="0" err="1">
                <a:solidFill>
                  <a:schemeClr val="bg1"/>
                </a:solidFill>
              </a:rPr>
              <a:t>значущість</a:t>
            </a:r>
            <a:r>
              <a:rPr lang="ru-RU" sz="3400" i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sz="3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123728" y="33722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63788" y="409228"/>
            <a:ext cx="381642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bg1"/>
                </a:solidFill>
                <a:latin typeface="+mj-lt"/>
              </a:rPr>
              <a:t>ТАЛАНТ</a:t>
            </a:r>
            <a:endParaRPr lang="ru-RU" sz="3600" b="1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466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395536" y="913284"/>
            <a:ext cx="8352928" cy="3744416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i="1" dirty="0">
                <a:latin typeface="+mj-lt"/>
              </a:rPr>
              <a:t>Як і </a:t>
            </a:r>
            <a:r>
              <a:rPr lang="ru-RU" i="1" dirty="0" err="1">
                <a:latin typeface="+mj-lt"/>
              </a:rPr>
              <a:t>здібності</a:t>
            </a:r>
            <a:r>
              <a:rPr lang="ru-RU" i="1" dirty="0">
                <a:latin typeface="+mj-lt"/>
              </a:rPr>
              <a:t>, талант є </a:t>
            </a:r>
            <a:r>
              <a:rPr lang="ru-RU" i="1" dirty="0" err="1">
                <a:latin typeface="+mj-lt"/>
              </a:rPr>
              <a:t>лише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можливістю</a:t>
            </a:r>
            <a:r>
              <a:rPr lang="ru-RU" i="1" dirty="0">
                <a:latin typeface="+mj-lt"/>
              </a:rPr>
              <a:t> для </a:t>
            </a:r>
            <a:r>
              <a:rPr lang="ru-RU" i="1" dirty="0" err="1">
                <a:latin typeface="+mj-lt"/>
              </a:rPr>
              <a:t>набуття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високої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майстерності</a:t>
            </a:r>
            <a:r>
              <a:rPr lang="ru-RU" i="1" dirty="0">
                <a:latin typeface="+mj-lt"/>
              </a:rPr>
              <a:t> й великих </a:t>
            </a:r>
            <a:r>
              <a:rPr lang="ru-RU" i="1" dirty="0" err="1">
                <a:latin typeface="+mj-lt"/>
              </a:rPr>
              <a:t>успіхів</a:t>
            </a:r>
            <a:r>
              <a:rPr lang="ru-RU" i="1" dirty="0">
                <a:latin typeface="+mj-lt"/>
              </a:rPr>
              <a:t> у </a:t>
            </a:r>
            <a:r>
              <a:rPr lang="ru-RU" i="1" dirty="0" err="1">
                <a:latin typeface="+mj-lt"/>
              </a:rPr>
              <a:t>творчості</a:t>
            </a:r>
            <a:r>
              <a:rPr lang="ru-RU" i="1" dirty="0">
                <a:latin typeface="+mj-lt"/>
              </a:rPr>
              <a:t>, а </a:t>
            </a:r>
            <a:r>
              <a:rPr lang="ru-RU" i="1" dirty="0" err="1">
                <a:latin typeface="+mj-lt"/>
              </a:rPr>
              <a:t>творчі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досягнення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залежать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від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суспільно-історичних</a:t>
            </a:r>
            <a:r>
              <a:rPr lang="ru-RU" i="1" dirty="0">
                <a:latin typeface="+mj-lt"/>
              </a:rPr>
              <a:t> умов </a:t>
            </a:r>
            <a:r>
              <a:rPr lang="ru-RU" i="1" dirty="0" err="1">
                <a:latin typeface="+mj-lt"/>
              </a:rPr>
              <a:t>життя</a:t>
            </a:r>
            <a:r>
              <a:rPr lang="ru-RU" i="1" dirty="0">
                <a:latin typeface="+mj-lt"/>
              </a:rPr>
              <a:t> людей. </a:t>
            </a:r>
            <a:r>
              <a:rPr lang="ru-RU" i="1" dirty="0" err="1">
                <a:latin typeface="+mj-lt"/>
              </a:rPr>
              <a:t>Щоб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досягти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високої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майстерності</a:t>
            </a:r>
            <a:r>
              <a:rPr lang="ru-RU" i="1" dirty="0">
                <a:latin typeface="+mj-lt"/>
              </a:rPr>
              <a:t>, </a:t>
            </a:r>
            <a:r>
              <a:rPr lang="ru-RU" i="1" dirty="0" err="1">
                <a:latin typeface="+mj-lt"/>
              </a:rPr>
              <a:t>необхідно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багато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працювати</a:t>
            </a:r>
            <a:r>
              <a:rPr lang="ru-RU" i="1" dirty="0">
                <a:latin typeface="+mj-lt"/>
              </a:rPr>
              <a:t>. Талант </a:t>
            </a:r>
            <a:r>
              <a:rPr lang="ru-RU" i="1" dirty="0" err="1">
                <a:latin typeface="+mj-lt"/>
              </a:rPr>
              <a:t>виявляється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тільки</a:t>
            </a:r>
            <a:r>
              <a:rPr lang="ru-RU" i="1" dirty="0">
                <a:latin typeface="+mj-lt"/>
              </a:rPr>
              <a:t> в </a:t>
            </a:r>
            <a:r>
              <a:rPr lang="ru-RU" i="1" dirty="0" err="1">
                <a:latin typeface="+mj-lt"/>
              </a:rPr>
              <a:t>наполегливій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творчій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праці</a:t>
            </a:r>
            <a:r>
              <a:rPr lang="ru-RU" i="1" dirty="0">
                <a:latin typeface="+mj-lt"/>
              </a:rPr>
              <a:t>. Люди, </a:t>
            </a:r>
            <a:r>
              <a:rPr lang="ru-RU" i="1" dirty="0" err="1">
                <a:latin typeface="+mj-lt"/>
              </a:rPr>
              <a:t>які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досягли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високого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рівня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майстерності</a:t>
            </a:r>
            <a:r>
              <a:rPr lang="ru-RU" i="1" dirty="0">
                <a:latin typeface="+mj-lt"/>
              </a:rPr>
              <a:t> і </a:t>
            </a:r>
            <a:r>
              <a:rPr lang="ru-RU" i="1" dirty="0" err="1">
                <a:latin typeface="+mj-lt"/>
              </a:rPr>
              <a:t>всесвітнього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визнання</a:t>
            </a:r>
            <a:r>
              <a:rPr lang="ru-RU" i="1" dirty="0">
                <a:latin typeface="+mj-lt"/>
              </a:rPr>
              <a:t>, </a:t>
            </a:r>
            <a:r>
              <a:rPr lang="ru-RU" i="1" dirty="0" err="1">
                <a:latin typeface="+mj-lt"/>
              </a:rPr>
              <a:t>були</a:t>
            </a:r>
            <a:r>
              <a:rPr lang="ru-RU" i="1" dirty="0">
                <a:latin typeface="+mj-lt"/>
              </a:rPr>
              <a:t> титанами </a:t>
            </a:r>
            <a:r>
              <a:rPr lang="ru-RU" i="1" dirty="0" err="1">
                <a:latin typeface="+mj-lt"/>
              </a:rPr>
              <a:t>праці</a:t>
            </a:r>
            <a:r>
              <a:rPr lang="ru-RU" i="1" dirty="0">
                <a:latin typeface="+mj-lt"/>
              </a:rPr>
              <a:t>. Так, </a:t>
            </a:r>
            <a:r>
              <a:rPr lang="ru-RU" i="1" dirty="0" err="1">
                <a:latin typeface="+mj-lt"/>
              </a:rPr>
              <a:t>англійський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природодослідник</a:t>
            </a:r>
            <a:r>
              <a:rPr lang="ru-RU" i="1" dirty="0">
                <a:latin typeface="+mj-lt"/>
              </a:rPr>
              <a:t> Чарльз </a:t>
            </a:r>
            <a:r>
              <a:rPr lang="ru-RU" i="1" dirty="0" err="1">
                <a:latin typeface="+mj-lt"/>
              </a:rPr>
              <a:t>Дарвін</a:t>
            </a:r>
            <a:r>
              <a:rPr lang="ru-RU" i="1" dirty="0">
                <a:latin typeface="+mj-lt"/>
              </a:rPr>
              <a:t> (1809—1882) </a:t>
            </a:r>
            <a:r>
              <a:rPr lang="ru-RU" i="1" dirty="0" err="1">
                <a:latin typeface="+mj-lt"/>
              </a:rPr>
              <a:t>понад</a:t>
            </a:r>
            <a:r>
              <a:rPr lang="ru-RU" i="1" dirty="0">
                <a:latin typeface="+mj-lt"/>
              </a:rPr>
              <a:t> 30 </a:t>
            </a:r>
            <a:r>
              <a:rPr lang="ru-RU" i="1" dirty="0" err="1">
                <a:latin typeface="+mj-lt"/>
              </a:rPr>
              <a:t>років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збирав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наукові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матеріали</a:t>
            </a:r>
            <a:r>
              <a:rPr lang="ru-RU" i="1" dirty="0">
                <a:latin typeface="+mj-lt"/>
              </a:rPr>
              <a:t> для </a:t>
            </a:r>
            <a:r>
              <a:rPr lang="ru-RU" i="1" dirty="0" err="1">
                <a:latin typeface="+mj-lt"/>
              </a:rPr>
              <a:t>своєї</a:t>
            </a:r>
            <a:r>
              <a:rPr lang="ru-RU" i="1" dirty="0">
                <a:latin typeface="+mj-lt"/>
              </a:rPr>
              <a:t> книги «</a:t>
            </a:r>
            <a:r>
              <a:rPr lang="ru-RU" i="1" dirty="0" err="1">
                <a:latin typeface="+mj-lt"/>
              </a:rPr>
              <a:t>Походження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видів</a:t>
            </a:r>
            <a:r>
              <a:rPr lang="ru-RU" i="1" dirty="0">
                <a:latin typeface="+mj-lt"/>
              </a:rPr>
              <a:t>». </a:t>
            </a:r>
            <a:r>
              <a:rPr lang="ru-RU" i="1" dirty="0" err="1">
                <a:latin typeface="+mj-lt"/>
              </a:rPr>
              <a:t>Американський</a:t>
            </a:r>
            <a:r>
              <a:rPr lang="ru-RU" i="1" dirty="0">
                <a:latin typeface="+mj-lt"/>
              </a:rPr>
              <a:t> учений Томас </a:t>
            </a:r>
            <a:r>
              <a:rPr lang="ru-RU" i="1" dirty="0" err="1">
                <a:latin typeface="+mj-lt"/>
              </a:rPr>
              <a:t>Едісон</a:t>
            </a:r>
            <a:r>
              <a:rPr lang="ru-RU" i="1" dirty="0">
                <a:latin typeface="+mj-lt"/>
              </a:rPr>
              <a:t> (1847— 1931), </a:t>
            </a:r>
            <a:r>
              <a:rPr lang="ru-RU" i="1" dirty="0" err="1">
                <a:latin typeface="+mj-lt"/>
              </a:rPr>
              <a:t>працюючи</a:t>
            </a:r>
            <a:r>
              <a:rPr lang="ru-RU" i="1" dirty="0">
                <a:latin typeface="+mj-lt"/>
              </a:rPr>
              <a:t> над </a:t>
            </a:r>
            <a:r>
              <a:rPr lang="ru-RU" i="1" dirty="0" err="1">
                <a:latin typeface="+mj-lt"/>
              </a:rPr>
              <a:t>створенням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електричної</a:t>
            </a:r>
            <a:r>
              <a:rPr lang="ru-RU" i="1" dirty="0">
                <a:latin typeface="+mj-lt"/>
              </a:rPr>
              <a:t> лампочки, </a:t>
            </a:r>
            <a:r>
              <a:rPr lang="ru-RU" i="1" dirty="0" err="1">
                <a:latin typeface="+mj-lt"/>
              </a:rPr>
              <a:t>провів</a:t>
            </a:r>
            <a:r>
              <a:rPr lang="ru-RU" i="1" dirty="0">
                <a:latin typeface="+mj-lt"/>
              </a:rPr>
              <a:t> до 6000 </a:t>
            </a:r>
            <a:r>
              <a:rPr lang="ru-RU" i="1" dirty="0" err="1">
                <a:latin typeface="+mj-lt"/>
              </a:rPr>
              <a:t>дослідів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лише</a:t>
            </a:r>
            <a:r>
              <a:rPr lang="ru-RU" i="1" dirty="0">
                <a:latin typeface="+mj-lt"/>
              </a:rPr>
              <a:t> над </a:t>
            </a:r>
            <a:r>
              <a:rPr lang="ru-RU" i="1" dirty="0" err="1">
                <a:latin typeface="+mj-lt"/>
              </a:rPr>
              <a:t>обвугленням</a:t>
            </a:r>
            <a:r>
              <a:rPr lang="ru-RU" i="1" dirty="0">
                <a:latin typeface="+mj-lt"/>
              </a:rPr>
              <a:t> нитки </a:t>
            </a:r>
            <a:r>
              <a:rPr lang="ru-RU" i="1" dirty="0" err="1">
                <a:latin typeface="+mj-lt"/>
              </a:rPr>
              <a:t>розжарювання</a:t>
            </a:r>
            <a:r>
              <a:rPr lang="ru-RU" i="1" dirty="0">
                <a:latin typeface="+mj-lt"/>
              </a:rPr>
              <a:t>. </a:t>
            </a:r>
            <a:r>
              <a:rPr lang="ru-RU" i="1" dirty="0" err="1">
                <a:latin typeface="+mj-lt"/>
              </a:rPr>
              <a:t>Французький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письменник</a:t>
            </a:r>
            <a:r>
              <a:rPr lang="ru-RU" i="1" dirty="0">
                <a:latin typeface="+mj-lt"/>
              </a:rPr>
              <a:t> Оноре де Бальзак (1799—1850) по 12 і </a:t>
            </a:r>
            <a:r>
              <a:rPr lang="ru-RU" i="1" dirty="0" err="1">
                <a:latin typeface="+mj-lt"/>
              </a:rPr>
              <a:t>більше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разів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переписував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свої</a:t>
            </a:r>
            <a:r>
              <a:rPr lang="ru-RU" i="1" dirty="0">
                <a:latin typeface="+mj-lt"/>
              </a:rPr>
              <a:t> твори.</a:t>
            </a:r>
          </a:p>
        </p:txBody>
      </p:sp>
    </p:spTree>
    <p:extLst>
      <p:ext uri="{BB962C8B-B14F-4D97-AF65-F5344CB8AC3E}">
        <p14:creationId xmlns:p14="http://schemas.microsoft.com/office/powerpoint/2010/main" val="132324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591530" y="1131627"/>
            <a:ext cx="7960941" cy="3451747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i="1" dirty="0" err="1">
                <a:latin typeface="+mj-lt"/>
              </a:rPr>
              <a:t>Пробудження</a:t>
            </a:r>
            <a:r>
              <a:rPr lang="ru-RU" sz="3000" i="1" dirty="0">
                <a:latin typeface="+mj-lt"/>
              </a:rPr>
              <a:t> таланту </a:t>
            </a:r>
            <a:r>
              <a:rPr lang="ru-RU" sz="3000" i="1" dirty="0" err="1">
                <a:latin typeface="+mj-lt"/>
              </a:rPr>
              <a:t>залежить</a:t>
            </a:r>
            <a:r>
              <a:rPr lang="ru-RU" sz="3000" i="1" dirty="0">
                <a:latin typeface="+mj-lt"/>
              </a:rPr>
              <a:t> не </a:t>
            </a:r>
            <a:r>
              <a:rPr lang="ru-RU" sz="3000" i="1" dirty="0" err="1">
                <a:latin typeface="+mj-lt"/>
              </a:rPr>
              <a:t>тільки</a:t>
            </a:r>
            <a:r>
              <a:rPr lang="ru-RU" sz="3000" i="1" dirty="0">
                <a:latin typeface="+mj-lt"/>
              </a:rPr>
              <a:t> </a:t>
            </a:r>
            <a:r>
              <a:rPr lang="ru-RU" sz="3000" i="1" dirty="0" err="1">
                <a:latin typeface="+mj-lt"/>
              </a:rPr>
              <a:t>від</a:t>
            </a:r>
            <a:r>
              <a:rPr lang="ru-RU" sz="3000" i="1" dirty="0">
                <a:latin typeface="+mj-lt"/>
              </a:rPr>
              <a:t> </a:t>
            </a:r>
            <a:r>
              <a:rPr lang="ru-RU" sz="3000" i="1" dirty="0" err="1">
                <a:latin typeface="+mj-lt"/>
              </a:rPr>
              <a:t>наполегливої</a:t>
            </a:r>
            <a:r>
              <a:rPr lang="ru-RU" sz="3000" i="1" dirty="0">
                <a:latin typeface="+mj-lt"/>
              </a:rPr>
              <a:t> і </a:t>
            </a:r>
            <a:r>
              <a:rPr lang="ru-RU" sz="3000" i="1" dirty="0" err="1">
                <a:latin typeface="+mj-lt"/>
              </a:rPr>
              <a:t>систематичної</a:t>
            </a:r>
            <a:r>
              <a:rPr lang="ru-RU" sz="3000" i="1" dirty="0">
                <a:latin typeface="+mj-lt"/>
              </a:rPr>
              <a:t> </a:t>
            </a:r>
            <a:r>
              <a:rPr lang="ru-RU" sz="3000" i="1" dirty="0" err="1">
                <a:latin typeface="+mj-lt"/>
              </a:rPr>
              <a:t>праці</a:t>
            </a:r>
            <a:r>
              <a:rPr lang="ru-RU" sz="3000" i="1" dirty="0">
                <a:latin typeface="+mj-lt"/>
              </a:rPr>
              <a:t> </a:t>
            </a:r>
            <a:r>
              <a:rPr lang="ru-RU" sz="3000" i="1" dirty="0" err="1">
                <a:latin typeface="+mj-lt"/>
              </a:rPr>
              <a:t>індивіда</a:t>
            </a:r>
            <a:r>
              <a:rPr lang="ru-RU" sz="3000" i="1" dirty="0">
                <a:latin typeface="+mj-lt"/>
              </a:rPr>
              <a:t>. </a:t>
            </a:r>
            <a:r>
              <a:rPr lang="ru-RU" sz="3000" i="1" dirty="0" err="1">
                <a:latin typeface="+mj-lt"/>
              </a:rPr>
              <a:t>Воно</a:t>
            </a:r>
            <a:r>
              <a:rPr lang="ru-RU" sz="3000" i="1" dirty="0">
                <a:latin typeface="+mj-lt"/>
              </a:rPr>
              <a:t> </a:t>
            </a:r>
            <a:r>
              <a:rPr lang="ru-RU" sz="3000" i="1" dirty="0" err="1">
                <a:latin typeface="+mj-lt"/>
              </a:rPr>
              <a:t>зумовлено</a:t>
            </a:r>
            <a:r>
              <a:rPr lang="ru-RU" sz="3000" i="1" dirty="0">
                <a:latin typeface="+mj-lt"/>
              </a:rPr>
              <a:t> потребами </a:t>
            </a:r>
            <a:r>
              <a:rPr lang="ru-RU" sz="3000" i="1" dirty="0" err="1">
                <a:latin typeface="+mj-lt"/>
              </a:rPr>
              <a:t>суспільства</a:t>
            </a:r>
            <a:r>
              <a:rPr lang="ru-RU" sz="3000" i="1" dirty="0">
                <a:latin typeface="+mj-lt"/>
              </a:rPr>
              <a:t>. Те, </a:t>
            </a:r>
            <a:r>
              <a:rPr lang="ru-RU" sz="3000" i="1" dirty="0" err="1">
                <a:latin typeface="+mj-lt"/>
              </a:rPr>
              <a:t>які</a:t>
            </a:r>
            <a:r>
              <a:rPr lang="ru-RU" sz="3000" i="1" dirty="0">
                <a:latin typeface="+mj-lt"/>
              </a:rPr>
              <a:t> </a:t>
            </a:r>
            <a:r>
              <a:rPr lang="ru-RU" sz="3000" i="1" dirty="0" err="1">
                <a:latin typeface="+mj-lt"/>
              </a:rPr>
              <a:t>саме</a:t>
            </a:r>
            <a:r>
              <a:rPr lang="ru-RU" sz="3000" i="1" dirty="0">
                <a:latin typeface="+mj-lt"/>
              </a:rPr>
              <a:t> </a:t>
            </a:r>
            <a:r>
              <a:rPr lang="ru-RU" sz="3000" i="1" dirty="0" err="1">
                <a:latin typeface="+mj-lt"/>
              </a:rPr>
              <a:t>здібності</a:t>
            </a:r>
            <a:r>
              <a:rPr lang="ru-RU" sz="3000" i="1" dirty="0">
                <a:latin typeface="+mj-lt"/>
              </a:rPr>
              <a:t> </a:t>
            </a:r>
            <a:r>
              <a:rPr lang="ru-RU" sz="3000" i="1" dirty="0" err="1">
                <a:latin typeface="+mj-lt"/>
              </a:rPr>
              <a:t>матимуть</a:t>
            </a:r>
            <a:r>
              <a:rPr lang="ru-RU" sz="3000" i="1" dirty="0">
                <a:latin typeface="+mj-lt"/>
              </a:rPr>
              <a:t> </a:t>
            </a:r>
            <a:r>
              <a:rPr lang="ru-RU" sz="3000" i="1" dirty="0" err="1">
                <a:latin typeface="+mj-lt"/>
              </a:rPr>
              <a:t>найсприятливіші</a:t>
            </a:r>
            <a:r>
              <a:rPr lang="ru-RU" sz="3000" i="1" dirty="0">
                <a:latin typeface="+mj-lt"/>
              </a:rPr>
              <a:t> </a:t>
            </a:r>
            <a:r>
              <a:rPr lang="ru-RU" sz="3000" i="1" dirty="0" err="1">
                <a:latin typeface="+mj-lt"/>
              </a:rPr>
              <a:t>умови</a:t>
            </a:r>
            <a:r>
              <a:rPr lang="ru-RU" sz="3000" i="1" dirty="0">
                <a:latin typeface="+mj-lt"/>
              </a:rPr>
              <a:t> для </a:t>
            </a:r>
            <a:r>
              <a:rPr lang="ru-RU" sz="3000" i="1" dirty="0" err="1">
                <a:latin typeface="+mj-lt"/>
              </a:rPr>
              <a:t>свого</a:t>
            </a:r>
            <a:r>
              <a:rPr lang="ru-RU" sz="3000" i="1" dirty="0">
                <a:latin typeface="+mj-lt"/>
              </a:rPr>
              <a:t> </a:t>
            </a:r>
            <a:r>
              <a:rPr lang="ru-RU" sz="3000" i="1" dirty="0" err="1">
                <a:latin typeface="+mj-lt"/>
              </a:rPr>
              <a:t>повноцінного</a:t>
            </a:r>
            <a:r>
              <a:rPr lang="ru-RU" sz="3000" i="1" dirty="0">
                <a:latin typeface="+mj-lt"/>
              </a:rPr>
              <a:t> </a:t>
            </a:r>
            <a:r>
              <a:rPr lang="ru-RU" sz="3000" i="1" dirty="0" err="1">
                <a:latin typeface="+mj-lt"/>
              </a:rPr>
              <a:t>розвитку</a:t>
            </a:r>
            <a:r>
              <a:rPr lang="ru-RU" sz="3000" i="1" dirty="0">
                <a:latin typeface="+mj-lt"/>
              </a:rPr>
              <a:t>, </a:t>
            </a:r>
            <a:r>
              <a:rPr lang="ru-RU" sz="3000" i="1" dirty="0" err="1">
                <a:latin typeface="+mj-lt"/>
              </a:rPr>
              <a:t>залежить</a:t>
            </a:r>
            <a:r>
              <a:rPr lang="ru-RU" sz="3000" i="1" dirty="0">
                <a:latin typeface="+mj-lt"/>
              </a:rPr>
              <a:t> і </a:t>
            </a:r>
            <a:r>
              <a:rPr lang="ru-RU" sz="3000" i="1" dirty="0" err="1">
                <a:latin typeface="+mj-lt"/>
              </a:rPr>
              <a:t>від</a:t>
            </a:r>
            <a:r>
              <a:rPr lang="ru-RU" sz="3000" i="1" dirty="0">
                <a:latin typeface="+mj-lt"/>
              </a:rPr>
              <a:t> потреб </a:t>
            </a:r>
            <a:r>
              <a:rPr lang="ru-RU" sz="3000" i="1" dirty="0" err="1">
                <a:latin typeface="+mj-lt"/>
              </a:rPr>
              <a:t>епохи</a:t>
            </a:r>
            <a:r>
              <a:rPr lang="ru-RU" sz="3000" i="1" dirty="0">
                <a:latin typeface="+mj-lt"/>
              </a:rPr>
              <a:t> та </a:t>
            </a:r>
            <a:r>
              <a:rPr lang="ru-RU" sz="3000" i="1" dirty="0" err="1">
                <a:latin typeface="+mj-lt"/>
              </a:rPr>
              <a:t>особливостей</a:t>
            </a:r>
            <a:r>
              <a:rPr lang="ru-RU" sz="3000" i="1" dirty="0">
                <a:latin typeface="+mj-lt"/>
              </a:rPr>
              <a:t> </a:t>
            </a:r>
            <a:r>
              <a:rPr lang="ru-RU" sz="3000" i="1" dirty="0" err="1">
                <a:latin typeface="+mj-lt"/>
              </a:rPr>
              <a:t>конкретних</a:t>
            </a:r>
            <a:r>
              <a:rPr lang="ru-RU" sz="3000" i="1" dirty="0">
                <a:latin typeface="+mj-lt"/>
              </a:rPr>
              <a:t> </a:t>
            </a:r>
            <a:r>
              <a:rPr lang="ru-RU" sz="3000" i="1" dirty="0" err="1">
                <a:latin typeface="+mj-lt"/>
              </a:rPr>
              <a:t>завдань</a:t>
            </a:r>
            <a:r>
              <a:rPr lang="ru-RU" sz="3000" i="1" dirty="0">
                <a:latin typeface="+mj-lt"/>
              </a:rPr>
              <a:t>, </a:t>
            </a:r>
            <a:r>
              <a:rPr lang="ru-RU" sz="3000" i="1" dirty="0" err="1">
                <a:latin typeface="+mj-lt"/>
              </a:rPr>
              <a:t>які</a:t>
            </a:r>
            <a:r>
              <a:rPr lang="ru-RU" sz="3000" i="1" dirty="0">
                <a:latin typeface="+mj-lt"/>
              </a:rPr>
              <a:t> стоять перед </a:t>
            </a:r>
            <a:r>
              <a:rPr lang="ru-RU" sz="3000" i="1" dirty="0" err="1">
                <a:latin typeface="+mj-lt"/>
              </a:rPr>
              <a:t>певною</a:t>
            </a:r>
            <a:r>
              <a:rPr lang="ru-RU" sz="3000" i="1" dirty="0">
                <a:latin typeface="+mj-lt"/>
              </a:rPr>
              <a:t> </a:t>
            </a:r>
            <a:r>
              <a:rPr lang="ru-RU" sz="3000" i="1" dirty="0" err="1">
                <a:latin typeface="+mj-lt"/>
              </a:rPr>
              <a:t>спільнотою</a:t>
            </a:r>
            <a:r>
              <a:rPr lang="ru-RU" sz="3000" i="1" dirty="0">
                <a:latin typeface="+mj-lt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45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-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nature-02</Template>
  <TotalTime>146</TotalTime>
  <Words>811</Words>
  <Application>Microsoft Office PowerPoint</Application>
  <PresentationFormat>Экран (16:10)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nature-02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Здібності. Обдарованість Талант Геніальність.</dc:title>
  <dc:subject>Презентація на урок з Психології </dc:subject>
  <dc:creator>Остапенко Василь 11 - А клас</dc:creator>
  <cp:lastModifiedBy>OSTAPENKO</cp:lastModifiedBy>
  <cp:revision>16</cp:revision>
  <dcterms:created xsi:type="dcterms:W3CDTF">2012-07-31T15:45:01Z</dcterms:created>
  <dcterms:modified xsi:type="dcterms:W3CDTF">2013-11-04T16:22:27Z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303400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