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16" name="Номер слайда 15"/>
          <p:cNvSpPr>
            <a:spLocks noGrp="1"/>
          </p:cNvSpPr>
          <p:nvPr>
            <p:ph type="sldNum" sz="quarter" idx="11"/>
          </p:nvPr>
        </p:nvSpPr>
        <p:spPr/>
        <p:txBody>
          <a:bodyPr/>
          <a:lstStyle/>
          <a:p>
            <a:fld id="{725C68B6-61C2-468F-89AB-4B9F7531AA68}"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B106E36-FD25-4E2D-B0AA-010F637433A0}" type="datetimeFigureOut">
              <a:rPr lang="ru-RU" smtClean="0"/>
              <a:pPr/>
              <a:t>27.08.2013</a:t>
            </a:fld>
            <a:endParaRPr lang="ru-RU"/>
          </a:p>
        </p:txBody>
      </p:sp>
      <p:sp>
        <p:nvSpPr>
          <p:cNvPr id="15" name="Номер слайда 14"/>
          <p:cNvSpPr>
            <a:spLocks noGrp="1"/>
          </p:cNvSpPr>
          <p:nvPr>
            <p:ph type="sldNum" sz="quarter" idx="15"/>
          </p:nvPr>
        </p:nvSpPr>
        <p:spPr/>
        <p:txBody>
          <a:bodyPr/>
          <a:lstStyle>
            <a:lvl1pPr algn="ctr">
              <a:defRPr/>
            </a:lvl1pPr>
          </a:lstStyle>
          <a:p>
            <a:fld id="{725C68B6-61C2-468F-89AB-4B9F7531AA68}"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B106E36-FD25-4E2D-B0AA-010F637433A0}" type="datetimeFigureOut">
              <a:rPr lang="ru-RU" smtClean="0"/>
              <a:pPr/>
              <a:t>27.08.2013</a:t>
            </a:fld>
            <a:endParaRPr lang="ru-RU"/>
          </a:p>
        </p:txBody>
      </p:sp>
      <p:sp>
        <p:nvSpPr>
          <p:cNvPr id="9" name="Номер слайда 8"/>
          <p:cNvSpPr>
            <a:spLocks noGrp="1"/>
          </p:cNvSpPr>
          <p:nvPr>
            <p:ph type="sldNum" sz="quarter" idx="15"/>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B106E36-FD25-4E2D-B0AA-010F637433A0}" type="datetimeFigureOut">
              <a:rPr lang="ru-RU" smtClean="0"/>
              <a:pPr/>
              <a:t>27.08.2013</a:t>
            </a:fld>
            <a:endParaRPr lang="ru-RU"/>
          </a:p>
        </p:txBody>
      </p:sp>
      <p:sp>
        <p:nvSpPr>
          <p:cNvPr id="9" name="Номер слайда 8"/>
          <p:cNvSpPr>
            <a:spLocks noGrp="1"/>
          </p:cNvSpPr>
          <p:nvPr>
            <p:ph type="sldNum" sz="quarter" idx="11"/>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106E36-FD25-4E2D-B0AA-010F637433A0}" type="datetimeFigureOut">
              <a:rPr lang="ru-RU" smtClean="0"/>
              <a:pPr/>
              <a:t>27.08.2013</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25C68B6-61C2-468F-89AB-4B9F7531AA68}"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нененкнер.jpeg"/>
          <p:cNvPicPr>
            <a:picLocks noGrp="1" noChangeAspect="1"/>
          </p:cNvPicPr>
          <p:nvPr>
            <p:ph idx="1"/>
          </p:nvPr>
        </p:nvPicPr>
        <p:blipFill>
          <a:blip r:embed="rId2"/>
          <a:stretch>
            <a:fillRect/>
          </a:stretch>
        </p:blipFill>
        <p:spPr>
          <a:xfrm>
            <a:off x="1500166" y="2000240"/>
            <a:ext cx="5643602" cy="385765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 name="Заголовок 1"/>
          <p:cNvSpPr>
            <a:spLocks noGrp="1"/>
          </p:cNvSpPr>
          <p:nvPr>
            <p:ph type="title"/>
          </p:nvPr>
        </p:nvSpPr>
        <p:spPr>
          <a:xfrm>
            <a:off x="457200" y="152400"/>
            <a:ext cx="8229600" cy="1490650"/>
          </a:xfrm>
        </p:spPr>
        <p:txBody>
          <a:bodyPr/>
          <a:lstStyle/>
          <a:p>
            <a:r>
              <a:rPr lang="uk-UA" dirty="0" smtClean="0"/>
              <a:t>Вітаміни. Харчування та здоров</a:t>
            </a:r>
            <a:r>
              <a:rPr smtClean="0"/>
              <a:t>'</a:t>
            </a:r>
            <a:r>
              <a:rPr lang="uk-UA" dirty="0" smtClean="0"/>
              <a:t>я.</a:t>
            </a:r>
            <a:endParaRPr lang="ru-RU"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00034" y="214290"/>
            <a:ext cx="8472518" cy="6643710"/>
          </a:xfrm>
        </p:spPr>
        <p:txBody>
          <a:bodyPr>
            <a:normAutofit fontScale="90000"/>
          </a:bodyPr>
          <a:lstStyle/>
          <a:p>
            <a:r>
              <a:rPr lang="ru-RU" sz="2200" dirty="0" smtClean="0">
                <a:solidFill>
                  <a:schemeClr val="bg1">
                    <a:lumMod val="85000"/>
                    <a:lumOff val="15000"/>
                  </a:schemeClr>
                </a:solidFill>
              </a:rPr>
              <a:t>ВІТАМІН В2 (</a:t>
            </a:r>
            <a:r>
              <a:rPr lang="ru-RU" sz="2200" dirty="0" err="1" smtClean="0">
                <a:solidFill>
                  <a:schemeClr val="bg1">
                    <a:lumMod val="85000"/>
                    <a:lumOff val="15000"/>
                  </a:schemeClr>
                </a:solidFill>
              </a:rPr>
              <a:t>рибофлавін</a:t>
            </a:r>
            <a:r>
              <a:rPr lang="ru-RU" sz="2200" dirty="0" smtClean="0">
                <a:solidFill>
                  <a:schemeClr val="bg1">
                    <a:lumMod val="85000"/>
                    <a:lumOff val="15000"/>
                  </a:schemeClr>
                </a:solidFill>
              </a:rPr>
              <a:t>).</a:t>
            </a:r>
            <a:r>
              <a:rPr lang="ru-RU" sz="1600" dirty="0" smtClean="0">
                <a:solidFill>
                  <a:schemeClr val="bg1">
                    <a:lumMod val="85000"/>
                    <a:lumOff val="15000"/>
                  </a:schemeClr>
                </a:solidFill>
              </a:rPr>
              <a:t/>
            </a:r>
            <a:br>
              <a:rPr lang="ru-RU" sz="1600" dirty="0" smtClean="0">
                <a:solidFill>
                  <a:schemeClr val="bg1">
                    <a:lumMod val="85000"/>
                    <a:lumOff val="15000"/>
                  </a:schemeClr>
                </a:solidFill>
              </a:rPr>
            </a:br>
            <a:r>
              <a:rPr lang="ru-RU" sz="1600" dirty="0" smtClean="0">
                <a:solidFill>
                  <a:schemeClr val="bg1">
                    <a:lumMod val="85000"/>
                    <a:lumOff val="15000"/>
                  </a:schemeClr>
                </a:solidFill>
              </a:rPr>
              <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В2-жовта </a:t>
            </a:r>
            <a:r>
              <a:rPr lang="ru-RU" sz="1600" dirty="0" err="1" smtClean="0">
                <a:solidFill>
                  <a:schemeClr val="bg1">
                    <a:lumMod val="85000"/>
                    <a:lumOff val="15000"/>
                  </a:schemeClr>
                </a:solidFill>
              </a:rPr>
              <a:t>кристалічна</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речовина</a:t>
            </a:r>
            <a:r>
              <a:rPr lang="ru-RU" sz="1600" dirty="0" smtClean="0">
                <a:solidFill>
                  <a:schemeClr val="bg1">
                    <a:lumMod val="85000"/>
                    <a:lumOff val="15000"/>
                  </a:schemeClr>
                </a:solidFill>
              </a:rPr>
              <a:t>, добре </a:t>
            </a:r>
            <a:r>
              <a:rPr lang="ru-RU" sz="1600" dirty="0" err="1" smtClean="0">
                <a:solidFill>
                  <a:schemeClr val="bg1">
                    <a:lumMod val="85000"/>
                    <a:lumOff val="15000"/>
                  </a:schemeClr>
                </a:solidFill>
              </a:rPr>
              <a:t>розчинна</a:t>
            </a:r>
            <a:r>
              <a:rPr lang="ru-RU" sz="1600" dirty="0" smtClean="0">
                <a:solidFill>
                  <a:schemeClr val="bg1">
                    <a:lumMod val="85000"/>
                    <a:lumOff val="15000"/>
                  </a:schemeClr>
                </a:solidFill>
              </a:rPr>
              <a:t> у </a:t>
            </a:r>
            <a:r>
              <a:rPr lang="ru-RU" sz="1600" dirty="0" err="1" smtClean="0">
                <a:solidFill>
                  <a:schemeClr val="bg1">
                    <a:lumMod val="85000"/>
                    <a:lumOff val="15000"/>
                  </a:schemeClr>
                </a:solidFill>
              </a:rPr>
              <a:t>воді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що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руйнується</a:t>
            </a:r>
            <a:r>
              <a:rPr lang="ru-RU" sz="1600" dirty="0" smtClean="0">
                <a:solidFill>
                  <a:schemeClr val="bg1">
                    <a:lumMod val="85000"/>
                    <a:lumOff val="15000"/>
                  </a:schemeClr>
                </a:solidFill>
              </a:rPr>
              <a:t> при </a:t>
            </a:r>
            <a:r>
              <a:rPr lang="ru-RU" sz="1600" dirty="0" err="1" smtClean="0">
                <a:solidFill>
                  <a:schemeClr val="bg1">
                    <a:lumMod val="85000"/>
                    <a:lumOff val="15000"/>
                  </a:schemeClr>
                </a:solidFill>
              </a:rPr>
              <a:t>опроміненні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ультрафіолетовими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променями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утворенням</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біологічно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неактивних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з'єднань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люміфлавін</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лужному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середовищі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люміхром</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нейтральній</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або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кислій</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Наявність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активних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подвійних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зв'язків</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циклічній</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структурі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рибофлавіну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обумовлює</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деякі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хімічні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реакції</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лежачі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основі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його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біологічної</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дії</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Приєднуючи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водень</a:t>
            </a:r>
            <a:r>
              <a:rPr lang="ru-RU" sz="1600" dirty="0" smtClean="0">
                <a:solidFill>
                  <a:schemeClr val="bg1">
                    <a:lumMod val="85000"/>
                    <a:lumOff val="15000"/>
                  </a:schemeClr>
                </a:solidFill>
              </a:rPr>
              <a:t> по </a:t>
            </a:r>
            <a:r>
              <a:rPr lang="ru-RU" sz="1600" dirty="0" err="1" smtClean="0">
                <a:solidFill>
                  <a:schemeClr val="bg1">
                    <a:lumMod val="85000"/>
                    <a:lumOff val="15000"/>
                  </a:schemeClr>
                </a:solidFill>
              </a:rPr>
              <a:t>місцю</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подвійних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зв'язків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забарвлений</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рибофлавін</a:t>
            </a:r>
            <a:r>
              <a:rPr lang="ru-RU" sz="1600" dirty="0" smtClean="0">
                <a:solidFill>
                  <a:schemeClr val="bg1">
                    <a:lumMod val="85000"/>
                    <a:lumOff val="15000"/>
                  </a:schemeClr>
                </a:solidFill>
              </a:rPr>
              <a:t> легко </a:t>
            </a:r>
            <a:r>
              <a:rPr lang="ru-RU" sz="1600" dirty="0" err="1" smtClean="0">
                <a:solidFill>
                  <a:schemeClr val="bg1">
                    <a:lumMod val="85000"/>
                    <a:lumOff val="15000"/>
                  </a:schemeClr>
                </a:solidFill>
              </a:rPr>
              <a:t>перетворюється</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безбарвне</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лейкоз’єднання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Останнє</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віддаючи</a:t>
            </a:r>
            <a:r>
              <a:rPr lang="ru-RU" sz="1600" dirty="0" smtClean="0">
                <a:solidFill>
                  <a:schemeClr val="bg1">
                    <a:lumMod val="85000"/>
                    <a:lumOff val="15000"/>
                  </a:schemeClr>
                </a:solidFill>
              </a:rPr>
              <a:t> при </a:t>
            </a:r>
            <a:r>
              <a:rPr lang="ru-RU" sz="1600" dirty="0" err="1" smtClean="0">
                <a:solidFill>
                  <a:schemeClr val="bg1">
                    <a:lumMod val="85000"/>
                    <a:lumOff val="15000"/>
                  </a:schemeClr>
                </a:solidFill>
              </a:rPr>
              <a:t>відповідних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умовах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водень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знов</a:t>
            </a:r>
            <a:r>
              <a:rPr lang="ru-RU" sz="1600" dirty="0" smtClean="0">
                <a:solidFill>
                  <a:schemeClr val="bg1">
                    <a:lumMod val="85000"/>
                    <a:lumOff val="15000"/>
                  </a:schemeClr>
                </a:solidFill>
              </a:rPr>
              <a:t> переходить в </a:t>
            </a:r>
            <a:r>
              <a:rPr lang="ru-RU" sz="1600" dirty="0" err="1" smtClean="0">
                <a:solidFill>
                  <a:schemeClr val="bg1">
                    <a:lumMod val="85000"/>
                    <a:lumOff val="15000"/>
                  </a:schemeClr>
                </a:solidFill>
              </a:rPr>
              <a:t>рибофлавін</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придаючи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забарвлення</a:t>
            </a:r>
            <a:r>
              <a:rPr lang="ru-RU" sz="1600" dirty="0" smtClean="0">
                <a:solidFill>
                  <a:schemeClr val="bg1">
                    <a:lumMod val="85000"/>
                    <a:lumOff val="15000"/>
                  </a:schemeClr>
                </a:solidFill>
              </a:rPr>
              <a:t>. Таким чином, </a:t>
            </a:r>
            <a:r>
              <a:rPr lang="ru-RU" sz="1600" dirty="0" err="1" smtClean="0">
                <a:solidFill>
                  <a:schemeClr val="bg1">
                    <a:lumMod val="85000"/>
                    <a:lumOff val="15000"/>
                  </a:schemeClr>
                </a:solidFill>
              </a:rPr>
              <a:t>хімічні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особливості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будови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вітаміну</a:t>
            </a:r>
            <a:r>
              <a:rPr lang="ru-RU" sz="1600" dirty="0" smtClean="0">
                <a:solidFill>
                  <a:schemeClr val="bg1">
                    <a:lumMod val="85000"/>
                    <a:lumOff val="15000"/>
                  </a:schemeClr>
                </a:solidFill>
              </a:rPr>
              <a:t> В2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зумовлені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цією</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будовою</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властивості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предоприділяють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можливість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участі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вітаміну</a:t>
            </a:r>
            <a:r>
              <a:rPr lang="ru-RU" sz="1600" dirty="0" smtClean="0">
                <a:solidFill>
                  <a:schemeClr val="bg1">
                    <a:lumMod val="85000"/>
                    <a:lumOff val="15000"/>
                  </a:schemeClr>
                </a:solidFill>
              </a:rPr>
              <a:t> В2 в </a:t>
            </a:r>
            <a:r>
              <a:rPr lang="ru-RU" sz="1600" dirty="0" err="1" smtClean="0">
                <a:solidFill>
                  <a:schemeClr val="bg1">
                    <a:lumMod val="85000"/>
                    <a:lumOff val="15000"/>
                  </a:schemeClr>
                </a:solidFill>
              </a:rPr>
              <a:t>окислювально-відновних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процесах</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smtClean="0">
                <a:solidFill>
                  <a:schemeClr val="bg1">
                    <a:lumMod val="85000"/>
                    <a:lumOff val="15000"/>
                  </a:schemeClr>
                </a:solidFill>
              </a:rPr>
              <a:t/>
            </a:r>
            <a:br>
              <a:rPr lang="ru-RU" sz="1600" dirty="0" smtClean="0">
                <a:solidFill>
                  <a:schemeClr val="bg1">
                    <a:lumMod val="85000"/>
                    <a:lumOff val="15000"/>
                  </a:schemeClr>
                </a:solidFill>
              </a:rPr>
            </a:br>
            <a:r>
              <a:rPr lang="ru-RU" sz="1600" dirty="0" smtClean="0">
                <a:solidFill>
                  <a:schemeClr val="bg1">
                    <a:lumMod val="85000"/>
                    <a:lumOff val="15000"/>
                  </a:schemeClr>
                </a:solidFill>
              </a:rPr>
              <a:t>ВМІСТ ВІТАМІНУ В2 В ДЕЯКИХ ПРОДУКТАХ І ПОТРЕБА В НЬОМУ. </a:t>
            </a: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В2 </a:t>
            </a:r>
            <a:r>
              <a:rPr lang="ru-RU" sz="1600" dirty="0" err="1" smtClean="0">
                <a:solidFill>
                  <a:schemeClr val="bg1">
                    <a:lumMod val="85000"/>
                    <a:lumOff val="15000"/>
                  </a:schemeClr>
                </a:solidFill>
              </a:rPr>
              <a:t>поширених</a:t>
            </a:r>
            <a:r>
              <a:rPr lang="ru-RU" sz="1600" dirty="0" smtClean="0">
                <a:solidFill>
                  <a:schemeClr val="bg1">
                    <a:lumMod val="85000"/>
                    <a:lumOff val="15000"/>
                  </a:schemeClr>
                </a:solidFill>
              </a:rPr>
              <a:t> у </a:t>
            </a:r>
            <a:r>
              <a:rPr lang="ru-RU" sz="1600" dirty="0" err="1" smtClean="0">
                <a:solidFill>
                  <a:schemeClr val="bg1">
                    <a:lumMod val="85000"/>
                    <a:lumOff val="15000"/>
                  </a:schemeClr>
                </a:solidFill>
              </a:rPr>
              <a:t>всіх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тваринах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рослинних</a:t>
            </a:r>
            <a:r>
              <a:rPr lang="ru-RU" sz="1600" dirty="0" smtClean="0">
                <a:solidFill>
                  <a:schemeClr val="bg1">
                    <a:lumMod val="85000"/>
                    <a:lumOff val="15000"/>
                  </a:schemeClr>
                </a:solidFill>
              </a:rPr>
              <a:t> тканинах. </a:t>
            </a:r>
            <a:r>
              <a:rPr lang="ru-RU" sz="1600" dirty="0" err="1" smtClean="0">
                <a:solidFill>
                  <a:schemeClr val="bg1">
                    <a:lumMod val="85000"/>
                    <a:lumOff val="15000"/>
                  </a:schemeClr>
                </a:solidFill>
              </a:rPr>
              <a:t>Він</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зустрічається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або</a:t>
            </a:r>
            <a:r>
              <a:rPr lang="ru-RU" sz="1600" dirty="0" smtClean="0">
                <a:solidFill>
                  <a:schemeClr val="bg1">
                    <a:lumMod val="85000"/>
                    <a:lumOff val="15000"/>
                  </a:schemeClr>
                </a:solidFill>
              </a:rPr>
              <a:t> у </a:t>
            </a:r>
            <a:r>
              <a:rPr lang="ru-RU" sz="1600" dirty="0" err="1" smtClean="0">
                <a:solidFill>
                  <a:schemeClr val="bg1">
                    <a:lumMod val="85000"/>
                    <a:lumOff val="15000"/>
                  </a:schemeClr>
                </a:solidFill>
              </a:rPr>
              <a:t>вільному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стані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наприклад</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молоці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сітчатці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або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більшості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випадків</a:t>
            </a:r>
            <a:r>
              <a:rPr lang="ru-RU" sz="1600" dirty="0" smtClean="0">
                <a:solidFill>
                  <a:schemeClr val="bg1">
                    <a:lumMod val="85000"/>
                    <a:lumOff val="15000"/>
                  </a:schemeClr>
                </a:solidFill>
              </a:rPr>
              <a:t>, у </a:t>
            </a:r>
            <a:r>
              <a:rPr lang="ru-RU" sz="1600" dirty="0" err="1" smtClean="0">
                <a:solidFill>
                  <a:schemeClr val="bg1">
                    <a:lumMod val="85000"/>
                    <a:lumOff val="15000"/>
                  </a:schemeClr>
                </a:solidFill>
              </a:rPr>
              <a:t>вигляді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з'єднання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пов'язаного</a:t>
            </a:r>
            <a:r>
              <a:rPr lang="ru-RU" sz="1600" dirty="0" smtClean="0">
                <a:solidFill>
                  <a:schemeClr val="bg1">
                    <a:lumMod val="85000"/>
                    <a:lumOff val="15000"/>
                  </a:schemeClr>
                </a:solidFill>
              </a:rPr>
              <a:t> С </a:t>
            </a:r>
            <a:r>
              <a:rPr lang="ru-RU" sz="1600" dirty="0" err="1" smtClean="0">
                <a:solidFill>
                  <a:schemeClr val="bg1">
                    <a:lumMod val="85000"/>
                    <a:lumOff val="15000"/>
                  </a:schemeClr>
                </a:solidFill>
              </a:rPr>
              <a:t>білком</a:t>
            </a:r>
            <a:r>
              <a:rPr lang="ru-RU" sz="1600" dirty="0" smtClean="0">
                <a:solidFill>
                  <a:schemeClr val="bg1">
                    <a:lumMod val="85000"/>
                    <a:lumOff val="15000"/>
                  </a:schemeClr>
                </a:solidFill>
              </a:rPr>
              <a:t>. Особливо </a:t>
            </a:r>
            <a:r>
              <a:rPr lang="ru-RU" sz="1600" dirty="0" err="1" smtClean="0">
                <a:solidFill>
                  <a:schemeClr val="bg1">
                    <a:lumMod val="85000"/>
                    <a:lumOff val="15000"/>
                  </a:schemeClr>
                </a:solidFill>
              </a:rPr>
              <a:t>багатим</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джерелом</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вітаміну</a:t>
            </a:r>
            <a:r>
              <a:rPr lang="ru-RU" sz="1600" dirty="0" smtClean="0">
                <a:solidFill>
                  <a:schemeClr val="bg1">
                    <a:lumMod val="85000"/>
                    <a:lumOff val="15000"/>
                  </a:schemeClr>
                </a:solidFill>
              </a:rPr>
              <a:t> В2 </a:t>
            </a:r>
            <a:r>
              <a:rPr lang="ru-RU" sz="1600" dirty="0" err="1" smtClean="0">
                <a:solidFill>
                  <a:schemeClr val="bg1">
                    <a:lumMod val="85000"/>
                    <a:lumOff val="15000"/>
                  </a:schemeClr>
                </a:solidFill>
              </a:rPr>
              <a:t>є</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дріжджі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печінка</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бруньки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серцевий</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м'яз</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ссавців</a:t>
            </a:r>
            <a:r>
              <a:rPr lang="ru-RU" sz="1600" dirty="0" smtClean="0">
                <a:solidFill>
                  <a:schemeClr val="bg1">
                    <a:lumMod val="85000"/>
                    <a:lumOff val="15000"/>
                  </a:schemeClr>
                </a:solidFill>
              </a:rPr>
              <a:t>, а </a:t>
            </a:r>
            <a:r>
              <a:rPr lang="ru-RU" sz="1600" dirty="0" err="1" smtClean="0">
                <a:solidFill>
                  <a:schemeClr val="bg1">
                    <a:lumMod val="85000"/>
                    <a:lumOff val="15000"/>
                  </a:schemeClr>
                </a:solidFill>
              </a:rPr>
              <a:t>також</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рибні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продукти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Досить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високим</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змістом</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рибофлавіну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відрізняються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багато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які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рослинні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харчові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продукти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Щоденна</a:t>
            </a:r>
            <a:r>
              <a:rPr lang="ru-RU" sz="1600" dirty="0" smtClean="0">
                <a:solidFill>
                  <a:schemeClr val="bg1">
                    <a:lumMod val="85000"/>
                    <a:lumOff val="15000"/>
                  </a:schemeClr>
                </a:solidFill>
              </a:rPr>
              <a:t> потреба </a:t>
            </a:r>
            <a:r>
              <a:rPr lang="ru-RU" sz="1600" dirty="0" err="1" smtClean="0">
                <a:solidFill>
                  <a:schemeClr val="bg1">
                    <a:lumMod val="85000"/>
                    <a:lumOff val="15000"/>
                  </a:schemeClr>
                </a:solidFill>
              </a:rPr>
              <a:t>людини</a:t>
            </a:r>
            <a:r>
              <a:rPr lang="ru-RU" sz="1600" dirty="0" smtClean="0">
                <a:solidFill>
                  <a:schemeClr val="bg1">
                    <a:lumMod val="85000"/>
                    <a:lumOff val="15000"/>
                  </a:schemeClr>
                </a:solidFill>
              </a:rPr>
              <a:t> у </a:t>
            </a:r>
            <a:r>
              <a:rPr lang="ru-RU" sz="1600" dirty="0" err="1" smtClean="0">
                <a:solidFill>
                  <a:schemeClr val="bg1">
                    <a:lumMod val="85000"/>
                    <a:lumOff val="15000"/>
                  </a:schemeClr>
                </a:solidFill>
              </a:rPr>
              <a:t>вітаміні</a:t>
            </a:r>
            <a:r>
              <a:rPr lang="ru-RU" sz="1600" dirty="0" smtClean="0">
                <a:solidFill>
                  <a:schemeClr val="bg1">
                    <a:lumMod val="85000"/>
                    <a:lumOff val="15000"/>
                  </a:schemeClr>
                </a:solidFill>
              </a:rPr>
              <a:t> В2 </a:t>
            </a:r>
            <a:r>
              <a:rPr lang="ru-RU" sz="1600" dirty="0" err="1" smtClean="0">
                <a:solidFill>
                  <a:schemeClr val="bg1">
                    <a:lumMod val="85000"/>
                    <a:lumOff val="15000"/>
                  </a:schemeClr>
                </a:solidFill>
              </a:rPr>
              <a:t>дорівнює</a:t>
            </a:r>
            <a:r>
              <a:rPr lang="ru-RU" sz="1600" dirty="0" smtClean="0">
                <a:solidFill>
                  <a:schemeClr val="bg1">
                    <a:lumMod val="85000"/>
                    <a:lumOff val="15000"/>
                  </a:schemeClr>
                </a:solidFill>
              </a:rPr>
              <a:t> 2-4 мг </a:t>
            </a:r>
            <a:r>
              <a:rPr lang="ru-RU" sz="1600" dirty="0" err="1" smtClean="0">
                <a:solidFill>
                  <a:schemeClr val="bg1">
                    <a:lumMod val="85000"/>
                    <a:lumOff val="15000"/>
                  </a:schemeClr>
                </a:solidFill>
              </a:rPr>
              <a:t>рибофлавіни</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smtClean="0">
                <a:solidFill>
                  <a:schemeClr val="bg1">
                    <a:lumMod val="85000"/>
                    <a:lumOff val="15000"/>
                  </a:schemeClr>
                </a:solidFill>
              </a:rPr>
              <a:t/>
            </a:r>
            <a:br>
              <a:rPr lang="ru-RU" sz="1600" dirty="0" smtClean="0">
                <a:solidFill>
                  <a:schemeClr val="bg1">
                    <a:lumMod val="85000"/>
                    <a:lumOff val="15000"/>
                  </a:schemeClr>
                </a:solidFill>
              </a:rPr>
            </a:br>
            <a:r>
              <a:rPr lang="ru-RU" sz="1600" dirty="0" smtClean="0">
                <a:solidFill>
                  <a:schemeClr val="bg1">
                    <a:lumMod val="85000"/>
                    <a:lumOff val="15000"/>
                  </a:schemeClr>
                </a:solidFill>
              </a:rPr>
              <a:t>РОЛЬ В ОБМІНІ РЕЧОВИН. </a:t>
            </a: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В2 </a:t>
            </a:r>
            <a:r>
              <a:rPr lang="ru-RU" sz="1600" dirty="0" err="1" smtClean="0">
                <a:solidFill>
                  <a:schemeClr val="bg1">
                    <a:lumMod val="85000"/>
                    <a:lumOff val="15000"/>
                  </a:schemeClr>
                </a:solidFill>
              </a:rPr>
              <a:t>зустрічається</a:t>
            </a:r>
            <a:r>
              <a:rPr lang="ru-RU" sz="1600" dirty="0" smtClean="0">
                <a:solidFill>
                  <a:schemeClr val="bg1">
                    <a:lumMod val="85000"/>
                    <a:lumOff val="15000"/>
                  </a:schemeClr>
                </a:solidFill>
              </a:rPr>
              <a:t> у </a:t>
            </a:r>
            <a:r>
              <a:rPr lang="ru-RU" sz="1600" dirty="0" err="1" smtClean="0">
                <a:solidFill>
                  <a:schemeClr val="bg1">
                    <a:lumMod val="85000"/>
                    <a:lumOff val="15000"/>
                  </a:schemeClr>
                </a:solidFill>
              </a:rPr>
              <a:t>всіх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рослинних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тваринних</a:t>
            </a:r>
            <a:r>
              <a:rPr lang="ru-RU" sz="1600" dirty="0" smtClean="0">
                <a:solidFill>
                  <a:schemeClr val="bg1">
                    <a:lumMod val="85000"/>
                    <a:lumOff val="15000"/>
                  </a:schemeClr>
                </a:solidFill>
              </a:rPr>
              <a:t> тканинах, </a:t>
            </a:r>
            <a:r>
              <a:rPr lang="ru-RU" sz="1600" dirty="0" err="1" smtClean="0">
                <a:solidFill>
                  <a:schemeClr val="bg1">
                    <a:lumMod val="85000"/>
                    <a:lumOff val="15000"/>
                  </a:schemeClr>
                </a:solidFill>
              </a:rPr>
              <a:t>хоч</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різних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кількостях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Це</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широке</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поширення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вітаміну</a:t>
            </a:r>
            <a:r>
              <a:rPr lang="ru-RU" sz="1600" dirty="0" smtClean="0">
                <a:solidFill>
                  <a:schemeClr val="bg1">
                    <a:lumMod val="85000"/>
                    <a:lumOff val="15000"/>
                  </a:schemeClr>
                </a:solidFill>
              </a:rPr>
              <a:t> В2 </a:t>
            </a:r>
            <a:r>
              <a:rPr lang="ru-RU" sz="1600" dirty="0" err="1" smtClean="0">
                <a:solidFill>
                  <a:schemeClr val="bg1">
                    <a:lumMod val="85000"/>
                    <a:lumOff val="15000"/>
                  </a:schemeClr>
                </a:solidFill>
              </a:rPr>
              <a:t>відповідає</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участі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рибофлавіну</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багатьох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біологічних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процесах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Дійсно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можна</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вважати</a:t>
            </a:r>
            <a:r>
              <a:rPr lang="ru-RU" sz="1600" dirty="0" smtClean="0">
                <a:solidFill>
                  <a:schemeClr val="bg1">
                    <a:lumMod val="85000"/>
                    <a:lumOff val="15000"/>
                  </a:schemeClr>
                </a:solidFill>
              </a:rPr>
              <a:t> твердо </a:t>
            </a:r>
            <a:r>
              <a:rPr lang="ru-RU" sz="1600" dirty="0" err="1" smtClean="0">
                <a:solidFill>
                  <a:schemeClr val="bg1">
                    <a:lumMod val="85000"/>
                    <a:lumOff val="15000"/>
                  </a:schemeClr>
                </a:solidFill>
              </a:rPr>
              <a:t>встановленим</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що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існує</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група</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ферментів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що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є</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необхідними</a:t>
            </a:r>
            <a:r>
              <a:rPr lang="ru-RU" sz="1600" dirty="0" smtClean="0">
                <a:solidFill>
                  <a:schemeClr val="bg1">
                    <a:lumMod val="85000"/>
                    <a:lumOff val="15000"/>
                  </a:schemeClr>
                </a:solidFill>
              </a:rPr>
              <a:t> ланками в </a:t>
            </a:r>
            <a:r>
              <a:rPr lang="ru-RU" sz="1600" dirty="0" err="1" smtClean="0">
                <a:solidFill>
                  <a:schemeClr val="bg1">
                    <a:lumMod val="85000"/>
                    <a:lumOff val="15000"/>
                  </a:schemeClr>
                </a:solidFill>
              </a:rPr>
              <a:t>ланцюги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каталізаторів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біологічного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окислення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які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мають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складі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своєї</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простетичної</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групи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рибофлавін</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Цю</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групу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ферментів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звичайно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називають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флавіновими</a:t>
            </a:r>
            <a:r>
              <a:rPr lang="ru-RU" sz="1600" dirty="0" smtClean="0">
                <a:solidFill>
                  <a:schemeClr val="bg1">
                    <a:lumMod val="85000"/>
                    <a:lumOff val="15000"/>
                  </a:schemeClr>
                </a:solidFill>
              </a:rPr>
              <a:t> ферментами. До них належать, </a:t>
            </a:r>
            <a:r>
              <a:rPr lang="ru-RU" sz="1600" dirty="0" err="1" smtClean="0">
                <a:solidFill>
                  <a:schemeClr val="bg1">
                    <a:lumMod val="85000"/>
                    <a:lumOff val="15000"/>
                  </a:schemeClr>
                </a:solidFill>
              </a:rPr>
              <a:t>наприклад</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жовтий</a:t>
            </a:r>
            <a:r>
              <a:rPr lang="ru-RU" sz="1600" dirty="0" smtClean="0">
                <a:solidFill>
                  <a:schemeClr val="bg1">
                    <a:lumMod val="85000"/>
                    <a:lumOff val="15000"/>
                  </a:schemeClr>
                </a:solidFill>
              </a:rPr>
              <a:t> фермент, </a:t>
            </a:r>
            <a:r>
              <a:rPr lang="ru-RU" sz="1600" dirty="0" err="1" smtClean="0">
                <a:solidFill>
                  <a:schemeClr val="bg1">
                    <a:lumMod val="85000"/>
                    <a:lumOff val="15000"/>
                  </a:schemeClr>
                </a:solidFill>
              </a:rPr>
              <a:t>діафораза</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цитохромредуктаза</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Сюди</a:t>
            </a:r>
            <a:r>
              <a:rPr lang="ru-RU" sz="1600" dirty="0" smtClean="0">
                <a:solidFill>
                  <a:schemeClr val="bg1">
                    <a:lumMod val="85000"/>
                    <a:lumOff val="15000"/>
                  </a:schemeClr>
                </a:solidFill>
              </a:rPr>
              <a:t> ж </a:t>
            </a:r>
            <a:r>
              <a:rPr lang="ru-RU" sz="1600" dirty="0" err="1" smtClean="0">
                <a:solidFill>
                  <a:schemeClr val="bg1">
                    <a:lumMod val="85000"/>
                    <a:lumOff val="15000"/>
                  </a:schemeClr>
                </a:solidFill>
              </a:rPr>
              <a:t>відносяться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оксидази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амінокислот</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які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здійснюють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окислювальне</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дезамінування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амінокислот</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тваринних</a:t>
            </a:r>
            <a:r>
              <a:rPr lang="ru-RU" sz="1600" dirty="0" smtClean="0">
                <a:solidFill>
                  <a:schemeClr val="bg1">
                    <a:lumMod val="85000"/>
                    <a:lumOff val="15000"/>
                  </a:schemeClr>
                </a:solidFill>
              </a:rPr>
              <a:t> тканинах. </a:t>
            </a: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В2 входить в склад </a:t>
            </a:r>
            <a:r>
              <a:rPr lang="ru-RU" sz="1600" dirty="0" err="1" smtClean="0">
                <a:solidFill>
                  <a:schemeClr val="bg1">
                    <a:lumMod val="85000"/>
                    <a:lumOff val="15000"/>
                  </a:schemeClr>
                </a:solidFill>
              </a:rPr>
              <a:t>вказаних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коферментів</a:t>
            </a:r>
            <a:r>
              <a:rPr lang="ru-RU" sz="1600" dirty="0" smtClean="0">
                <a:solidFill>
                  <a:schemeClr val="bg1">
                    <a:lumMod val="85000"/>
                    <a:lumOff val="15000"/>
                  </a:schemeClr>
                </a:solidFill>
              </a:rPr>
              <a:t> у </a:t>
            </a:r>
            <a:r>
              <a:rPr lang="ru-RU" sz="1600" dirty="0" err="1" smtClean="0">
                <a:solidFill>
                  <a:schemeClr val="bg1">
                    <a:lumMod val="85000"/>
                    <a:lumOff val="15000"/>
                  </a:schemeClr>
                </a:solidFill>
              </a:rPr>
              <a:t>вигляді</a:t>
            </a:r>
            <a:r>
              <a:rPr lang="ru-RU" sz="1600" dirty="0" smtClean="0">
                <a:solidFill>
                  <a:schemeClr val="bg1">
                    <a:lumMod val="85000"/>
                    <a:lumOff val="15000"/>
                  </a:schemeClr>
                </a:solidFill>
              </a:rPr>
              <a:t> фосфорного </a:t>
            </a:r>
            <a:r>
              <a:rPr lang="ru-RU" sz="1600" dirty="0" err="1" smtClean="0">
                <a:solidFill>
                  <a:schemeClr val="bg1">
                    <a:lumMod val="85000"/>
                    <a:lumOff val="15000"/>
                  </a:schemeClr>
                </a:solidFill>
              </a:rPr>
              <a:t>ефіру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Оскільки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вказані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флавінові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ферменти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знаходяться</a:t>
            </a:r>
            <a:r>
              <a:rPr lang="ru-RU" sz="1600" dirty="0" smtClean="0">
                <a:solidFill>
                  <a:schemeClr val="bg1">
                    <a:lumMod val="85000"/>
                    <a:lumOff val="15000"/>
                  </a:schemeClr>
                </a:solidFill>
              </a:rPr>
              <a:t> у </a:t>
            </a:r>
            <a:r>
              <a:rPr lang="ru-RU" sz="1600" dirty="0" err="1" smtClean="0">
                <a:solidFill>
                  <a:schemeClr val="bg1">
                    <a:lumMod val="85000"/>
                    <a:lumOff val="15000"/>
                  </a:schemeClr>
                </a:solidFill>
              </a:rPr>
              <a:t>всіх</a:t>
            </a:r>
            <a:r>
              <a:rPr lang="ru-RU" sz="1600" dirty="0" smtClean="0">
                <a:solidFill>
                  <a:schemeClr val="bg1">
                    <a:lumMod val="85000"/>
                    <a:lumOff val="15000"/>
                  </a:schemeClr>
                </a:solidFill>
              </a:rPr>
              <a:t> тканинах, то </a:t>
            </a:r>
            <a:r>
              <a:rPr lang="ru-RU" sz="1600" dirty="0" err="1" smtClean="0">
                <a:solidFill>
                  <a:schemeClr val="bg1">
                    <a:lumMod val="85000"/>
                    <a:lumOff val="15000"/>
                  </a:schemeClr>
                </a:solidFill>
              </a:rPr>
              <a:t>нестача</a:t>
            </a:r>
            <a:r>
              <a:rPr lang="ru-RU" sz="1600" dirty="0" smtClean="0">
                <a:solidFill>
                  <a:schemeClr val="bg1">
                    <a:lumMod val="85000"/>
                    <a:lumOff val="15000"/>
                  </a:schemeClr>
                </a:solidFill>
              </a:rPr>
              <a:t> у </a:t>
            </a:r>
            <a:r>
              <a:rPr lang="ru-RU" sz="1600" dirty="0" err="1" smtClean="0">
                <a:solidFill>
                  <a:schemeClr val="bg1">
                    <a:lumMod val="85000"/>
                    <a:lumOff val="15000"/>
                  </a:schemeClr>
                </a:solidFill>
              </a:rPr>
              <a:t>вітаміні</a:t>
            </a:r>
            <a:r>
              <a:rPr lang="ru-RU" sz="1600" dirty="0" smtClean="0">
                <a:solidFill>
                  <a:schemeClr val="bg1">
                    <a:lumMod val="85000"/>
                    <a:lumOff val="15000"/>
                  </a:schemeClr>
                </a:solidFill>
              </a:rPr>
              <a:t> В2 приводить до </a:t>
            </a:r>
            <a:r>
              <a:rPr lang="ru-RU" sz="1600" dirty="0" err="1" smtClean="0">
                <a:solidFill>
                  <a:schemeClr val="bg1">
                    <a:lumMod val="85000"/>
                    <a:lumOff val="15000"/>
                  </a:schemeClr>
                </a:solidFill>
              </a:rPr>
              <a:t>падіння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інтенсивності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тканинного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дихання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обміну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речовин</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загалом</a:t>
            </a:r>
            <a:r>
              <a:rPr lang="ru-RU" sz="1600" dirty="0" smtClean="0">
                <a:solidFill>
                  <a:schemeClr val="bg1">
                    <a:lumMod val="85000"/>
                    <a:lumOff val="15000"/>
                  </a:schemeClr>
                </a:solidFill>
              </a:rPr>
              <a:t>, а </a:t>
            </a:r>
            <a:r>
              <a:rPr lang="ru-RU" sz="1600" dirty="0" err="1" smtClean="0">
                <a:solidFill>
                  <a:schemeClr val="bg1">
                    <a:lumMod val="85000"/>
                    <a:lumOff val="15000"/>
                  </a:schemeClr>
                </a:solidFill>
              </a:rPr>
              <a:t>отже</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до </a:t>
            </a:r>
            <a:r>
              <a:rPr lang="ru-RU" sz="1600" dirty="0" err="1" smtClean="0">
                <a:solidFill>
                  <a:schemeClr val="bg1">
                    <a:lumMod val="85000"/>
                    <a:lumOff val="15000"/>
                  </a:schemeClr>
                </a:solidFill>
              </a:rPr>
              <a:t>сповільнення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зростання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молодих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тварин</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Останнім</a:t>
            </a:r>
            <a:r>
              <a:rPr lang="ru-RU" sz="1600" dirty="0" smtClean="0">
                <a:solidFill>
                  <a:schemeClr val="bg1">
                    <a:lumMod val="85000"/>
                    <a:lumOff val="15000"/>
                  </a:schemeClr>
                </a:solidFill>
              </a:rPr>
              <a:t> часом </a:t>
            </a:r>
            <a:r>
              <a:rPr lang="ru-RU" sz="1600" dirty="0" err="1" smtClean="0">
                <a:solidFill>
                  <a:schemeClr val="bg1">
                    <a:lumMod val="85000"/>
                    <a:lumOff val="15000"/>
                  </a:schemeClr>
                </a:solidFill>
              </a:rPr>
              <a:t>було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встановленно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що</a:t>
            </a:r>
            <a:r>
              <a:rPr lang="ru-RU" sz="1600" dirty="0" smtClean="0">
                <a:solidFill>
                  <a:schemeClr val="bg1">
                    <a:lumMod val="85000"/>
                    <a:lumOff val="15000"/>
                  </a:schemeClr>
                </a:solidFill>
              </a:rPr>
              <a:t> до складу </a:t>
            </a:r>
            <a:r>
              <a:rPr lang="ru-RU" sz="1600" dirty="0" err="1" smtClean="0">
                <a:solidFill>
                  <a:schemeClr val="bg1">
                    <a:lumMod val="85000"/>
                    <a:lumOff val="15000"/>
                  </a:schemeClr>
                </a:solidFill>
              </a:rPr>
              <a:t>простетичних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груп</a:t>
            </a:r>
            <a:r>
              <a:rPr lang="ru-RU" sz="1600" dirty="0" smtClean="0">
                <a:solidFill>
                  <a:schemeClr val="bg1">
                    <a:lumMod val="85000"/>
                    <a:lumOff val="15000"/>
                  </a:schemeClr>
                </a:solidFill>
              </a:rPr>
              <a:t> ряду </a:t>
            </a:r>
            <a:r>
              <a:rPr lang="ru-RU" sz="1600" dirty="0" err="1" smtClean="0">
                <a:solidFill>
                  <a:schemeClr val="bg1">
                    <a:lumMod val="85000"/>
                    <a:lumOff val="15000"/>
                  </a:schemeClr>
                </a:solidFill>
              </a:rPr>
              <a:t>ферментів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крім</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флавонової</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групи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входять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атоми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металів</a:t>
            </a:r>
            <a:r>
              <a:rPr lang="ru-RU" sz="1600" dirty="0" smtClean="0">
                <a:solidFill>
                  <a:schemeClr val="bg1">
                    <a:lumMod val="85000"/>
                    <a:lumOff val="15000"/>
                  </a:schemeClr>
                </a:solidFill>
              </a:rPr>
              <a:t> (</a:t>
            </a:r>
            <a:r>
              <a:rPr sz="1600" smtClean="0">
                <a:solidFill>
                  <a:schemeClr val="bg1">
                    <a:lumMod val="85000"/>
                    <a:lumOff val="15000"/>
                  </a:schemeClr>
                </a:solidFill>
              </a:rPr>
              <a:t>Cu, Fe, Mo).</a:t>
            </a:r>
            <a:endParaRPr lang="ru-RU" sz="1600" dirty="0">
              <a:solidFill>
                <a:schemeClr val="bg1">
                  <a:lumMod val="85000"/>
                  <a:lumOff val="15000"/>
                </a:schemeClr>
              </a:solidFill>
            </a:endParaRPr>
          </a:p>
        </p:txBody>
      </p:sp>
      <p:sp>
        <p:nvSpPr>
          <p:cNvPr id="5" name="Содержимое 4"/>
          <p:cNvSpPr>
            <a:spLocks noGrp="1"/>
          </p:cNvSpPr>
          <p:nvPr>
            <p:ph idx="1"/>
          </p:nvPr>
        </p:nvSpPr>
        <p:spPr>
          <a:xfrm>
            <a:off x="-2928990" y="857232"/>
            <a:ext cx="2571768" cy="4572000"/>
          </a:xfrm>
        </p:spPr>
        <p:txBody>
          <a:bodyPr/>
          <a:lstStyle/>
          <a:p>
            <a:endParaRPr lang="ru-RU" dirty="0"/>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саса.jpeg"/>
          <p:cNvPicPr>
            <a:picLocks noGrp="1" noChangeAspect="1"/>
          </p:cNvPicPr>
          <p:nvPr>
            <p:ph idx="1"/>
          </p:nvPr>
        </p:nvPicPr>
        <p:blipFill>
          <a:blip r:embed="rId2"/>
          <a:stretch>
            <a:fillRect/>
          </a:stretch>
        </p:blipFill>
        <p:spPr>
          <a:xfrm>
            <a:off x="214282" y="2071678"/>
            <a:ext cx="1571636" cy="30428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Заголовок 2"/>
          <p:cNvSpPr>
            <a:spLocks noGrp="1"/>
          </p:cNvSpPr>
          <p:nvPr>
            <p:ph type="title"/>
          </p:nvPr>
        </p:nvSpPr>
        <p:spPr>
          <a:xfrm>
            <a:off x="1714480" y="214290"/>
            <a:ext cx="7115196" cy="6215106"/>
          </a:xfrm>
        </p:spPr>
        <p:txBody>
          <a:bodyPr>
            <a:normAutofit fontScale="90000"/>
          </a:bodyPr>
          <a:lstStyle/>
          <a:p>
            <a:r>
              <a:rPr lang="ru-RU" sz="2200" dirty="0" smtClean="0">
                <a:solidFill>
                  <a:schemeClr val="bg1">
                    <a:lumMod val="85000"/>
                    <a:lumOff val="15000"/>
                  </a:schemeClr>
                </a:solidFill>
              </a:rPr>
              <a:t>ВІТАМІН В6 (ПІРИДОКСИН</a:t>
            </a:r>
            <a:r>
              <a:rPr lang="ru-RU" sz="2200" dirty="0" smtClean="0">
                <a:solidFill>
                  <a:schemeClr val="bg1">
                    <a:lumMod val="85000"/>
                    <a:lumOff val="15000"/>
                  </a:schemeClr>
                </a:solidFill>
              </a:rPr>
              <a:t>).</a:t>
            </a:r>
            <a:r>
              <a:rPr lang="ru-RU" sz="1600" dirty="0" smtClean="0">
                <a:solidFill>
                  <a:schemeClr val="bg1">
                    <a:lumMod val="85000"/>
                    <a:lumOff val="15000"/>
                  </a:schemeClr>
                </a:solidFill>
              </a:rPr>
              <a:t/>
            </a:r>
            <a:br>
              <a:rPr lang="ru-RU" sz="1600" dirty="0" smtClean="0">
                <a:solidFill>
                  <a:schemeClr val="bg1">
                    <a:lumMod val="85000"/>
                    <a:lumOff val="15000"/>
                  </a:schemeClr>
                </a:solidFill>
              </a:rPr>
            </a:br>
            <a:r>
              <a:rPr lang="ru-RU" sz="1600" dirty="0" smtClean="0">
                <a:solidFill>
                  <a:schemeClr val="bg1">
                    <a:lumMod val="85000"/>
                    <a:lumOff val="15000"/>
                  </a:schemeClr>
                </a:solidFill>
              </a:rPr>
              <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Речовини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групи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вітаміну</a:t>
            </a:r>
            <a:r>
              <a:rPr lang="ru-RU" sz="1600" dirty="0" smtClean="0">
                <a:solidFill>
                  <a:schemeClr val="bg1">
                    <a:lumMod val="85000"/>
                    <a:lumOff val="15000"/>
                  </a:schemeClr>
                </a:solidFill>
              </a:rPr>
              <a:t> В6 за </a:t>
            </a:r>
            <a:r>
              <a:rPr lang="ru-RU" sz="1600" dirty="0" err="1" smtClean="0">
                <a:solidFill>
                  <a:schemeClr val="bg1">
                    <a:lumMod val="85000"/>
                    <a:lumOff val="15000"/>
                  </a:schemeClr>
                </a:solidFill>
              </a:rPr>
              <a:t>своєю</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хімічною</a:t>
            </a:r>
            <a:r>
              <a:rPr lang="ru-RU" sz="1600" dirty="0" smtClean="0">
                <a:solidFill>
                  <a:schemeClr val="bg1">
                    <a:lumMod val="85000"/>
                    <a:lumOff val="15000"/>
                  </a:schemeClr>
                </a:solidFill>
              </a:rPr>
              <a:t> природою </a:t>
            </a:r>
            <a:r>
              <a:rPr lang="ru-RU" sz="1600" dirty="0" err="1" smtClean="0">
                <a:solidFill>
                  <a:schemeClr val="bg1">
                    <a:lumMod val="85000"/>
                    <a:lumOff val="15000"/>
                  </a:schemeClr>
                </a:solidFill>
              </a:rPr>
              <a:t>є</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похідними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піридину</a:t>
            </a:r>
            <a:r>
              <a:rPr lang="ru-RU" sz="1600" dirty="0" smtClean="0">
                <a:solidFill>
                  <a:schemeClr val="bg1">
                    <a:lumMod val="85000"/>
                    <a:lumOff val="15000"/>
                  </a:schemeClr>
                </a:solidFill>
              </a:rPr>
              <a:t>. Одна </a:t>
            </a:r>
            <a:r>
              <a:rPr lang="ru-RU" sz="1600" dirty="0" err="1" smtClean="0">
                <a:solidFill>
                  <a:schemeClr val="bg1">
                    <a:lumMod val="85000"/>
                    <a:lumOff val="15000"/>
                  </a:schemeClr>
                </a:solidFill>
              </a:rPr>
              <a:t>з</a:t>
            </a:r>
            <a:r>
              <a:rPr lang="ru-RU" sz="1600" dirty="0" smtClean="0">
                <a:solidFill>
                  <a:schemeClr val="bg1">
                    <a:lumMod val="85000"/>
                    <a:lumOff val="15000"/>
                  </a:schemeClr>
                </a:solidFill>
              </a:rPr>
              <a:t> них - </a:t>
            </a:r>
            <a:r>
              <a:rPr lang="ru-RU" sz="1600" dirty="0" err="1" smtClean="0">
                <a:solidFill>
                  <a:schemeClr val="bg1">
                    <a:lumMod val="85000"/>
                    <a:lumOff val="15000"/>
                  </a:schemeClr>
                </a:solidFill>
              </a:rPr>
              <a:t>піридоксол</a:t>
            </a:r>
            <a:r>
              <a:rPr lang="ru-RU" sz="1600" dirty="0" smtClean="0">
                <a:solidFill>
                  <a:schemeClr val="bg1">
                    <a:lumMod val="85000"/>
                    <a:lumOff val="15000"/>
                  </a:schemeClr>
                </a:solidFill>
              </a:rPr>
              <a:t> (2-метил-3 </a:t>
            </a:r>
            <a:r>
              <a:rPr lang="ru-RU" sz="1600" dirty="0" err="1" smtClean="0">
                <a:solidFill>
                  <a:schemeClr val="bg1">
                    <a:lumMod val="85000"/>
                    <a:lumOff val="15000"/>
                  </a:schemeClr>
                </a:solidFill>
              </a:rPr>
              <a:t>оксі</a:t>
            </a:r>
            <a:r>
              <a:rPr lang="ru-RU" sz="1600" dirty="0" smtClean="0">
                <a:solidFill>
                  <a:schemeClr val="bg1">
                    <a:lumMod val="85000"/>
                    <a:lumOff val="15000"/>
                  </a:schemeClr>
                </a:solidFill>
              </a:rPr>
              <a:t> -4, 5-діоксіметилпіридил) - </a:t>
            </a:r>
            <a:r>
              <a:rPr lang="ru-RU" sz="1600" dirty="0" err="1" smtClean="0">
                <a:solidFill>
                  <a:schemeClr val="bg1">
                    <a:lumMod val="85000"/>
                    <a:lumOff val="15000"/>
                  </a:schemeClr>
                </a:solidFill>
              </a:rPr>
              <a:t>біла</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кристалічна</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речовина</a:t>
            </a:r>
            <a:r>
              <a:rPr lang="ru-RU" sz="1600" dirty="0" smtClean="0">
                <a:solidFill>
                  <a:schemeClr val="bg1">
                    <a:lumMod val="85000"/>
                    <a:lumOff val="15000"/>
                  </a:schemeClr>
                </a:solidFill>
              </a:rPr>
              <a:t>, добре </a:t>
            </a:r>
            <a:r>
              <a:rPr lang="ru-RU" sz="1600" dirty="0" err="1" smtClean="0">
                <a:solidFill>
                  <a:schemeClr val="bg1">
                    <a:lumMod val="85000"/>
                    <a:lumOff val="15000"/>
                  </a:schemeClr>
                </a:solidFill>
              </a:rPr>
              <a:t>розчинна</a:t>
            </a:r>
            <a:r>
              <a:rPr lang="ru-RU" sz="1600" dirty="0" smtClean="0">
                <a:solidFill>
                  <a:schemeClr val="bg1">
                    <a:lumMod val="85000"/>
                    <a:lumOff val="15000"/>
                  </a:schemeClr>
                </a:solidFill>
              </a:rPr>
              <a:t> у </a:t>
            </a:r>
            <a:r>
              <a:rPr lang="ru-RU" sz="1600" dirty="0" err="1" smtClean="0">
                <a:solidFill>
                  <a:schemeClr val="bg1">
                    <a:lumMod val="85000"/>
                    <a:lumOff val="15000"/>
                  </a:schemeClr>
                </a:solidFill>
              </a:rPr>
              <a:t>воді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спирті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Піридоксил</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стійкий</a:t>
            </a:r>
            <a:r>
              <a:rPr lang="ru-RU" sz="1600" dirty="0" smtClean="0">
                <a:solidFill>
                  <a:schemeClr val="bg1">
                    <a:lumMod val="85000"/>
                    <a:lumOff val="15000"/>
                  </a:schemeClr>
                </a:solidFill>
              </a:rPr>
              <a:t> по </a:t>
            </a:r>
            <a:r>
              <a:rPr lang="ru-RU" sz="1600" dirty="0" err="1" smtClean="0">
                <a:solidFill>
                  <a:schemeClr val="bg1">
                    <a:lumMod val="85000"/>
                    <a:lumOff val="15000"/>
                  </a:schemeClr>
                </a:solidFill>
              </a:rPr>
              <a:t>відношенню</a:t>
            </a:r>
            <a:r>
              <a:rPr lang="ru-RU" sz="1600" dirty="0" smtClean="0">
                <a:solidFill>
                  <a:schemeClr val="bg1">
                    <a:lumMod val="85000"/>
                    <a:lumOff val="15000"/>
                  </a:schemeClr>
                </a:solidFill>
              </a:rPr>
              <a:t> до кислот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лугів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наприклад</a:t>
            </a:r>
            <a:r>
              <a:rPr lang="ru-RU" sz="1600" dirty="0" smtClean="0">
                <a:solidFill>
                  <a:schemeClr val="bg1">
                    <a:lumMod val="85000"/>
                    <a:lumOff val="15000"/>
                  </a:schemeClr>
                </a:solidFill>
              </a:rPr>
              <a:t>, 5н. </a:t>
            </a:r>
            <a:r>
              <a:rPr lang="ru-RU" sz="1600" dirty="0" err="1" smtClean="0">
                <a:solidFill>
                  <a:schemeClr val="bg1">
                    <a:lumMod val="85000"/>
                    <a:lumOff val="15000"/>
                  </a:schemeClr>
                </a:solidFill>
              </a:rPr>
              <a:t>концентрації</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але</a:t>
            </a:r>
            <a:r>
              <a:rPr lang="ru-RU" sz="1600" dirty="0" smtClean="0">
                <a:solidFill>
                  <a:schemeClr val="bg1">
                    <a:lumMod val="85000"/>
                    <a:lumOff val="15000"/>
                  </a:schemeClr>
                </a:solidFill>
              </a:rPr>
              <a:t> легко </a:t>
            </a:r>
            <a:r>
              <a:rPr lang="ru-RU" sz="1600" dirty="0" err="1" smtClean="0">
                <a:solidFill>
                  <a:schemeClr val="bg1">
                    <a:lumMod val="85000"/>
                    <a:lumOff val="15000"/>
                  </a:schemeClr>
                </a:solidFill>
              </a:rPr>
              <a:t>руйнується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під</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впливом</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світла</a:t>
            </a:r>
            <a:r>
              <a:rPr lang="ru-RU" sz="1600" dirty="0" smtClean="0">
                <a:solidFill>
                  <a:schemeClr val="bg1">
                    <a:lumMod val="85000"/>
                    <a:lumOff val="15000"/>
                  </a:schemeClr>
                </a:solidFill>
              </a:rPr>
              <a:t> при </a:t>
            </a:r>
            <a:r>
              <a:rPr sz="1600" smtClean="0">
                <a:solidFill>
                  <a:schemeClr val="bg1">
                    <a:lumMod val="85000"/>
                    <a:lumOff val="15000"/>
                  </a:schemeClr>
                </a:solidFill>
              </a:rPr>
              <a:t>pH=6, 8.</a:t>
            </a:r>
            <a:br>
              <a:rPr sz="1600" smtClean="0">
                <a:solidFill>
                  <a:schemeClr val="bg1">
                    <a:lumMod val="85000"/>
                    <a:lumOff val="15000"/>
                  </a:schemeClr>
                </a:solidFill>
              </a:rPr>
            </a:br>
            <a:r>
              <a:rPr sz="1600" smtClean="0">
                <a:solidFill>
                  <a:schemeClr val="bg1">
                    <a:lumMod val="85000"/>
                    <a:lumOff val="15000"/>
                  </a:schemeClr>
                </a:solidFill>
              </a:rPr>
              <a:t/>
            </a:r>
            <a:br>
              <a:rPr sz="1600" smtClean="0">
                <a:solidFill>
                  <a:schemeClr val="bg1">
                    <a:lumMod val="85000"/>
                    <a:lumOff val="15000"/>
                  </a:schemeClr>
                </a:solidFill>
              </a:rPr>
            </a:br>
            <a:r>
              <a:rPr lang="ru-RU" sz="1600" dirty="0" smtClean="0">
                <a:solidFill>
                  <a:schemeClr val="bg1">
                    <a:lumMod val="85000"/>
                    <a:lumOff val="15000"/>
                  </a:schemeClr>
                </a:solidFill>
              </a:rPr>
              <a:t>ВМІСТ ВІТАМІНУ В6 В ДЕЯКИХ ПРОДУКТАХ І ПОТРЕБА В НЬОМУ. </a:t>
            </a: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В6 вельми </a:t>
            </a:r>
            <a:r>
              <a:rPr lang="ru-RU" sz="1600" dirty="0" err="1" smtClean="0">
                <a:solidFill>
                  <a:schemeClr val="bg1">
                    <a:lumMod val="85000"/>
                    <a:lumOff val="15000"/>
                  </a:schemeClr>
                </a:solidFill>
              </a:rPr>
              <a:t>поширений</a:t>
            </a:r>
            <a:r>
              <a:rPr lang="ru-RU" sz="1600" dirty="0" smtClean="0">
                <a:solidFill>
                  <a:schemeClr val="bg1">
                    <a:lumMod val="85000"/>
                    <a:lumOff val="15000"/>
                  </a:schemeClr>
                </a:solidFill>
              </a:rPr>
              <a:t> в продуктах як живого, так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рослинного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походження</a:t>
            </a:r>
            <a:r>
              <a:rPr lang="ru-RU" sz="1600" dirty="0" smtClean="0">
                <a:solidFill>
                  <a:schemeClr val="bg1">
                    <a:lumMod val="85000"/>
                    <a:lumOff val="15000"/>
                  </a:schemeClr>
                </a:solidFill>
              </a:rPr>
              <a:t>. Особливо </a:t>
            </a:r>
            <a:r>
              <a:rPr lang="ru-RU" sz="1600" dirty="0" err="1" smtClean="0">
                <a:solidFill>
                  <a:schemeClr val="bg1">
                    <a:lumMod val="85000"/>
                    <a:lumOff val="15000"/>
                  </a:schemeClr>
                </a:solidFill>
              </a:rPr>
              <a:t>багаті</a:t>
            </a:r>
            <a:r>
              <a:rPr lang="ru-RU" sz="1600" dirty="0" smtClean="0">
                <a:solidFill>
                  <a:schemeClr val="bg1">
                    <a:lumMod val="85000"/>
                    <a:lumOff val="15000"/>
                  </a:schemeClr>
                </a:solidFill>
              </a:rPr>
              <a:t> ним </a:t>
            </a:r>
            <a:r>
              <a:rPr lang="ru-RU" sz="1600" dirty="0" err="1" smtClean="0">
                <a:solidFill>
                  <a:schemeClr val="bg1">
                    <a:lumMod val="85000"/>
                    <a:lumOff val="15000"/>
                  </a:schemeClr>
                </a:solidFill>
              </a:rPr>
              <a:t>рисові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висівки</a:t>
            </a:r>
            <a:r>
              <a:rPr lang="ru-RU" sz="1600" dirty="0" smtClean="0">
                <a:solidFill>
                  <a:schemeClr val="bg1">
                    <a:lumMod val="85000"/>
                    <a:lumOff val="15000"/>
                  </a:schemeClr>
                </a:solidFill>
              </a:rPr>
              <a:t>, а </a:t>
            </a:r>
            <a:r>
              <a:rPr lang="ru-RU" sz="1600" dirty="0" err="1" smtClean="0">
                <a:solidFill>
                  <a:schemeClr val="bg1">
                    <a:lumMod val="85000"/>
                    <a:lumOff val="15000"/>
                  </a:schemeClr>
                </a:solidFill>
              </a:rPr>
              <a:t>також</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зародки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пшениці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боби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дріжджі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тварин</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продуктів-бруньки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печінка</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м'язи</a:t>
            </a:r>
            <a:r>
              <a:rPr lang="ru-RU" sz="1600" dirty="0" smtClean="0">
                <a:solidFill>
                  <a:schemeClr val="bg1">
                    <a:lumMod val="85000"/>
                    <a:lumOff val="15000"/>
                  </a:schemeClr>
                </a:solidFill>
              </a:rPr>
              <a:t>. Потреба </a:t>
            </a:r>
            <a:r>
              <a:rPr lang="ru-RU" sz="1600" dirty="0" err="1" smtClean="0">
                <a:solidFill>
                  <a:schemeClr val="bg1">
                    <a:lumMod val="85000"/>
                    <a:lumOff val="15000"/>
                  </a:schemeClr>
                </a:solidFill>
              </a:rPr>
              <a:t>людини</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цьому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вітаміні</a:t>
            </a:r>
            <a:r>
              <a:rPr lang="ru-RU" sz="1600" dirty="0" smtClean="0">
                <a:solidFill>
                  <a:schemeClr val="bg1">
                    <a:lumMod val="85000"/>
                    <a:lumOff val="15000"/>
                  </a:schemeClr>
                </a:solidFill>
              </a:rPr>
              <a:t> точно не </a:t>
            </a:r>
            <a:r>
              <a:rPr lang="ru-RU" sz="1600" dirty="0" err="1" smtClean="0">
                <a:solidFill>
                  <a:schemeClr val="bg1">
                    <a:lumMod val="85000"/>
                    <a:lumOff val="15000"/>
                  </a:schemeClr>
                </a:solidFill>
              </a:rPr>
              <a:t>встановлена</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але</a:t>
            </a:r>
            <a:r>
              <a:rPr lang="ru-RU" sz="1600" dirty="0" smtClean="0">
                <a:solidFill>
                  <a:schemeClr val="bg1">
                    <a:lumMod val="85000"/>
                    <a:lumOff val="15000"/>
                  </a:schemeClr>
                </a:solidFill>
              </a:rPr>
              <a:t> при </a:t>
            </a:r>
            <a:r>
              <a:rPr lang="ru-RU" sz="1600" dirty="0" err="1" smtClean="0">
                <a:solidFill>
                  <a:schemeClr val="bg1">
                    <a:lumMod val="85000"/>
                    <a:lumOff val="15000"/>
                  </a:schemeClr>
                </a:solidFill>
              </a:rPr>
              <a:t>деяких</a:t>
            </a:r>
            <a:r>
              <a:rPr lang="ru-RU" sz="1600" dirty="0" smtClean="0">
                <a:solidFill>
                  <a:schemeClr val="bg1">
                    <a:lumMod val="85000"/>
                    <a:lumOff val="15000"/>
                  </a:schemeClr>
                </a:solidFill>
              </a:rPr>
              <a:t> формах </a:t>
            </a:r>
            <a:r>
              <a:rPr lang="ru-RU" sz="1600" dirty="0" err="1" smtClean="0">
                <a:solidFill>
                  <a:schemeClr val="bg1">
                    <a:lumMod val="85000"/>
                    <a:lumOff val="15000"/>
                  </a:schemeClr>
                </a:solidFill>
              </a:rPr>
              <a:t>дерматитів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що</a:t>
            </a:r>
            <a:r>
              <a:rPr lang="ru-RU" sz="1600" dirty="0" smtClean="0">
                <a:solidFill>
                  <a:schemeClr val="bg1">
                    <a:lumMod val="85000"/>
                    <a:lumOff val="15000"/>
                  </a:schemeClr>
                </a:solidFill>
              </a:rPr>
              <a:t> не </a:t>
            </a:r>
            <a:r>
              <a:rPr lang="ru-RU" sz="1600" dirty="0" err="1" smtClean="0">
                <a:solidFill>
                  <a:schemeClr val="bg1">
                    <a:lumMod val="85000"/>
                    <a:lumOff val="15000"/>
                  </a:schemeClr>
                </a:solidFill>
              </a:rPr>
              <a:t>піддаються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лікуванню</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вітаміном</a:t>
            </a:r>
            <a:r>
              <a:rPr lang="ru-RU" sz="1600" dirty="0" smtClean="0">
                <a:solidFill>
                  <a:schemeClr val="bg1">
                    <a:lumMod val="85000"/>
                    <a:lumOff val="15000"/>
                  </a:schemeClr>
                </a:solidFill>
              </a:rPr>
              <a:t> РР </a:t>
            </a:r>
            <a:r>
              <a:rPr lang="ru-RU" sz="1600" dirty="0" err="1" smtClean="0">
                <a:solidFill>
                  <a:schemeClr val="bg1">
                    <a:lumMod val="85000"/>
                    <a:lumOff val="15000"/>
                  </a:schemeClr>
                </a:solidFill>
              </a:rPr>
              <a:t>або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іншими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вітамінами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внутрішньовенне</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введення</a:t>
            </a:r>
            <a:r>
              <a:rPr lang="ru-RU" sz="1600" dirty="0" smtClean="0">
                <a:solidFill>
                  <a:schemeClr val="bg1">
                    <a:lumMod val="85000"/>
                    <a:lumOff val="15000"/>
                  </a:schemeClr>
                </a:solidFill>
              </a:rPr>
              <a:t> 10-100 мг </a:t>
            </a:r>
            <a:r>
              <a:rPr lang="ru-RU" sz="1600" dirty="0" err="1" smtClean="0">
                <a:solidFill>
                  <a:schemeClr val="bg1">
                    <a:lumMod val="85000"/>
                    <a:lumOff val="15000"/>
                  </a:schemeClr>
                </a:solidFill>
              </a:rPr>
              <a:t>піридоксина</a:t>
            </a:r>
            <a:r>
              <a:rPr lang="ru-RU" sz="1600" dirty="0" smtClean="0">
                <a:solidFill>
                  <a:schemeClr val="bg1">
                    <a:lumMod val="85000"/>
                    <a:lumOff val="15000"/>
                  </a:schemeClr>
                </a:solidFill>
              </a:rPr>
              <a:t> давало </a:t>
            </a:r>
            <a:r>
              <a:rPr lang="ru-RU" sz="1600" dirty="0" err="1" smtClean="0">
                <a:solidFill>
                  <a:schemeClr val="bg1">
                    <a:lumMod val="85000"/>
                    <a:lumOff val="15000"/>
                  </a:schemeClr>
                </a:solidFill>
              </a:rPr>
              <a:t>позитивний</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лікувальний</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ефект</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Припускають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що</a:t>
            </a:r>
            <a:r>
              <a:rPr lang="ru-RU" sz="1600" dirty="0" smtClean="0">
                <a:solidFill>
                  <a:schemeClr val="bg1">
                    <a:lumMod val="85000"/>
                    <a:lumOff val="15000"/>
                  </a:schemeClr>
                </a:solidFill>
              </a:rPr>
              <a:t> потреба </a:t>
            </a:r>
            <a:r>
              <a:rPr lang="ru-RU" sz="1600" dirty="0" err="1" smtClean="0">
                <a:solidFill>
                  <a:schemeClr val="bg1">
                    <a:lumMod val="85000"/>
                    <a:lumOff val="15000"/>
                  </a:schemeClr>
                </a:solidFill>
              </a:rPr>
              <a:t>організму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людини</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цьому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вітаміні</a:t>
            </a:r>
            <a:r>
              <a:rPr lang="ru-RU" sz="1600" dirty="0" smtClean="0">
                <a:solidFill>
                  <a:schemeClr val="bg1">
                    <a:lumMod val="85000"/>
                    <a:lumOff val="15000"/>
                  </a:schemeClr>
                </a:solidFill>
              </a:rPr>
              <a:t> становить </a:t>
            </a:r>
            <a:r>
              <a:rPr lang="ru-RU" sz="1600" dirty="0" err="1" smtClean="0">
                <a:solidFill>
                  <a:schemeClr val="bg1">
                    <a:lumMod val="85000"/>
                    <a:lumOff val="15000"/>
                  </a:schemeClr>
                </a:solidFill>
              </a:rPr>
              <a:t>приблизно</a:t>
            </a:r>
            <a:r>
              <a:rPr lang="ru-RU" sz="1600" dirty="0" smtClean="0">
                <a:solidFill>
                  <a:schemeClr val="bg1">
                    <a:lumMod val="85000"/>
                    <a:lumOff val="15000"/>
                  </a:schemeClr>
                </a:solidFill>
              </a:rPr>
              <a:t> 2 мг в день. У </a:t>
            </a:r>
            <a:r>
              <a:rPr lang="ru-RU" sz="1600" dirty="0" err="1" smtClean="0">
                <a:solidFill>
                  <a:schemeClr val="bg1">
                    <a:lumMod val="85000"/>
                    <a:lumOff val="15000"/>
                  </a:schemeClr>
                </a:solidFill>
              </a:rPr>
              <a:t>людини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недостатність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вітаміну</a:t>
            </a:r>
            <a:r>
              <a:rPr lang="ru-RU" sz="1600" dirty="0" smtClean="0">
                <a:solidFill>
                  <a:schemeClr val="bg1">
                    <a:lumMod val="85000"/>
                    <a:lumOff val="15000"/>
                  </a:schemeClr>
                </a:solidFill>
              </a:rPr>
              <a:t> В6 </a:t>
            </a:r>
            <a:r>
              <a:rPr lang="ru-RU" sz="1600" dirty="0" err="1" smtClean="0">
                <a:solidFill>
                  <a:schemeClr val="bg1">
                    <a:lumMod val="85000"/>
                    <a:lumOff val="15000"/>
                  </a:schemeClr>
                </a:solidFill>
              </a:rPr>
              <a:t>частіше</a:t>
            </a:r>
            <a:r>
              <a:rPr lang="ru-RU" sz="1600" dirty="0" smtClean="0">
                <a:solidFill>
                  <a:schemeClr val="bg1">
                    <a:lumMod val="85000"/>
                    <a:lumOff val="15000"/>
                  </a:schemeClr>
                </a:solidFill>
              </a:rPr>
              <a:t> за все </a:t>
            </a:r>
            <a:r>
              <a:rPr lang="ru-RU" sz="1600" dirty="0" err="1" smtClean="0">
                <a:solidFill>
                  <a:schemeClr val="bg1">
                    <a:lumMod val="85000"/>
                    <a:lumOff val="15000"/>
                  </a:schemeClr>
                </a:solidFill>
              </a:rPr>
              <a:t>виникає</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внаслідок</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тривалого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прийому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сульфаніламідів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або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антибіотиків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синтоміцину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левоміцину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біоміцину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пригноблюючих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зростання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кишкових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мікробів</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нормі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синтезуючих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піридоксин</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кількостях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достатньому</a:t>
            </a:r>
            <a:r>
              <a:rPr lang="ru-RU" sz="1600" dirty="0" smtClean="0">
                <a:solidFill>
                  <a:schemeClr val="bg1">
                    <a:lumMod val="85000"/>
                    <a:lumOff val="15000"/>
                  </a:schemeClr>
                </a:solidFill>
              </a:rPr>
              <a:t> для </a:t>
            </a:r>
            <a:r>
              <a:rPr lang="ru-RU" sz="1600" dirty="0" err="1" smtClean="0">
                <a:solidFill>
                  <a:schemeClr val="bg1">
                    <a:lumMod val="85000"/>
                    <a:lumOff val="15000"/>
                  </a:schemeClr>
                </a:solidFill>
              </a:rPr>
              <a:t>часткового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покриття</a:t>
            </a:r>
            <a:r>
              <a:rPr lang="ru-RU" sz="1600" dirty="0" smtClean="0">
                <a:solidFill>
                  <a:schemeClr val="bg1">
                    <a:lumMod val="85000"/>
                    <a:lumOff val="15000"/>
                  </a:schemeClr>
                </a:solidFill>
              </a:rPr>
              <a:t> потреби в </a:t>
            </a:r>
            <a:r>
              <a:rPr lang="ru-RU" sz="1600" dirty="0" err="1" smtClean="0">
                <a:solidFill>
                  <a:schemeClr val="bg1">
                    <a:lumMod val="85000"/>
                    <a:lumOff val="15000"/>
                  </a:schemeClr>
                </a:solidFill>
              </a:rPr>
              <a:t>ньому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організму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людини</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smtClean="0">
                <a:solidFill>
                  <a:schemeClr val="bg1">
                    <a:lumMod val="85000"/>
                    <a:lumOff val="15000"/>
                  </a:schemeClr>
                </a:solidFill>
              </a:rPr>
              <a:t/>
            </a:r>
            <a:br>
              <a:rPr lang="ru-RU" sz="1600" dirty="0" smtClean="0">
                <a:solidFill>
                  <a:schemeClr val="bg1">
                    <a:lumMod val="85000"/>
                    <a:lumOff val="15000"/>
                  </a:schemeClr>
                </a:solidFill>
              </a:rPr>
            </a:br>
            <a:r>
              <a:rPr lang="ru-RU" sz="1600" dirty="0" smtClean="0">
                <a:solidFill>
                  <a:schemeClr val="bg1">
                    <a:lumMod val="85000"/>
                    <a:lumOff val="15000"/>
                  </a:schemeClr>
                </a:solidFill>
              </a:rPr>
              <a:t>РОЛЬ В ОБМІНІ РЕЧОВИН. Два </a:t>
            </a:r>
            <a:r>
              <a:rPr lang="ru-RU" sz="1600" dirty="0" err="1" smtClean="0">
                <a:solidFill>
                  <a:schemeClr val="bg1">
                    <a:lumMod val="85000"/>
                    <a:lumOff val="15000"/>
                  </a:schemeClr>
                </a:solidFill>
              </a:rPr>
              <a:t>похідних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піридоксила-піридоксаль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піридоксамін</a:t>
            </a:r>
            <a:r>
              <a:rPr lang="ru-RU" sz="1600" dirty="0" smtClean="0">
                <a:solidFill>
                  <a:schemeClr val="bg1">
                    <a:lumMod val="85000"/>
                    <a:lumOff val="15000"/>
                  </a:schemeClr>
                </a:solidFill>
              </a:rPr>
              <a:t> - </a:t>
            </a:r>
            <a:r>
              <a:rPr lang="ru-RU" sz="1600" dirty="0" err="1" smtClean="0">
                <a:solidFill>
                  <a:schemeClr val="bg1">
                    <a:lumMod val="85000"/>
                    <a:lumOff val="15000"/>
                  </a:schemeClr>
                </a:solidFill>
              </a:rPr>
              <a:t>відіграють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важливу</a:t>
            </a:r>
            <a:r>
              <a:rPr lang="ru-RU" sz="1600" dirty="0" smtClean="0">
                <a:solidFill>
                  <a:schemeClr val="bg1">
                    <a:lumMod val="85000"/>
                    <a:lumOff val="15000"/>
                  </a:schemeClr>
                </a:solidFill>
              </a:rPr>
              <a:t> роль в </a:t>
            </a:r>
            <a:r>
              <a:rPr lang="ru-RU" sz="1600" dirty="0" err="1" smtClean="0">
                <a:solidFill>
                  <a:schemeClr val="bg1">
                    <a:lumMod val="85000"/>
                    <a:lumOff val="15000"/>
                  </a:schemeClr>
                </a:solidFill>
              </a:rPr>
              <a:t>обміні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амінокислот</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Фосфорілірованний</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піридоксаль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фосфопіридоксаль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бере</a:t>
            </a:r>
            <a:r>
              <a:rPr lang="ru-RU" sz="1600" dirty="0" smtClean="0">
                <a:solidFill>
                  <a:schemeClr val="bg1">
                    <a:lumMod val="85000"/>
                    <a:lumOff val="15000"/>
                  </a:schemeClr>
                </a:solidFill>
              </a:rPr>
              <a:t> участь в </a:t>
            </a:r>
            <a:r>
              <a:rPr lang="ru-RU" sz="1600" dirty="0" err="1" smtClean="0">
                <a:solidFill>
                  <a:schemeClr val="bg1">
                    <a:lumMod val="85000"/>
                    <a:lumOff val="15000"/>
                  </a:schemeClr>
                </a:solidFill>
              </a:rPr>
              <a:t>реакції</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переамінування</a:t>
            </a:r>
            <a:r>
              <a:rPr lang="ru-RU" sz="1600" dirty="0" smtClean="0">
                <a:solidFill>
                  <a:schemeClr val="bg1">
                    <a:lumMod val="85000"/>
                    <a:lumOff val="15000"/>
                  </a:schemeClr>
                </a:solidFill>
              </a:rPr>
              <a:t> - </a:t>
            </a:r>
            <a:r>
              <a:rPr lang="ru-RU" sz="1600" dirty="0" err="1" smtClean="0">
                <a:solidFill>
                  <a:schemeClr val="bg1">
                    <a:lumMod val="85000"/>
                    <a:lumOff val="15000"/>
                  </a:schemeClr>
                </a:solidFill>
              </a:rPr>
              <a:t>перенесенні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аміногрупи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амінокислоти</a:t>
            </a:r>
            <a:r>
              <a:rPr lang="ru-RU" sz="1600" dirty="0" smtClean="0">
                <a:solidFill>
                  <a:schemeClr val="bg1">
                    <a:lumMod val="85000"/>
                    <a:lumOff val="15000"/>
                  </a:schemeClr>
                </a:solidFill>
              </a:rPr>
              <a:t> на кетокислоту. </a:t>
            </a:r>
            <a:r>
              <a:rPr lang="ru-RU" sz="1600" dirty="0" err="1" smtClean="0">
                <a:solidFill>
                  <a:schemeClr val="bg1">
                    <a:lumMod val="85000"/>
                    <a:lumOff val="15000"/>
                  </a:schemeClr>
                </a:solidFill>
              </a:rPr>
              <a:t>Іншими</a:t>
            </a:r>
            <a:r>
              <a:rPr lang="ru-RU" sz="1600" dirty="0" smtClean="0">
                <a:solidFill>
                  <a:schemeClr val="bg1">
                    <a:lumMod val="85000"/>
                    <a:lumOff val="15000"/>
                  </a:schemeClr>
                </a:solidFill>
              </a:rPr>
              <a:t> словами, система </a:t>
            </a:r>
            <a:r>
              <a:rPr lang="ru-RU" sz="1600" dirty="0" err="1" smtClean="0">
                <a:solidFill>
                  <a:schemeClr val="bg1">
                    <a:lumMod val="85000"/>
                    <a:lumOff val="15000"/>
                  </a:schemeClr>
                </a:solidFill>
              </a:rPr>
              <a:t>фосфопіридоксаль</a:t>
            </a:r>
            <a:r>
              <a:rPr lang="ru-RU" sz="1600" dirty="0" smtClean="0">
                <a:solidFill>
                  <a:schemeClr val="bg1">
                    <a:lumMod val="85000"/>
                    <a:lumOff val="15000"/>
                  </a:schemeClr>
                </a:solidFill>
              </a:rPr>
              <a:t> - </a:t>
            </a:r>
            <a:r>
              <a:rPr lang="ru-RU" sz="1600" dirty="0" err="1" smtClean="0">
                <a:solidFill>
                  <a:schemeClr val="bg1">
                    <a:lumMod val="85000"/>
                    <a:lumOff val="15000"/>
                  </a:schemeClr>
                </a:solidFill>
              </a:rPr>
              <a:t>фосфопіродоксамін</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виконує</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коферментну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функцію</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процесі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переамінування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Крім</a:t>
            </a:r>
            <a:r>
              <a:rPr lang="ru-RU" sz="1600" dirty="0" smtClean="0">
                <a:solidFill>
                  <a:schemeClr val="bg1">
                    <a:lumMod val="85000"/>
                    <a:lumOff val="15000"/>
                  </a:schemeClr>
                </a:solidFill>
              </a:rPr>
              <a:t> того, </a:t>
            </a:r>
            <a:r>
              <a:rPr lang="ru-RU" sz="1600" dirty="0" err="1" smtClean="0">
                <a:solidFill>
                  <a:schemeClr val="bg1">
                    <a:lumMod val="85000"/>
                    <a:lumOff val="15000"/>
                  </a:schemeClr>
                </a:solidFill>
              </a:rPr>
              <a:t>було</a:t>
            </a:r>
            <a:r>
              <a:rPr lang="ru-RU" sz="1600" dirty="0" smtClean="0">
                <a:solidFill>
                  <a:schemeClr val="bg1">
                    <a:lumMod val="85000"/>
                    <a:lumOff val="15000"/>
                  </a:schemeClr>
                </a:solidFill>
              </a:rPr>
              <a:t> показано, </a:t>
            </a:r>
            <a:r>
              <a:rPr lang="ru-RU" sz="1600" dirty="0" err="1" smtClean="0">
                <a:solidFill>
                  <a:schemeClr val="bg1">
                    <a:lumMod val="85000"/>
                    <a:lumOff val="15000"/>
                  </a:schemeClr>
                </a:solidFill>
              </a:rPr>
              <a:t>що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фосфопіридоксаль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є</a:t>
            </a:r>
            <a:r>
              <a:rPr lang="ru-RU" sz="1600" dirty="0" smtClean="0">
                <a:solidFill>
                  <a:schemeClr val="bg1">
                    <a:lumMod val="85000"/>
                    <a:lumOff val="15000"/>
                  </a:schemeClr>
                </a:solidFill>
              </a:rPr>
              <a:t> коферментом </a:t>
            </a:r>
            <a:r>
              <a:rPr lang="ru-RU" sz="1600" dirty="0" err="1" smtClean="0">
                <a:solidFill>
                  <a:schemeClr val="bg1">
                    <a:lumMod val="85000"/>
                    <a:lumOff val="15000"/>
                  </a:schemeClr>
                </a:solidFill>
              </a:rPr>
              <a:t>декарбоксилаз</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деяких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амінокислот</a:t>
            </a:r>
            <a:r>
              <a:rPr lang="ru-RU" sz="1600" dirty="0" smtClean="0">
                <a:solidFill>
                  <a:schemeClr val="bg1">
                    <a:lumMod val="85000"/>
                    <a:lumOff val="15000"/>
                  </a:schemeClr>
                </a:solidFill>
              </a:rPr>
              <a:t>. Таким чином, </a:t>
            </a:r>
            <a:r>
              <a:rPr lang="ru-RU" sz="1600" dirty="0" err="1" smtClean="0">
                <a:solidFill>
                  <a:schemeClr val="bg1">
                    <a:lumMod val="85000"/>
                    <a:lumOff val="15000"/>
                  </a:schemeClr>
                </a:solidFill>
              </a:rPr>
              <a:t>дві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реакції</a:t>
            </a:r>
            <a:r>
              <a:rPr lang="ru-RU" sz="1600" dirty="0" smtClean="0">
                <a:solidFill>
                  <a:schemeClr val="bg1">
                    <a:lumMod val="85000"/>
                    <a:lumOff val="15000"/>
                  </a:schemeClr>
                </a:solidFill>
              </a:rPr>
              <a:t> азотистого </a:t>
            </a:r>
            <a:r>
              <a:rPr lang="ru-RU" sz="1600" dirty="0" err="1" smtClean="0">
                <a:solidFill>
                  <a:schemeClr val="bg1">
                    <a:lumMod val="85000"/>
                    <a:lumOff val="15000"/>
                  </a:schemeClr>
                </a:solidFill>
              </a:rPr>
              <a:t>обміну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переамінування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декарбоксилування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амінокислот</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здійснюються</a:t>
            </a:r>
            <a:r>
              <a:rPr lang="ru-RU" sz="1600" dirty="0" smtClean="0">
                <a:solidFill>
                  <a:schemeClr val="bg1">
                    <a:lumMod val="85000"/>
                    <a:lumOff val="15000"/>
                  </a:schemeClr>
                </a:solidFill>
              </a:rPr>
              <a:t> за </a:t>
            </a:r>
            <a:r>
              <a:rPr lang="ru-RU" sz="1600" dirty="0" err="1" smtClean="0">
                <a:solidFill>
                  <a:schemeClr val="bg1">
                    <a:lumMod val="85000"/>
                    <a:lumOff val="15000"/>
                  </a:schemeClr>
                </a:solidFill>
              </a:rPr>
              <a:t>допомогою</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однієї</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тієї</a:t>
            </a:r>
            <a:r>
              <a:rPr lang="ru-RU" sz="1600" dirty="0" smtClean="0">
                <a:solidFill>
                  <a:schemeClr val="bg1">
                    <a:lumMod val="85000"/>
                    <a:lumOff val="15000"/>
                  </a:schemeClr>
                </a:solidFill>
              </a:rPr>
              <a:t> ж </a:t>
            </a:r>
            <a:r>
              <a:rPr lang="ru-RU" sz="1600" dirty="0" err="1" smtClean="0">
                <a:solidFill>
                  <a:schemeClr val="bg1">
                    <a:lumMod val="85000"/>
                    <a:lumOff val="15000"/>
                  </a:schemeClr>
                </a:solidFill>
              </a:rPr>
              <a:t>коферментної</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групи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що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утворюється</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організмі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вітаміну</a:t>
            </a:r>
            <a:r>
              <a:rPr lang="ru-RU" sz="1600" dirty="0" smtClean="0">
                <a:solidFill>
                  <a:schemeClr val="bg1">
                    <a:lumMod val="85000"/>
                    <a:lumOff val="15000"/>
                  </a:schemeClr>
                </a:solidFill>
              </a:rPr>
              <a:t> В6. </a:t>
            </a:r>
            <a:r>
              <a:rPr lang="ru-RU" sz="1600" dirty="0" err="1" smtClean="0">
                <a:solidFill>
                  <a:schemeClr val="bg1">
                    <a:lumMod val="85000"/>
                    <a:lumOff val="15000"/>
                  </a:schemeClr>
                </a:solidFill>
              </a:rPr>
              <a:t>Далі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встановлено,що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фосфопіридоксаль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грає</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коферментну</a:t>
            </a:r>
            <a:r>
              <a:rPr lang="ru-RU" sz="1600" dirty="0" smtClean="0">
                <a:solidFill>
                  <a:schemeClr val="bg1">
                    <a:lumMod val="85000"/>
                    <a:lumOff val="15000"/>
                  </a:schemeClr>
                </a:solidFill>
              </a:rPr>
              <a:t> роль </a:t>
            </a:r>
            <a:r>
              <a:rPr lang="ru-RU" sz="1600" dirty="0" err="1" smtClean="0">
                <a:solidFill>
                  <a:schemeClr val="bg1">
                    <a:lumMod val="85000"/>
                    <a:lumOff val="15000"/>
                  </a:schemeClr>
                </a:solidFill>
              </a:rPr>
              <a:t>перетворення</a:t>
            </a:r>
            <a:r>
              <a:rPr lang="ru-RU" sz="1600" dirty="0" smtClean="0">
                <a:solidFill>
                  <a:schemeClr val="bg1">
                    <a:lumMod val="85000"/>
                    <a:lumOff val="15000"/>
                  </a:schemeClr>
                </a:solidFill>
              </a:rPr>
              <a:t> триптофану, яке, </a:t>
            </a:r>
            <a:r>
              <a:rPr lang="ru-RU" sz="1600" dirty="0" err="1" smtClean="0">
                <a:solidFill>
                  <a:schemeClr val="bg1">
                    <a:lumMod val="85000"/>
                    <a:lumOff val="15000"/>
                  </a:schemeClr>
                </a:solidFill>
              </a:rPr>
              <a:t>мабуть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веде</a:t>
            </a:r>
            <a:r>
              <a:rPr lang="ru-RU" sz="1600" dirty="0" smtClean="0">
                <a:solidFill>
                  <a:schemeClr val="bg1">
                    <a:lumMod val="85000"/>
                    <a:lumOff val="15000"/>
                  </a:schemeClr>
                </a:solidFill>
              </a:rPr>
              <a:t> до </a:t>
            </a:r>
            <a:r>
              <a:rPr lang="ru-RU" sz="1600" dirty="0" err="1" smtClean="0">
                <a:solidFill>
                  <a:schemeClr val="bg1">
                    <a:lumMod val="85000"/>
                    <a:lumOff val="15000"/>
                  </a:schemeClr>
                </a:solidFill>
              </a:rPr>
              <a:t>біосинтез</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нікотинової</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кислоти</a:t>
            </a:r>
            <a:r>
              <a:rPr lang="ru-RU" sz="1600" dirty="0" smtClean="0">
                <a:solidFill>
                  <a:schemeClr val="bg1">
                    <a:lumMod val="85000"/>
                    <a:lumOff val="15000"/>
                  </a:schemeClr>
                </a:solidFill>
              </a:rPr>
              <a:t>, а </a:t>
            </a:r>
            <a:r>
              <a:rPr lang="ru-RU" sz="1600" dirty="0" err="1" smtClean="0">
                <a:solidFill>
                  <a:schemeClr val="bg1">
                    <a:lumMod val="85000"/>
                    <a:lumOff val="15000"/>
                  </a:schemeClr>
                </a:solidFill>
              </a:rPr>
              <a:t>також</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перетвореннях</a:t>
            </a:r>
            <a:r>
              <a:rPr lang="ru-RU" sz="1600" dirty="0" smtClean="0">
                <a:solidFill>
                  <a:schemeClr val="bg1">
                    <a:lumMod val="85000"/>
                    <a:lumOff val="15000"/>
                  </a:schemeClr>
                </a:solidFill>
              </a:rPr>
              <a:t> ряду </a:t>
            </a:r>
            <a:r>
              <a:rPr lang="ru-RU" sz="1600" dirty="0" err="1" smtClean="0">
                <a:solidFill>
                  <a:schemeClr val="bg1">
                    <a:lumMod val="85000"/>
                    <a:lumOff val="15000"/>
                  </a:schemeClr>
                </a:solidFill>
              </a:rPr>
              <a:t>оксіамінокислот</a:t>
            </a:r>
            <a:r>
              <a:rPr lang="ru-RU" sz="1600" dirty="0" smtClean="0">
                <a:solidFill>
                  <a:schemeClr val="bg1">
                    <a:lumMod val="85000"/>
                    <a:lumOff val="15000"/>
                  </a:schemeClr>
                </a:solidFill>
              </a:rPr>
              <a:t>.</a:t>
            </a:r>
            <a:endParaRPr lang="ru-RU" sz="1600" dirty="0">
              <a:solidFill>
                <a:schemeClr val="bg1">
                  <a:lumMod val="85000"/>
                  <a:lumOff val="15000"/>
                </a:schemeClr>
              </a:solidFill>
            </a:endParaRPr>
          </a:p>
        </p:txBody>
      </p:sp>
    </p:spTree>
  </p:cSld>
  <p:clrMapOvr>
    <a:masterClrMapping/>
  </p:clrMapOvr>
  <p:transition>
    <p:wheel spokes="3"/>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счвнгно.jpeg"/>
          <p:cNvPicPr>
            <a:picLocks noGrp="1" noChangeAspect="1"/>
          </p:cNvPicPr>
          <p:nvPr>
            <p:ph idx="1"/>
          </p:nvPr>
        </p:nvPicPr>
        <p:blipFill>
          <a:blip r:embed="rId2"/>
          <a:stretch>
            <a:fillRect/>
          </a:stretch>
        </p:blipFill>
        <p:spPr>
          <a:xfrm>
            <a:off x="142844" y="1285860"/>
            <a:ext cx="1900222" cy="392909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3" name="Заголовок 2"/>
          <p:cNvSpPr>
            <a:spLocks noGrp="1"/>
          </p:cNvSpPr>
          <p:nvPr>
            <p:ph type="title"/>
          </p:nvPr>
        </p:nvSpPr>
        <p:spPr>
          <a:xfrm>
            <a:off x="2143108" y="152400"/>
            <a:ext cx="6543692" cy="6134120"/>
          </a:xfrm>
        </p:spPr>
        <p:txBody>
          <a:bodyPr>
            <a:normAutofit fontScale="90000"/>
          </a:bodyPr>
          <a:lstStyle/>
          <a:p>
            <a:r>
              <a:rPr lang="ru-RU" sz="2200" dirty="0" smtClean="0">
                <a:solidFill>
                  <a:schemeClr val="bg1">
                    <a:lumMod val="85000"/>
                    <a:lumOff val="15000"/>
                  </a:schemeClr>
                </a:solidFill>
              </a:rPr>
              <a:t>ВІТАМІН В12 (АНТИАНЕМІЧНИЙ ВІТАМІН, КОБАЛАМІН</a:t>
            </a:r>
            <a:r>
              <a:rPr lang="ru-RU" sz="2200" dirty="0" smtClean="0">
                <a:solidFill>
                  <a:schemeClr val="bg1">
                    <a:lumMod val="85000"/>
                    <a:lumOff val="15000"/>
                  </a:schemeClr>
                </a:solidFill>
              </a:rPr>
              <a:t>)</a:t>
            </a:r>
            <a:r>
              <a:rPr lang="ru-RU" sz="2000" dirty="0" smtClean="0">
                <a:solidFill>
                  <a:schemeClr val="bg1">
                    <a:lumMod val="85000"/>
                    <a:lumOff val="15000"/>
                  </a:schemeClr>
                </a:solidFill>
              </a:rPr>
              <a:t/>
            </a:r>
            <a:br>
              <a:rPr lang="ru-RU" sz="2000" dirty="0" smtClean="0">
                <a:solidFill>
                  <a:schemeClr val="bg1">
                    <a:lumMod val="85000"/>
                    <a:lumOff val="15000"/>
                  </a:schemeClr>
                </a:solidFill>
              </a:rPr>
            </a:br>
            <a:r>
              <a:rPr lang="ru-RU" sz="2000" dirty="0" smtClean="0">
                <a:solidFill>
                  <a:schemeClr val="bg1">
                    <a:lumMod val="85000"/>
                    <a:lumOff val="15000"/>
                  </a:schemeClr>
                </a:solidFill>
              </a:rPr>
              <a:t/>
            </a:r>
            <a:br>
              <a:rPr lang="ru-RU" sz="2000" dirty="0" smtClean="0">
                <a:solidFill>
                  <a:schemeClr val="bg1">
                    <a:lumMod val="85000"/>
                    <a:lumOff val="15000"/>
                  </a:schemeClr>
                </a:solidFill>
              </a:rPr>
            </a:br>
            <a:r>
              <a:rPr lang="ru-RU" sz="2000" dirty="0" err="1" smtClean="0">
                <a:solidFill>
                  <a:schemeClr val="bg1">
                    <a:lumMod val="85000"/>
                    <a:lumOff val="15000"/>
                  </a:schemeClr>
                </a:solidFill>
              </a:rPr>
              <a:t>Застосування</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препаратів</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вітаміну</a:t>
            </a:r>
            <a:r>
              <a:rPr lang="ru-RU" sz="2000" dirty="0" smtClean="0">
                <a:solidFill>
                  <a:schemeClr val="bg1">
                    <a:lumMod val="85000"/>
                    <a:lumOff val="15000"/>
                  </a:schemeClr>
                </a:solidFill>
              </a:rPr>
              <a:t> В12 </a:t>
            </a:r>
            <a:r>
              <a:rPr lang="ru-RU" sz="2000" dirty="0" err="1" smtClean="0">
                <a:solidFill>
                  <a:schemeClr val="bg1">
                    <a:lumMod val="85000"/>
                    <a:lumOff val="15000"/>
                  </a:schemeClr>
                </a:solidFill>
              </a:rPr>
              <a:t>з</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лікувальною</a:t>
            </a:r>
            <a:r>
              <a:rPr lang="ru-RU" sz="2000" dirty="0" smtClean="0">
                <a:solidFill>
                  <a:schemeClr val="bg1">
                    <a:lumMod val="85000"/>
                    <a:lumOff val="15000"/>
                  </a:schemeClr>
                </a:solidFill>
              </a:rPr>
              <a:t> метою </a:t>
            </a:r>
            <a:r>
              <a:rPr lang="ru-RU" sz="2000" dirty="0" err="1" smtClean="0">
                <a:solidFill>
                  <a:schemeClr val="bg1">
                    <a:lumMod val="85000"/>
                    <a:lumOff val="15000"/>
                  </a:schemeClr>
                </a:solidFill>
              </a:rPr>
              <a:t>виявили</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цікаву</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особливість</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вітамін</a:t>
            </a:r>
            <a:r>
              <a:rPr lang="ru-RU" sz="2000" dirty="0" smtClean="0">
                <a:solidFill>
                  <a:schemeClr val="bg1">
                    <a:lumMod val="85000"/>
                    <a:lumOff val="15000"/>
                  </a:schemeClr>
                </a:solidFill>
              </a:rPr>
              <a:t> В12 </a:t>
            </a:r>
            <a:r>
              <a:rPr lang="ru-RU" sz="2000" dirty="0" err="1" smtClean="0">
                <a:solidFill>
                  <a:schemeClr val="bg1">
                    <a:lumMod val="85000"/>
                    <a:lumOff val="15000"/>
                  </a:schemeClr>
                </a:solidFill>
              </a:rPr>
              <a:t>має</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антианемічну</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дію</a:t>
            </a:r>
            <a:r>
              <a:rPr lang="ru-RU" sz="2000" dirty="0" smtClean="0">
                <a:solidFill>
                  <a:schemeClr val="bg1">
                    <a:lumMod val="85000"/>
                    <a:lumOff val="15000"/>
                  </a:schemeClr>
                </a:solidFill>
              </a:rPr>
              <a:t> при </a:t>
            </a:r>
            <a:r>
              <a:rPr lang="ru-RU" sz="2000" dirty="0" err="1" smtClean="0">
                <a:solidFill>
                  <a:schemeClr val="bg1">
                    <a:lumMod val="85000"/>
                    <a:lumOff val="15000"/>
                  </a:schemeClr>
                </a:solidFill>
              </a:rPr>
              <a:t>злоякісному</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малокрів'ї</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тільки</a:t>
            </a:r>
            <a:r>
              <a:rPr lang="ru-RU" sz="2000" dirty="0" smtClean="0">
                <a:solidFill>
                  <a:schemeClr val="bg1">
                    <a:lumMod val="85000"/>
                    <a:lumOff val="15000"/>
                  </a:schemeClr>
                </a:solidFill>
              </a:rPr>
              <a:t> в тому </a:t>
            </a:r>
            <a:r>
              <a:rPr lang="ru-RU" sz="2000" dirty="0" err="1" smtClean="0">
                <a:solidFill>
                  <a:schemeClr val="bg1">
                    <a:lumMod val="85000"/>
                    <a:lumOff val="15000"/>
                  </a:schemeClr>
                </a:solidFill>
              </a:rPr>
              <a:t>випадку</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якщо</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його</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вводять</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парентерально</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і</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навпаки</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він</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малоактивний</a:t>
            </a:r>
            <a:r>
              <a:rPr lang="ru-RU" sz="2000" dirty="0" smtClean="0">
                <a:solidFill>
                  <a:schemeClr val="bg1">
                    <a:lumMod val="85000"/>
                    <a:lumOff val="15000"/>
                  </a:schemeClr>
                </a:solidFill>
              </a:rPr>
              <a:t> при </a:t>
            </a:r>
            <a:r>
              <a:rPr lang="ru-RU" sz="2000" dirty="0" err="1" smtClean="0">
                <a:solidFill>
                  <a:schemeClr val="bg1">
                    <a:lumMod val="85000"/>
                    <a:lumOff val="15000"/>
                  </a:schemeClr>
                </a:solidFill>
              </a:rPr>
              <a:t>застосуванні</a:t>
            </a:r>
            <a:r>
              <a:rPr lang="ru-RU" sz="2000" dirty="0" smtClean="0">
                <a:solidFill>
                  <a:schemeClr val="bg1">
                    <a:lumMod val="85000"/>
                    <a:lumOff val="15000"/>
                  </a:schemeClr>
                </a:solidFill>
              </a:rPr>
              <a:t> через рот. </a:t>
            </a:r>
            <a:r>
              <a:rPr lang="ru-RU" sz="2000" dirty="0" err="1" smtClean="0">
                <a:solidFill>
                  <a:schemeClr val="bg1">
                    <a:lumMod val="85000"/>
                    <a:lumOff val="15000"/>
                  </a:schemeClr>
                </a:solidFill>
              </a:rPr>
              <a:t>Однак</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якщо</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давати</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вітамін</a:t>
            </a:r>
            <a:r>
              <a:rPr lang="ru-RU" sz="2000" dirty="0" smtClean="0">
                <a:solidFill>
                  <a:schemeClr val="bg1">
                    <a:lumMod val="85000"/>
                    <a:lumOff val="15000"/>
                  </a:schemeClr>
                </a:solidFill>
              </a:rPr>
              <a:t> В12 в </a:t>
            </a:r>
            <a:r>
              <a:rPr lang="ru-RU" sz="2000" dirty="0" err="1" smtClean="0">
                <a:solidFill>
                  <a:schemeClr val="bg1">
                    <a:lumMod val="85000"/>
                    <a:lumOff val="15000"/>
                  </a:schemeClr>
                </a:solidFill>
              </a:rPr>
              <a:t>поєднанні</a:t>
            </a:r>
            <a:r>
              <a:rPr lang="ru-RU" sz="2000" dirty="0" smtClean="0">
                <a:solidFill>
                  <a:schemeClr val="bg1">
                    <a:lumMod val="85000"/>
                    <a:lumOff val="15000"/>
                  </a:schemeClr>
                </a:solidFill>
              </a:rPr>
              <a:t> С </a:t>
            </a:r>
            <a:r>
              <a:rPr lang="ru-RU" sz="2000" dirty="0" err="1" smtClean="0">
                <a:solidFill>
                  <a:schemeClr val="bg1">
                    <a:lumMod val="85000"/>
                    <a:lumOff val="15000"/>
                  </a:schemeClr>
                </a:solidFill>
              </a:rPr>
              <a:t>нейтралізованим</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нормальним</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шлунковим</a:t>
            </a:r>
            <a:r>
              <a:rPr lang="ru-RU" sz="2000" dirty="0" smtClean="0">
                <a:solidFill>
                  <a:schemeClr val="bg1">
                    <a:lumMod val="85000"/>
                    <a:lumOff val="15000"/>
                  </a:schemeClr>
                </a:solidFill>
              </a:rPr>
              <a:t> соком (</a:t>
            </a:r>
            <a:r>
              <a:rPr lang="ru-RU" sz="2000" dirty="0" err="1" smtClean="0">
                <a:solidFill>
                  <a:schemeClr val="bg1">
                    <a:lumMod val="85000"/>
                    <a:lumOff val="15000"/>
                  </a:schemeClr>
                </a:solidFill>
              </a:rPr>
              <a:t>який</a:t>
            </a:r>
            <a:r>
              <a:rPr lang="ru-RU" sz="2000" dirty="0" smtClean="0">
                <a:solidFill>
                  <a:schemeClr val="bg1">
                    <a:lumMod val="85000"/>
                    <a:lumOff val="15000"/>
                  </a:schemeClr>
                </a:solidFill>
              </a:rPr>
              <a:t> сам по </a:t>
            </a:r>
            <a:r>
              <a:rPr lang="ru-RU" sz="2000" dirty="0" err="1" smtClean="0">
                <a:solidFill>
                  <a:schemeClr val="bg1">
                    <a:lumMod val="85000"/>
                    <a:lumOff val="15000"/>
                  </a:schemeClr>
                </a:solidFill>
              </a:rPr>
              <a:t>собі</a:t>
            </a:r>
            <a:r>
              <a:rPr lang="ru-RU" sz="2000" dirty="0" smtClean="0">
                <a:solidFill>
                  <a:schemeClr val="bg1">
                    <a:lumMod val="85000"/>
                    <a:lumOff val="15000"/>
                  </a:schemeClr>
                </a:solidFill>
              </a:rPr>
              <a:t> не </a:t>
            </a:r>
            <a:r>
              <a:rPr lang="ru-RU" sz="2000" dirty="0" err="1" smtClean="0">
                <a:solidFill>
                  <a:schemeClr val="bg1">
                    <a:lumMod val="85000"/>
                    <a:lumOff val="15000"/>
                  </a:schemeClr>
                </a:solidFill>
              </a:rPr>
              <a:t>активний</a:t>
            </a:r>
            <a:r>
              <a:rPr lang="ru-RU" sz="2000" dirty="0" smtClean="0">
                <a:solidFill>
                  <a:schemeClr val="bg1">
                    <a:lumMod val="85000"/>
                    <a:lumOff val="15000"/>
                  </a:schemeClr>
                </a:solidFill>
              </a:rPr>
              <a:t>), то </a:t>
            </a:r>
            <a:r>
              <a:rPr lang="ru-RU" sz="2000" dirty="0" err="1" smtClean="0">
                <a:solidFill>
                  <a:schemeClr val="bg1">
                    <a:lumMod val="85000"/>
                    <a:lumOff val="15000"/>
                  </a:schemeClr>
                </a:solidFill>
              </a:rPr>
              <a:t>спостерігається</a:t>
            </a:r>
            <a:r>
              <a:rPr lang="ru-RU" sz="2000" dirty="0" smtClean="0">
                <a:solidFill>
                  <a:schemeClr val="bg1">
                    <a:lumMod val="85000"/>
                    <a:lumOff val="15000"/>
                  </a:schemeClr>
                </a:solidFill>
              </a:rPr>
              <a:t> хороший </a:t>
            </a:r>
            <a:r>
              <a:rPr lang="ru-RU" sz="2000" dirty="0" err="1" smtClean="0">
                <a:solidFill>
                  <a:schemeClr val="bg1">
                    <a:lumMod val="85000"/>
                    <a:lumOff val="15000"/>
                  </a:schemeClr>
                </a:solidFill>
              </a:rPr>
              <a:t>лікувальний</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ефект</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Вважають</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що</a:t>
            </a:r>
            <a:r>
              <a:rPr lang="ru-RU" sz="2000" dirty="0" smtClean="0">
                <a:solidFill>
                  <a:schemeClr val="bg1">
                    <a:lumMod val="85000"/>
                    <a:lumOff val="15000"/>
                  </a:schemeClr>
                </a:solidFill>
              </a:rPr>
              <a:t> у </a:t>
            </a:r>
            <a:r>
              <a:rPr lang="ru-RU" sz="2000" dirty="0" err="1" smtClean="0">
                <a:solidFill>
                  <a:schemeClr val="bg1">
                    <a:lumMod val="85000"/>
                    <a:lumOff val="15000"/>
                  </a:schemeClr>
                </a:solidFill>
              </a:rPr>
              <a:t>здорових</a:t>
            </a:r>
            <a:r>
              <a:rPr lang="ru-RU" sz="2000" dirty="0" smtClean="0">
                <a:solidFill>
                  <a:schemeClr val="bg1">
                    <a:lumMod val="85000"/>
                    <a:lumOff val="15000"/>
                  </a:schemeClr>
                </a:solidFill>
              </a:rPr>
              <a:t> людей </a:t>
            </a:r>
            <a:r>
              <a:rPr lang="ru-RU" sz="2000" dirty="0" err="1" smtClean="0">
                <a:solidFill>
                  <a:schemeClr val="bg1">
                    <a:lumMod val="85000"/>
                    <a:lumOff val="15000"/>
                  </a:schemeClr>
                </a:solidFill>
              </a:rPr>
              <a:t>шлунковий</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сік</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містить</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білків-мукопротеїд</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внутрішній</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чинник</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Касла</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який</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сполучається</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з</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вітаміном</a:t>
            </a:r>
            <a:r>
              <a:rPr lang="ru-RU" sz="2000" dirty="0" smtClean="0">
                <a:solidFill>
                  <a:schemeClr val="bg1">
                    <a:lumMod val="85000"/>
                    <a:lumOff val="15000"/>
                  </a:schemeClr>
                </a:solidFill>
              </a:rPr>
              <a:t> В12 ("</a:t>
            </a:r>
            <a:r>
              <a:rPr lang="ru-RU" sz="2000" dirty="0" err="1" smtClean="0">
                <a:solidFill>
                  <a:schemeClr val="bg1">
                    <a:lumMod val="85000"/>
                    <a:lumOff val="15000"/>
                  </a:schemeClr>
                </a:solidFill>
              </a:rPr>
              <a:t>зовнішній</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чинник</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утворюючи</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новий</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складний</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білок</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Вітамін</a:t>
            </a:r>
            <a:r>
              <a:rPr lang="ru-RU" sz="2000" dirty="0" smtClean="0">
                <a:solidFill>
                  <a:schemeClr val="bg1">
                    <a:lumMod val="85000"/>
                    <a:lumOff val="15000"/>
                  </a:schemeClr>
                </a:solidFill>
              </a:rPr>
              <a:t> В12, </a:t>
            </a:r>
            <a:r>
              <a:rPr lang="ru-RU" sz="2000" dirty="0" err="1" smtClean="0">
                <a:solidFill>
                  <a:schemeClr val="bg1">
                    <a:lumMod val="85000"/>
                    <a:lumOff val="15000"/>
                  </a:schemeClr>
                </a:solidFill>
              </a:rPr>
              <a:t>пов'язаний</a:t>
            </a:r>
            <a:r>
              <a:rPr lang="ru-RU" sz="2000" dirty="0" smtClean="0">
                <a:solidFill>
                  <a:schemeClr val="bg1">
                    <a:lumMod val="85000"/>
                    <a:lumOff val="15000"/>
                  </a:schemeClr>
                </a:solidFill>
              </a:rPr>
              <a:t> в такому </a:t>
            </a:r>
            <a:r>
              <a:rPr lang="ru-RU" sz="2000" dirty="0" err="1" smtClean="0">
                <a:solidFill>
                  <a:schemeClr val="bg1">
                    <a:lumMod val="85000"/>
                    <a:lumOff val="15000"/>
                  </a:schemeClr>
                </a:solidFill>
              </a:rPr>
              <a:t>білковому</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комплексі</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може</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успішно</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всмоктуватися</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з</a:t>
            </a:r>
            <a:r>
              <a:rPr lang="ru-RU" sz="2000" dirty="0" smtClean="0">
                <a:solidFill>
                  <a:schemeClr val="bg1">
                    <a:lumMod val="85000"/>
                    <a:lumOff val="15000"/>
                  </a:schemeClr>
                </a:solidFill>
              </a:rPr>
              <a:t> кишечника. При </a:t>
            </a:r>
            <a:r>
              <a:rPr lang="ru-RU" sz="2000" dirty="0" err="1" smtClean="0">
                <a:solidFill>
                  <a:schemeClr val="bg1">
                    <a:lumMod val="85000"/>
                    <a:lumOff val="15000"/>
                  </a:schemeClr>
                </a:solidFill>
              </a:rPr>
              <a:t>відсутності</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внутрішнього</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чинника</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всмоктуванні</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вітаміну</a:t>
            </a:r>
            <a:r>
              <a:rPr lang="ru-RU" sz="2000" dirty="0" smtClean="0">
                <a:solidFill>
                  <a:schemeClr val="bg1">
                    <a:lumMod val="85000"/>
                    <a:lumOff val="15000"/>
                  </a:schemeClr>
                </a:solidFill>
              </a:rPr>
              <a:t> В12 </a:t>
            </a:r>
            <a:r>
              <a:rPr lang="ru-RU" sz="2000" dirty="0" err="1" smtClean="0">
                <a:solidFill>
                  <a:schemeClr val="bg1">
                    <a:lumMod val="85000"/>
                    <a:lumOff val="15000"/>
                  </a:schemeClr>
                </a:solidFill>
              </a:rPr>
              <a:t>різко</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порушується</a:t>
            </a:r>
            <a:r>
              <a:rPr lang="ru-RU" sz="2000" dirty="0" smtClean="0">
                <a:solidFill>
                  <a:schemeClr val="bg1">
                    <a:lumMod val="85000"/>
                    <a:lumOff val="15000"/>
                  </a:schemeClr>
                </a:solidFill>
              </a:rPr>
              <a:t>. У </a:t>
            </a:r>
            <a:r>
              <a:rPr lang="ru-RU" sz="2000" dirty="0" err="1" smtClean="0">
                <a:solidFill>
                  <a:schemeClr val="bg1">
                    <a:lumMod val="85000"/>
                    <a:lumOff val="15000"/>
                  </a:schemeClr>
                </a:solidFill>
              </a:rPr>
              <a:t>хворих</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злоякісною</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анемією</a:t>
            </a:r>
            <a:r>
              <a:rPr lang="ru-RU" sz="2000" dirty="0" smtClean="0">
                <a:solidFill>
                  <a:schemeClr val="bg1">
                    <a:lumMod val="85000"/>
                    <a:lumOff val="15000"/>
                  </a:schemeClr>
                </a:solidFill>
              </a:rPr>
              <a:t> в </a:t>
            </a:r>
            <a:r>
              <a:rPr lang="ru-RU" sz="2000" dirty="0" err="1" smtClean="0">
                <a:solidFill>
                  <a:schemeClr val="bg1">
                    <a:lumMod val="85000"/>
                    <a:lumOff val="15000"/>
                  </a:schemeClr>
                </a:solidFill>
              </a:rPr>
              <a:t>шлунковому</a:t>
            </a:r>
            <a:r>
              <a:rPr lang="ru-RU" sz="2000" dirty="0" smtClean="0">
                <a:solidFill>
                  <a:schemeClr val="bg1">
                    <a:lumMod val="85000"/>
                    <a:lumOff val="15000"/>
                  </a:schemeClr>
                </a:solidFill>
              </a:rPr>
              <a:t> соку </a:t>
            </a:r>
            <a:r>
              <a:rPr lang="ru-RU" sz="2000" dirty="0" err="1" smtClean="0">
                <a:solidFill>
                  <a:schemeClr val="bg1">
                    <a:lumMod val="85000"/>
                    <a:lumOff val="15000"/>
                  </a:schemeClr>
                </a:solidFill>
              </a:rPr>
              <a:t>білок</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необхідний</a:t>
            </a:r>
            <a:r>
              <a:rPr lang="ru-RU" sz="2000" dirty="0" smtClean="0">
                <a:solidFill>
                  <a:schemeClr val="bg1">
                    <a:lumMod val="85000"/>
                    <a:lumOff val="15000"/>
                  </a:schemeClr>
                </a:solidFill>
              </a:rPr>
              <a:t> для </a:t>
            </a:r>
            <a:r>
              <a:rPr lang="ru-RU" sz="2000" dirty="0" err="1" smtClean="0">
                <a:solidFill>
                  <a:schemeClr val="bg1">
                    <a:lumMod val="85000"/>
                    <a:lumOff val="15000"/>
                  </a:schemeClr>
                </a:solidFill>
              </a:rPr>
              <a:t>утворення</a:t>
            </a:r>
            <a:r>
              <a:rPr lang="ru-RU" sz="2000" dirty="0" smtClean="0">
                <a:solidFill>
                  <a:schemeClr val="bg1">
                    <a:lumMod val="85000"/>
                    <a:lumOff val="15000"/>
                  </a:schemeClr>
                </a:solidFill>
              </a:rPr>
              <a:t> комплексу С </a:t>
            </a:r>
            <a:r>
              <a:rPr lang="ru-RU" sz="2000" dirty="0" err="1" smtClean="0">
                <a:solidFill>
                  <a:schemeClr val="bg1">
                    <a:lumMod val="85000"/>
                    <a:lumOff val="15000"/>
                  </a:schemeClr>
                </a:solidFill>
              </a:rPr>
              <a:t>вітаміном</a:t>
            </a:r>
            <a:r>
              <a:rPr lang="ru-RU" sz="2000" dirty="0" smtClean="0">
                <a:solidFill>
                  <a:schemeClr val="bg1">
                    <a:lumMod val="85000"/>
                    <a:lumOff val="15000"/>
                  </a:schemeClr>
                </a:solidFill>
              </a:rPr>
              <a:t> В12, </a:t>
            </a:r>
            <a:r>
              <a:rPr lang="ru-RU" sz="2000" dirty="0" err="1" smtClean="0">
                <a:solidFill>
                  <a:schemeClr val="bg1">
                    <a:lumMod val="85000"/>
                    <a:lumOff val="15000"/>
                  </a:schemeClr>
                </a:solidFill>
              </a:rPr>
              <a:t>відсутній</a:t>
            </a:r>
            <a:endParaRPr lang="ru-RU" sz="2000" dirty="0">
              <a:solidFill>
                <a:schemeClr val="bg1">
                  <a:lumMod val="85000"/>
                  <a:lumOff val="15000"/>
                </a:schemeClr>
              </a:solidFill>
            </a:endParaRPr>
          </a:p>
        </p:txBody>
      </p:sp>
    </p:spTree>
  </p:cSld>
  <p:clrMapOvr>
    <a:masterClrMapping/>
  </p:clrMapOvr>
  <p:transition>
    <p:wheel spokes="8"/>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1anek.gif"/>
          <p:cNvPicPr>
            <a:picLocks noGrp="1" noChangeAspect="1"/>
          </p:cNvPicPr>
          <p:nvPr>
            <p:ph idx="1"/>
          </p:nvPr>
        </p:nvPicPr>
        <p:blipFill>
          <a:blip r:embed="rId2"/>
          <a:stretch>
            <a:fillRect/>
          </a:stretch>
        </p:blipFill>
        <p:spPr>
          <a:xfrm>
            <a:off x="1428728" y="1500174"/>
            <a:ext cx="5857916" cy="442915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 name="Заголовок 2"/>
          <p:cNvSpPr>
            <a:spLocks noGrp="1"/>
          </p:cNvSpPr>
          <p:nvPr>
            <p:ph type="title"/>
          </p:nvPr>
        </p:nvSpPr>
        <p:spPr/>
        <p:txBody>
          <a:bodyPr>
            <a:normAutofit fontScale="90000"/>
          </a:bodyPr>
          <a:lstStyle/>
          <a:p>
            <a:r>
              <a:rPr lang="uk-UA" dirty="0" smtClean="0"/>
              <a:t>Кінець.</a:t>
            </a:r>
            <a:br>
              <a:rPr lang="uk-UA" dirty="0" smtClean="0"/>
            </a:br>
            <a:r>
              <a:rPr lang="uk-UA" dirty="0" smtClean="0"/>
              <a:t>Дякую за увагу!</a:t>
            </a:r>
            <a:endParaRPr lang="ru-RU" dirty="0"/>
          </a:p>
        </p:txBody>
      </p:sp>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итммпмо.jpeg"/>
          <p:cNvPicPr>
            <a:picLocks noGrp="1" noChangeAspect="1"/>
          </p:cNvPicPr>
          <p:nvPr>
            <p:ph idx="1"/>
          </p:nvPr>
        </p:nvPicPr>
        <p:blipFill>
          <a:blip r:embed="rId2"/>
          <a:stretch>
            <a:fillRect/>
          </a:stretch>
        </p:blipFill>
        <p:spPr>
          <a:xfrm>
            <a:off x="285720" y="1857364"/>
            <a:ext cx="2928957" cy="35719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Заголовок 2"/>
          <p:cNvSpPr>
            <a:spLocks noGrp="1"/>
          </p:cNvSpPr>
          <p:nvPr>
            <p:ph type="title"/>
          </p:nvPr>
        </p:nvSpPr>
        <p:spPr>
          <a:xfrm>
            <a:off x="3357554" y="152400"/>
            <a:ext cx="5329246" cy="5419740"/>
          </a:xfrm>
        </p:spPr>
        <p:txBody>
          <a:bodyPr>
            <a:normAutofit/>
          </a:bodyPr>
          <a:lstStyle/>
          <a:p>
            <a:r>
              <a:rPr lang="vi-VN" sz="2800" dirty="0" smtClean="0">
                <a:solidFill>
                  <a:schemeClr val="bg1">
                    <a:lumMod val="85000"/>
                    <a:lumOff val="15000"/>
                  </a:schemeClr>
                </a:solidFill>
              </a:rPr>
              <a:t>Вітамі́ни (лат. </a:t>
            </a:r>
            <a:r>
              <a:rPr sz="2800" smtClean="0">
                <a:solidFill>
                  <a:schemeClr val="bg1">
                    <a:lumMod val="85000"/>
                    <a:lumOff val="15000"/>
                  </a:schemeClr>
                </a:solidFill>
              </a:rPr>
              <a:t>vitae — </a:t>
            </a:r>
            <a:r>
              <a:rPr lang="vi-VN" sz="2800" dirty="0" smtClean="0">
                <a:solidFill>
                  <a:schemeClr val="bg1">
                    <a:lumMod val="85000"/>
                    <a:lumOff val="15000"/>
                  </a:schemeClr>
                </a:solidFill>
              </a:rPr>
              <a:t>життя і "амін" — азотиста речовина, що містить </a:t>
            </a:r>
            <a:r>
              <a:rPr sz="2800" smtClean="0">
                <a:solidFill>
                  <a:schemeClr val="bg1">
                    <a:lumMod val="85000"/>
                    <a:lumOff val="15000"/>
                  </a:schemeClr>
                </a:solidFill>
              </a:rPr>
              <a:t>NH2) — </a:t>
            </a:r>
            <a:r>
              <a:rPr lang="vi-VN" sz="2800" dirty="0" smtClean="0">
                <a:solidFill>
                  <a:schemeClr val="bg1">
                    <a:lumMod val="85000"/>
                    <a:lumOff val="15000"/>
                  </a:schemeClr>
                </a:solidFill>
              </a:rPr>
              <a:t>низькомолекулярні органічні сполуки різної хімічної природи, з високою біологічною дією, необхідні для нормального обміну речовин і життєдіяльності живих організмів в дуже малій кількості</a:t>
            </a:r>
            <a:r>
              <a:rPr lang="vi-VN" sz="1800" dirty="0" smtClean="0">
                <a:solidFill>
                  <a:schemeClr val="bg1">
                    <a:lumMod val="85000"/>
                    <a:lumOff val="15000"/>
                  </a:schemeClr>
                </a:solidFill>
              </a:rPr>
              <a:t>.</a:t>
            </a:r>
            <a:endParaRPr lang="ru-RU" sz="1800" dirty="0">
              <a:solidFill>
                <a:schemeClr val="bg1">
                  <a:lumMod val="85000"/>
                  <a:lumOff val="15000"/>
                </a:schemeClr>
              </a:solidFill>
            </a:endParaRPr>
          </a:p>
        </p:txBody>
      </p:sp>
    </p:spTree>
  </p:cSld>
  <p:clrMapOvr>
    <a:masterClrMapping/>
  </p:clrMapOvr>
  <p:transition>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ирар.jpeg"/>
          <p:cNvPicPr>
            <a:picLocks noGrp="1" noChangeAspect="1"/>
          </p:cNvPicPr>
          <p:nvPr>
            <p:ph idx="1"/>
          </p:nvPr>
        </p:nvPicPr>
        <p:blipFill>
          <a:blip r:embed="rId2"/>
          <a:stretch>
            <a:fillRect/>
          </a:stretch>
        </p:blipFill>
        <p:spPr>
          <a:xfrm>
            <a:off x="214282" y="1000108"/>
            <a:ext cx="2571768" cy="464346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Заголовок 2"/>
          <p:cNvSpPr>
            <a:spLocks noGrp="1"/>
          </p:cNvSpPr>
          <p:nvPr>
            <p:ph type="title"/>
          </p:nvPr>
        </p:nvSpPr>
        <p:spPr>
          <a:xfrm>
            <a:off x="2857488" y="152400"/>
            <a:ext cx="5829312" cy="6205558"/>
          </a:xfrm>
        </p:spPr>
        <p:txBody>
          <a:bodyPr>
            <a:normAutofit/>
          </a:bodyPr>
          <a:lstStyle/>
          <a:p>
            <a:r>
              <a:rPr lang="ru-RU" sz="2000" dirty="0" err="1" smtClean="0">
                <a:solidFill>
                  <a:schemeClr val="bg1">
                    <a:lumMod val="85000"/>
                    <a:lumOff val="15000"/>
                  </a:schemeClr>
                </a:solidFill>
              </a:rPr>
              <a:t>Вітаміни</a:t>
            </a:r>
            <a:r>
              <a:rPr lang="ru-RU" sz="2000" dirty="0" smtClean="0">
                <a:solidFill>
                  <a:schemeClr val="bg1">
                    <a:lumMod val="85000"/>
                    <a:lumOff val="15000"/>
                  </a:schemeClr>
                </a:solidFill>
              </a:rPr>
              <a:t> не </a:t>
            </a:r>
            <a:r>
              <a:rPr lang="ru-RU" sz="2000" dirty="0" err="1" smtClean="0">
                <a:solidFill>
                  <a:schemeClr val="bg1">
                    <a:lumMod val="85000"/>
                    <a:lumOff val="15000"/>
                  </a:schemeClr>
                </a:solidFill>
              </a:rPr>
              <a:t>синтезуються</a:t>
            </a:r>
            <a:r>
              <a:rPr lang="ru-RU" sz="2000" dirty="0" smtClean="0">
                <a:solidFill>
                  <a:schemeClr val="bg1">
                    <a:lumMod val="85000"/>
                    <a:lumOff val="15000"/>
                  </a:schemeClr>
                </a:solidFill>
              </a:rPr>
              <a:t> в </a:t>
            </a:r>
            <a:r>
              <a:rPr lang="ru-RU" sz="2000" dirty="0" err="1" smtClean="0">
                <a:solidFill>
                  <a:schemeClr val="bg1">
                    <a:lumMod val="85000"/>
                    <a:lumOff val="15000"/>
                  </a:schemeClr>
                </a:solidFill>
              </a:rPr>
              <a:t>організмі</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людини</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або</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накопичуються</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недостатній</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кількості</a:t>
            </a:r>
            <a:r>
              <a:rPr lang="ru-RU" sz="2000" dirty="0" smtClean="0">
                <a:solidFill>
                  <a:schemeClr val="bg1">
                    <a:lumMod val="85000"/>
                    <a:lumOff val="15000"/>
                  </a:schemeClr>
                </a:solidFill>
              </a:rPr>
              <a:t>.[1] </a:t>
            </a:r>
            <a:r>
              <a:rPr lang="ru-RU" sz="2000" dirty="0" err="1" smtClean="0">
                <a:solidFill>
                  <a:schemeClr val="bg1">
                    <a:lumMod val="85000"/>
                    <a:lumOff val="15000"/>
                  </a:schemeClr>
                </a:solidFill>
              </a:rPr>
              <a:t>Ендогенний</a:t>
            </a:r>
            <a:r>
              <a:rPr lang="ru-RU" sz="2000" dirty="0" smtClean="0">
                <a:solidFill>
                  <a:schemeClr val="bg1">
                    <a:lumMod val="85000"/>
                    <a:lumOff val="15000"/>
                  </a:schemeClr>
                </a:solidFill>
              </a:rPr>
              <a:t> синтез </a:t>
            </a:r>
            <a:r>
              <a:rPr lang="ru-RU" sz="2000" dirty="0" err="1" smtClean="0">
                <a:solidFill>
                  <a:schemeClr val="bg1">
                    <a:lumMod val="85000"/>
                    <a:lumOff val="15000"/>
                  </a:schemeClr>
                </a:solidFill>
              </a:rPr>
              <a:t>деяких</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із</a:t>
            </a:r>
            <a:r>
              <a:rPr lang="ru-RU" sz="2000" dirty="0" smtClean="0">
                <a:solidFill>
                  <a:schemeClr val="bg1">
                    <a:lumMod val="85000"/>
                    <a:lumOff val="15000"/>
                  </a:schemeClr>
                </a:solidFill>
              </a:rPr>
              <a:t> них, </a:t>
            </a:r>
            <a:r>
              <a:rPr lang="ru-RU" sz="2000" dirty="0" err="1" smtClean="0">
                <a:solidFill>
                  <a:schemeClr val="bg1">
                    <a:lumMod val="85000"/>
                    <a:lumOff val="15000"/>
                  </a:schemeClr>
                </a:solidFill>
              </a:rPr>
              <a:t>що</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здійснюється</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мікрофлорою</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тонкої</a:t>
            </a:r>
            <a:r>
              <a:rPr lang="ru-RU" sz="2000" dirty="0" smtClean="0">
                <a:solidFill>
                  <a:schemeClr val="bg1">
                    <a:lumMod val="85000"/>
                    <a:lumOff val="15000"/>
                  </a:schemeClr>
                </a:solidFill>
              </a:rPr>
              <a:t> кишки, не </a:t>
            </a:r>
            <a:r>
              <a:rPr lang="ru-RU" sz="2000" dirty="0" err="1" smtClean="0">
                <a:solidFill>
                  <a:schemeClr val="bg1">
                    <a:lumMod val="85000"/>
                    <a:lumOff val="15000"/>
                  </a:schemeClr>
                </a:solidFill>
              </a:rPr>
              <a:t>може</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задовольнити</a:t>
            </a:r>
            <a:r>
              <a:rPr lang="ru-RU" sz="2000" dirty="0" smtClean="0">
                <a:solidFill>
                  <a:schemeClr val="bg1">
                    <a:lumMod val="85000"/>
                    <a:lumOff val="15000"/>
                  </a:schemeClr>
                </a:solidFill>
              </a:rPr>
              <a:t> потребу </a:t>
            </a:r>
            <a:r>
              <a:rPr lang="ru-RU" sz="2000" dirty="0" err="1" smtClean="0">
                <a:solidFill>
                  <a:schemeClr val="bg1">
                    <a:lumMod val="85000"/>
                    <a:lumOff val="15000"/>
                  </a:schemeClr>
                </a:solidFill>
              </a:rPr>
              <a:t>організму</a:t>
            </a:r>
            <a:r>
              <a:rPr lang="ru-RU" sz="2000" dirty="0" smtClean="0">
                <a:solidFill>
                  <a:schemeClr val="bg1">
                    <a:lumMod val="85000"/>
                    <a:lumOff val="15000"/>
                  </a:schemeClr>
                </a:solidFill>
              </a:rPr>
              <a:t> у </a:t>
            </a:r>
            <a:r>
              <a:rPr lang="ru-RU" sz="2000" dirty="0" err="1" smtClean="0">
                <a:solidFill>
                  <a:schemeClr val="bg1">
                    <a:lumMod val="85000"/>
                    <a:lumOff val="15000"/>
                  </a:schemeClr>
                </a:solidFill>
              </a:rPr>
              <a:t>вітамінах</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і</a:t>
            </a:r>
            <a:r>
              <a:rPr lang="ru-RU" sz="2000" dirty="0" smtClean="0">
                <a:solidFill>
                  <a:schemeClr val="bg1">
                    <a:lumMod val="85000"/>
                    <a:lumOff val="15000"/>
                  </a:schemeClr>
                </a:solidFill>
              </a:rPr>
              <a:t> тому </a:t>
            </a:r>
            <a:r>
              <a:rPr lang="ru-RU" sz="2000" dirty="0" err="1" smtClean="0">
                <a:solidFill>
                  <a:schemeClr val="bg1">
                    <a:lumMod val="85000"/>
                    <a:lumOff val="15000"/>
                  </a:schemeClr>
                </a:solidFill>
              </a:rPr>
              <a:t>потрібне</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постійне</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надходження</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їх</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з</a:t>
            </a:r>
            <a:r>
              <a:rPr lang="ru-RU" sz="2000" dirty="0" smtClean="0">
                <a:solidFill>
                  <a:schemeClr val="bg1">
                    <a:lumMod val="85000"/>
                    <a:lumOff val="15000"/>
                  </a:schemeClr>
                </a:solidFill>
              </a:rPr>
              <a:t> продуктами </a:t>
            </a:r>
            <a:r>
              <a:rPr lang="ru-RU" sz="2000" dirty="0" err="1" smtClean="0">
                <a:solidFill>
                  <a:schemeClr val="bg1">
                    <a:lumMod val="85000"/>
                    <a:lumOff val="15000"/>
                  </a:schemeClr>
                </a:solidFill>
              </a:rPr>
              <a:t>харчування</a:t>
            </a:r>
            <a:r>
              <a:rPr lang="ru-RU" sz="2000" dirty="0" smtClean="0">
                <a:solidFill>
                  <a:schemeClr val="bg1">
                    <a:lumMod val="85000"/>
                    <a:lumOff val="15000"/>
                  </a:schemeClr>
                </a:solidFill>
              </a:rPr>
              <a:t>.[1]</a:t>
            </a:r>
            <a:br>
              <a:rPr lang="ru-RU" sz="2000" dirty="0" smtClean="0">
                <a:solidFill>
                  <a:schemeClr val="bg1">
                    <a:lumMod val="85000"/>
                    <a:lumOff val="15000"/>
                  </a:schemeClr>
                </a:solidFill>
              </a:rPr>
            </a:br>
            <a:r>
              <a:rPr lang="ru-RU" sz="2000" dirty="0" smtClean="0">
                <a:solidFill>
                  <a:schemeClr val="bg1">
                    <a:lumMod val="85000"/>
                    <a:lumOff val="15000"/>
                  </a:schemeClr>
                </a:solidFill>
              </a:rPr>
              <a:t/>
            </a:r>
            <a:br>
              <a:rPr lang="ru-RU" sz="2000" dirty="0" smtClean="0">
                <a:solidFill>
                  <a:schemeClr val="bg1">
                    <a:lumMod val="85000"/>
                    <a:lumOff val="15000"/>
                  </a:schemeClr>
                </a:solidFill>
              </a:rPr>
            </a:br>
            <a:r>
              <a:rPr lang="ru-RU" sz="2000" dirty="0" err="1" smtClean="0">
                <a:solidFill>
                  <a:schemeClr val="bg1">
                    <a:lumMod val="85000"/>
                    <a:lumOff val="15000"/>
                  </a:schemeClr>
                </a:solidFill>
              </a:rPr>
              <a:t>Більшість</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із</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вітамінів</a:t>
            </a:r>
            <a:r>
              <a:rPr lang="ru-RU" sz="2000" dirty="0" smtClean="0">
                <a:solidFill>
                  <a:schemeClr val="bg1">
                    <a:lumMod val="85000"/>
                    <a:lumOff val="15000"/>
                  </a:schemeClr>
                </a:solidFill>
              </a:rPr>
              <a:t> входить до складу </a:t>
            </a:r>
            <a:r>
              <a:rPr lang="ru-RU" sz="2000" dirty="0" err="1" smtClean="0">
                <a:solidFill>
                  <a:schemeClr val="bg1">
                    <a:lumMod val="85000"/>
                    <a:lumOff val="15000"/>
                  </a:schemeClr>
                </a:solidFill>
              </a:rPr>
              <a:t>ферментних</a:t>
            </a:r>
            <a:r>
              <a:rPr lang="ru-RU" sz="2000" dirty="0" smtClean="0">
                <a:solidFill>
                  <a:schemeClr val="bg1">
                    <a:lumMod val="85000"/>
                    <a:lumOff val="15000"/>
                  </a:schemeClr>
                </a:solidFill>
              </a:rPr>
              <a:t> систем, </a:t>
            </a:r>
            <a:r>
              <a:rPr lang="ru-RU" sz="2000" dirty="0" err="1" smtClean="0">
                <a:solidFill>
                  <a:schemeClr val="bg1">
                    <a:lumMod val="85000"/>
                    <a:lumOff val="15000"/>
                  </a:schemeClr>
                </a:solidFill>
              </a:rPr>
              <a:t>виконуючи</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коферментні</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функції</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Вітаміни</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приймають</a:t>
            </a:r>
            <a:r>
              <a:rPr lang="ru-RU" sz="2000" dirty="0" smtClean="0">
                <a:solidFill>
                  <a:schemeClr val="bg1">
                    <a:lumMod val="85000"/>
                    <a:lumOff val="15000"/>
                  </a:schemeClr>
                </a:solidFill>
              </a:rPr>
              <a:t> участь в </a:t>
            </a:r>
            <a:r>
              <a:rPr lang="ru-RU" sz="2000" dirty="0" err="1" smtClean="0">
                <a:solidFill>
                  <a:schemeClr val="bg1">
                    <a:lumMod val="85000"/>
                    <a:lumOff val="15000"/>
                  </a:schemeClr>
                </a:solidFill>
              </a:rPr>
              <a:t>обміні</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речовин</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переважно</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регулюючи</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окремі</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біохімічні</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й</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фізіологічні</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процеси</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Переважно</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необхідні</a:t>
            </a:r>
            <a:r>
              <a:rPr lang="ru-RU" sz="2000" dirty="0" smtClean="0">
                <a:solidFill>
                  <a:schemeClr val="bg1">
                    <a:lumMod val="85000"/>
                    <a:lumOff val="15000"/>
                  </a:schemeClr>
                </a:solidFill>
              </a:rPr>
              <a:t> для </a:t>
            </a:r>
            <a:r>
              <a:rPr lang="ru-RU" sz="2000" dirty="0" err="1" smtClean="0">
                <a:solidFill>
                  <a:schemeClr val="bg1">
                    <a:lumMod val="85000"/>
                    <a:lumOff val="15000"/>
                  </a:schemeClr>
                </a:solidFill>
              </a:rPr>
              <a:t>забезпечення</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механізмів</a:t>
            </a:r>
            <a:r>
              <a:rPr lang="ru-RU" sz="2000" dirty="0" smtClean="0">
                <a:solidFill>
                  <a:schemeClr val="bg1">
                    <a:lumMod val="85000"/>
                    <a:lumOff val="15000"/>
                  </a:schemeClr>
                </a:solidFill>
              </a:rPr>
              <a:t> ферментативного </a:t>
            </a:r>
            <a:r>
              <a:rPr lang="ru-RU" sz="2000" dirty="0" err="1" smtClean="0">
                <a:solidFill>
                  <a:schemeClr val="bg1">
                    <a:lumMod val="85000"/>
                    <a:lumOff val="15000"/>
                  </a:schemeClr>
                </a:solidFill>
              </a:rPr>
              <a:t>каталізу</a:t>
            </a:r>
            <a:r>
              <a:rPr lang="ru-RU" sz="2000" dirty="0" smtClean="0">
                <a:solidFill>
                  <a:schemeClr val="bg1">
                    <a:lumMod val="85000"/>
                    <a:lumOff val="15000"/>
                  </a:schemeClr>
                </a:solidFill>
              </a:rPr>
              <a:t>, нормального </a:t>
            </a:r>
            <a:r>
              <a:rPr lang="ru-RU" sz="2000" dirty="0" err="1" smtClean="0">
                <a:solidFill>
                  <a:schemeClr val="bg1">
                    <a:lumMod val="85000"/>
                    <a:lumOff val="15000"/>
                  </a:schemeClr>
                </a:solidFill>
              </a:rPr>
              <a:t>обміну</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речовин</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підтримки</a:t>
            </a:r>
            <a:r>
              <a:rPr lang="ru-RU" sz="2000" dirty="0" smtClean="0">
                <a:solidFill>
                  <a:schemeClr val="bg1">
                    <a:lumMod val="85000"/>
                    <a:lumOff val="15000"/>
                  </a:schemeClr>
                </a:solidFill>
              </a:rPr>
              <a:t> гомеостазу, </a:t>
            </a:r>
            <a:r>
              <a:rPr lang="ru-RU" sz="2000" dirty="0" err="1" smtClean="0">
                <a:solidFill>
                  <a:schemeClr val="bg1">
                    <a:lumMod val="85000"/>
                    <a:lumOff val="15000"/>
                  </a:schemeClr>
                </a:solidFill>
              </a:rPr>
              <a:t>біохімічного</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забезпечення</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всіх</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життєвих</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функцій</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організму</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Нестача</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вітамінів</a:t>
            </a:r>
            <a:r>
              <a:rPr lang="ru-RU" sz="2000" dirty="0" smtClean="0">
                <a:solidFill>
                  <a:schemeClr val="bg1">
                    <a:lumMod val="85000"/>
                    <a:lumOff val="15000"/>
                  </a:schemeClr>
                </a:solidFill>
              </a:rPr>
              <a:t> приводить до </a:t>
            </a:r>
            <a:r>
              <a:rPr lang="ru-RU" sz="2000" dirty="0" err="1" smtClean="0">
                <a:solidFill>
                  <a:schemeClr val="bg1">
                    <a:lumMod val="85000"/>
                    <a:lumOff val="15000"/>
                  </a:schemeClr>
                </a:solidFill>
              </a:rPr>
              <a:t>порушення</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обміну</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речовин</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авітамінозів</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Джерелом</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вітамінів</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найчастіше</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є</a:t>
            </a:r>
            <a:r>
              <a:rPr lang="ru-RU" sz="2000" dirty="0" smtClean="0">
                <a:solidFill>
                  <a:schemeClr val="bg1">
                    <a:lumMod val="85000"/>
                    <a:lumOff val="15000"/>
                  </a:schemeClr>
                </a:solidFill>
              </a:rPr>
              <a:t> </a:t>
            </a:r>
            <a:r>
              <a:rPr lang="ru-RU" sz="2000" dirty="0" err="1" smtClean="0">
                <a:solidFill>
                  <a:schemeClr val="bg1">
                    <a:lumMod val="85000"/>
                    <a:lumOff val="15000"/>
                  </a:schemeClr>
                </a:solidFill>
              </a:rPr>
              <a:t>рослини</a:t>
            </a:r>
            <a:r>
              <a:rPr lang="ru-RU" sz="2000" dirty="0" smtClean="0">
                <a:solidFill>
                  <a:schemeClr val="bg1">
                    <a:lumMod val="85000"/>
                    <a:lumOff val="15000"/>
                  </a:schemeClr>
                </a:solidFill>
              </a:rPr>
              <a:t>.</a:t>
            </a:r>
            <a:endParaRPr lang="ru-RU" sz="2000" dirty="0">
              <a:solidFill>
                <a:schemeClr val="bg1">
                  <a:lumMod val="85000"/>
                  <a:lumOff val="15000"/>
                </a:schemeClr>
              </a:solidFill>
            </a:endParaRPr>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маеаеа.JPG"/>
          <p:cNvPicPr>
            <a:picLocks noGrp="1" noChangeAspect="1"/>
          </p:cNvPicPr>
          <p:nvPr>
            <p:ph idx="1"/>
          </p:nvPr>
        </p:nvPicPr>
        <p:blipFill>
          <a:blip r:embed="rId2"/>
          <a:stretch>
            <a:fillRect/>
          </a:stretch>
        </p:blipFill>
        <p:spPr>
          <a:xfrm>
            <a:off x="857224" y="2071678"/>
            <a:ext cx="6715172" cy="37147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Заголовок 2"/>
          <p:cNvSpPr>
            <a:spLocks noGrp="1"/>
          </p:cNvSpPr>
          <p:nvPr>
            <p:ph type="title"/>
          </p:nvPr>
        </p:nvSpPr>
        <p:spPr>
          <a:xfrm>
            <a:off x="714348" y="152400"/>
            <a:ext cx="7972452" cy="1847840"/>
          </a:xfrm>
        </p:spPr>
        <p:txBody>
          <a:bodyPr>
            <a:normAutofit/>
          </a:bodyPr>
          <a:lstStyle/>
          <a:p>
            <a:r>
              <a:rPr lang="ru-RU" sz="3200" dirty="0" err="1" smtClean="0">
                <a:solidFill>
                  <a:schemeClr val="bg1">
                    <a:lumMod val="85000"/>
                    <a:lumOff val="15000"/>
                  </a:schemeClr>
                </a:solidFill>
              </a:rPr>
              <a:t>Свіжі</a:t>
            </a:r>
            <a:r>
              <a:rPr lang="ru-RU" sz="3200" dirty="0" smtClean="0">
                <a:solidFill>
                  <a:schemeClr val="bg1">
                    <a:lumMod val="85000"/>
                    <a:lumOff val="15000"/>
                  </a:schemeClr>
                </a:solidFill>
              </a:rPr>
              <a:t> </a:t>
            </a:r>
            <a:r>
              <a:rPr lang="ru-RU" sz="3200" dirty="0" err="1" smtClean="0">
                <a:solidFill>
                  <a:schemeClr val="bg1">
                    <a:lumMod val="85000"/>
                    <a:lumOff val="15000"/>
                  </a:schemeClr>
                </a:solidFill>
              </a:rPr>
              <a:t>фрукти</a:t>
            </a:r>
            <a:r>
              <a:rPr lang="ru-RU" sz="3200" dirty="0" smtClean="0">
                <a:solidFill>
                  <a:schemeClr val="bg1">
                    <a:lumMod val="85000"/>
                    <a:lumOff val="15000"/>
                  </a:schemeClr>
                </a:solidFill>
              </a:rPr>
              <a:t> та </a:t>
            </a:r>
            <a:r>
              <a:rPr lang="ru-RU" sz="3200" dirty="0" err="1" smtClean="0">
                <a:solidFill>
                  <a:schemeClr val="bg1">
                    <a:lumMod val="85000"/>
                    <a:lumOff val="15000"/>
                  </a:schemeClr>
                </a:solidFill>
              </a:rPr>
              <a:t>овочі</a:t>
            </a:r>
            <a:r>
              <a:rPr lang="ru-RU" sz="3200" dirty="0" smtClean="0">
                <a:solidFill>
                  <a:schemeClr val="bg1">
                    <a:lumMod val="85000"/>
                    <a:lumOff val="15000"/>
                  </a:schemeClr>
                </a:solidFill>
              </a:rPr>
              <a:t> — </a:t>
            </a:r>
            <a:r>
              <a:rPr lang="ru-RU" sz="3200" dirty="0" err="1" smtClean="0">
                <a:solidFill>
                  <a:schemeClr val="bg1">
                    <a:lumMod val="85000"/>
                    <a:lumOff val="15000"/>
                  </a:schemeClr>
                </a:solidFill>
              </a:rPr>
              <a:t>головні</a:t>
            </a:r>
            <a:r>
              <a:rPr lang="ru-RU" sz="3200" dirty="0" smtClean="0">
                <a:solidFill>
                  <a:schemeClr val="bg1">
                    <a:lumMod val="85000"/>
                    <a:lumOff val="15000"/>
                  </a:schemeClr>
                </a:solidFill>
              </a:rPr>
              <a:t> </a:t>
            </a:r>
            <a:r>
              <a:rPr lang="ru-RU" sz="3200" dirty="0" err="1" smtClean="0">
                <a:solidFill>
                  <a:schemeClr val="bg1">
                    <a:lumMod val="85000"/>
                    <a:lumOff val="15000"/>
                  </a:schemeClr>
                </a:solidFill>
              </a:rPr>
              <a:t>постачальники</a:t>
            </a:r>
            <a:r>
              <a:rPr lang="ru-RU" sz="3200" dirty="0" smtClean="0">
                <a:solidFill>
                  <a:schemeClr val="bg1">
                    <a:lumMod val="85000"/>
                    <a:lumOff val="15000"/>
                  </a:schemeClr>
                </a:solidFill>
              </a:rPr>
              <a:t> </a:t>
            </a:r>
            <a:r>
              <a:rPr lang="ru-RU" sz="3200" dirty="0" err="1" smtClean="0">
                <a:solidFill>
                  <a:schemeClr val="bg1">
                    <a:lumMod val="85000"/>
                    <a:lumOff val="15000"/>
                  </a:schemeClr>
                </a:solidFill>
              </a:rPr>
              <a:t>вітамінів</a:t>
            </a:r>
            <a:r>
              <a:rPr lang="ru-RU" sz="3200" dirty="0" smtClean="0">
                <a:solidFill>
                  <a:schemeClr val="bg1">
                    <a:lumMod val="85000"/>
                    <a:lumOff val="15000"/>
                  </a:schemeClr>
                </a:solidFill>
              </a:rPr>
              <a:t> до </a:t>
            </a:r>
            <a:r>
              <a:rPr lang="ru-RU" sz="3200" dirty="0" err="1" smtClean="0">
                <a:solidFill>
                  <a:schemeClr val="bg1">
                    <a:lumMod val="85000"/>
                    <a:lumOff val="15000"/>
                  </a:schemeClr>
                </a:solidFill>
              </a:rPr>
              <a:t>організму</a:t>
            </a:r>
            <a:r>
              <a:rPr lang="ru-RU" sz="3200" dirty="0" smtClean="0">
                <a:solidFill>
                  <a:schemeClr val="bg1">
                    <a:lumMod val="85000"/>
                    <a:lumOff val="15000"/>
                  </a:schemeClr>
                </a:solidFill>
              </a:rPr>
              <a:t> </a:t>
            </a:r>
            <a:r>
              <a:rPr lang="ru-RU" sz="3200" dirty="0" err="1" smtClean="0">
                <a:solidFill>
                  <a:schemeClr val="bg1">
                    <a:lumMod val="85000"/>
                    <a:lumOff val="15000"/>
                  </a:schemeClr>
                </a:solidFill>
              </a:rPr>
              <a:t>людини</a:t>
            </a:r>
            <a:r>
              <a:rPr lang="ru-RU" sz="3200" dirty="0" smtClean="0">
                <a:solidFill>
                  <a:schemeClr val="bg1">
                    <a:lumMod val="85000"/>
                    <a:lumOff val="15000"/>
                  </a:schemeClr>
                </a:solidFill>
              </a:rPr>
              <a:t>.</a:t>
            </a:r>
            <a:endParaRPr lang="ru-RU" sz="3200" dirty="0">
              <a:solidFill>
                <a:schemeClr val="bg1">
                  <a:lumMod val="85000"/>
                  <a:lumOff val="15000"/>
                </a:schemeClr>
              </a:solidFill>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имаеа.jpeg"/>
          <p:cNvPicPr>
            <a:picLocks noGrp="1" noChangeAspect="1"/>
          </p:cNvPicPr>
          <p:nvPr>
            <p:ph idx="1"/>
          </p:nvPr>
        </p:nvPicPr>
        <p:blipFill>
          <a:blip r:embed="rId2"/>
          <a:stretch>
            <a:fillRect/>
          </a:stretch>
        </p:blipFill>
        <p:spPr>
          <a:xfrm>
            <a:off x="285720" y="1357298"/>
            <a:ext cx="2143140" cy="3929090"/>
          </a:xfrm>
        </p:spPr>
      </p:pic>
      <p:sp>
        <p:nvSpPr>
          <p:cNvPr id="3" name="Заголовок 2"/>
          <p:cNvSpPr>
            <a:spLocks noGrp="1"/>
          </p:cNvSpPr>
          <p:nvPr>
            <p:ph type="title"/>
          </p:nvPr>
        </p:nvSpPr>
        <p:spPr>
          <a:xfrm>
            <a:off x="2928926" y="152400"/>
            <a:ext cx="5757874" cy="6276996"/>
          </a:xfrm>
        </p:spPr>
        <p:txBody>
          <a:bodyPr>
            <a:noAutofit/>
          </a:bodyPr>
          <a:lstStyle/>
          <a:p>
            <a:r>
              <a:rPr lang="ru-RU" sz="2400" dirty="0" err="1" smtClean="0">
                <a:solidFill>
                  <a:schemeClr val="bg1">
                    <a:lumMod val="85000"/>
                    <a:lumOff val="15000"/>
                  </a:schemeClr>
                </a:solidFill>
              </a:rPr>
              <a:t>Класифікація</a:t>
            </a:r>
            <a:r>
              <a:rPr lang="ru-RU" sz="2400" dirty="0" smtClean="0">
                <a:solidFill>
                  <a:schemeClr val="bg1">
                    <a:lumMod val="85000"/>
                    <a:lumOff val="15000"/>
                  </a:schemeClr>
                </a:solidFill>
              </a:rPr>
              <a:t>[ред</a:t>
            </a:r>
            <a:r>
              <a:rPr lang="ru-RU" sz="2400" dirty="0" smtClean="0">
                <a:solidFill>
                  <a:schemeClr val="bg1">
                    <a:lumMod val="85000"/>
                    <a:lumOff val="15000"/>
                  </a:schemeClr>
                </a:solidFill>
              </a:rPr>
              <a:t>.]</a:t>
            </a:r>
            <a:r>
              <a:rPr lang="ru-RU" sz="1800" dirty="0" smtClean="0">
                <a:solidFill>
                  <a:schemeClr val="bg1">
                    <a:lumMod val="85000"/>
                    <a:lumOff val="15000"/>
                  </a:schemeClr>
                </a:solidFill>
              </a:rPr>
              <a:t/>
            </a:r>
            <a:br>
              <a:rPr lang="ru-RU" sz="1800" dirty="0" smtClean="0">
                <a:solidFill>
                  <a:schemeClr val="bg1">
                    <a:lumMod val="85000"/>
                    <a:lumOff val="15000"/>
                  </a:schemeClr>
                </a:solidFill>
              </a:rPr>
            </a:br>
            <a:r>
              <a:rPr lang="ru-RU" sz="1800" dirty="0" smtClean="0">
                <a:solidFill>
                  <a:schemeClr val="bg1">
                    <a:lumMod val="85000"/>
                    <a:lumOff val="15000"/>
                  </a:schemeClr>
                </a:solidFill>
              </a:rPr>
              <a:t/>
            </a:r>
            <a:br>
              <a:rPr lang="ru-RU" sz="1800" dirty="0" smtClean="0">
                <a:solidFill>
                  <a:schemeClr val="bg1">
                    <a:lumMod val="85000"/>
                    <a:lumOff val="15000"/>
                  </a:schemeClr>
                </a:solidFill>
              </a:rPr>
            </a:br>
            <a:r>
              <a:rPr lang="ru-RU" sz="1800" dirty="0" err="1" smtClean="0">
                <a:solidFill>
                  <a:schemeClr val="bg1">
                    <a:lumMod val="85000"/>
                    <a:lumOff val="15000"/>
                  </a:schemeClr>
                </a:solidFill>
              </a:rPr>
              <a:t>Відомо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близько</a:t>
            </a:r>
            <a:r>
              <a:rPr lang="ru-RU" sz="1800" dirty="0" smtClean="0">
                <a:solidFill>
                  <a:schemeClr val="bg1">
                    <a:lumMod val="85000"/>
                    <a:lumOff val="15000"/>
                  </a:schemeClr>
                </a:solidFill>
              </a:rPr>
              <a:t> 30 </a:t>
            </a:r>
            <a:r>
              <a:rPr lang="ru-RU" sz="1800" dirty="0" err="1" smtClean="0">
                <a:solidFill>
                  <a:schemeClr val="bg1">
                    <a:lumMod val="85000"/>
                    <a:lumOff val="15000"/>
                  </a:schemeClr>
                </a:solidFill>
              </a:rPr>
              <a:t>вітамінів</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вітаміноподібних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речовин</a:t>
            </a:r>
            <a:r>
              <a:rPr lang="ru-RU" sz="1800" dirty="0" smtClean="0">
                <a:solidFill>
                  <a:schemeClr val="bg1">
                    <a:lumMod val="85000"/>
                    <a:lumOff val="15000"/>
                  </a:schemeClr>
                </a:solidFill>
              </a:rPr>
              <a:t>.[1]</a:t>
            </a:r>
            <a:br>
              <a:rPr lang="ru-RU" sz="1800" dirty="0" smtClean="0">
                <a:solidFill>
                  <a:schemeClr val="bg1">
                    <a:lumMod val="85000"/>
                    <a:lumOff val="15000"/>
                  </a:schemeClr>
                </a:solidFill>
              </a:rPr>
            </a:br>
            <a:r>
              <a:rPr lang="ru-RU" sz="1800" dirty="0" smtClean="0">
                <a:solidFill>
                  <a:schemeClr val="bg1">
                    <a:lumMod val="85000"/>
                    <a:lumOff val="15000"/>
                  </a:schemeClr>
                </a:solidFill>
              </a:rPr>
              <a:t/>
            </a:r>
            <a:br>
              <a:rPr lang="ru-RU" sz="1800" dirty="0" smtClean="0">
                <a:solidFill>
                  <a:schemeClr val="bg1">
                    <a:lumMod val="85000"/>
                    <a:lumOff val="15000"/>
                  </a:schemeClr>
                </a:solidFill>
              </a:rPr>
            </a:br>
            <a:r>
              <a:rPr lang="ru-RU" sz="1800" dirty="0" smtClean="0">
                <a:solidFill>
                  <a:schemeClr val="bg1">
                    <a:lumMod val="85000"/>
                    <a:lumOff val="15000"/>
                  </a:schemeClr>
                </a:solidFill>
              </a:rPr>
              <a:t>До </a:t>
            </a:r>
            <a:r>
              <a:rPr lang="ru-RU" sz="1800" dirty="0" err="1" smtClean="0">
                <a:solidFill>
                  <a:schemeClr val="bg1">
                    <a:lumMod val="85000"/>
                    <a:lumOff val="15000"/>
                  </a:schemeClr>
                </a:solidFill>
              </a:rPr>
              <a:t>вітаміноподібних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речовин</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відносять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сполуки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які</a:t>
            </a:r>
            <a:r>
              <a:rPr lang="ru-RU" sz="1800" dirty="0" smtClean="0">
                <a:solidFill>
                  <a:schemeClr val="bg1">
                    <a:lumMod val="85000"/>
                    <a:lumOff val="15000"/>
                  </a:schemeClr>
                </a:solidFill>
              </a:rPr>
              <a:t> на </a:t>
            </a:r>
            <a:r>
              <a:rPr lang="ru-RU" sz="1800" dirty="0" err="1" smtClean="0">
                <a:solidFill>
                  <a:schemeClr val="bg1">
                    <a:lumMod val="85000"/>
                    <a:lumOff val="15000"/>
                  </a:schemeClr>
                </a:solidFill>
              </a:rPr>
              <a:t>відміну</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від</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вітамінів</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синтезуються</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виконують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ще</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й</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пластичні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або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енергетичні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функції</a:t>
            </a:r>
            <a:r>
              <a:rPr lang="ru-RU" sz="1800" dirty="0" smtClean="0">
                <a:solidFill>
                  <a:schemeClr val="bg1">
                    <a:lumMod val="85000"/>
                    <a:lumOff val="15000"/>
                  </a:schemeClr>
                </a:solidFill>
              </a:rPr>
              <a:t>. Вони </a:t>
            </a:r>
            <a:r>
              <a:rPr lang="ru-RU" sz="1800" dirty="0" err="1" smtClean="0">
                <a:solidFill>
                  <a:schemeClr val="bg1">
                    <a:lumMod val="85000"/>
                    <a:lumOff val="15000"/>
                  </a:schemeClr>
                </a:solidFill>
              </a:rPr>
              <a:t>біологічно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активні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й</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проявляють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лікувальний</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ефект</a:t>
            </a:r>
            <a:r>
              <a:rPr lang="ru-RU" sz="1800" dirty="0" smtClean="0">
                <a:solidFill>
                  <a:schemeClr val="bg1">
                    <a:lumMod val="85000"/>
                    <a:lumOff val="15000"/>
                  </a:schemeClr>
                </a:solidFill>
              </a:rPr>
              <a:t> за </a:t>
            </a:r>
            <a:r>
              <a:rPr lang="ru-RU" sz="1800" dirty="0" err="1" smtClean="0">
                <a:solidFill>
                  <a:schemeClr val="bg1">
                    <a:lumMod val="85000"/>
                    <a:lumOff val="15000"/>
                  </a:schemeClr>
                </a:solidFill>
              </a:rPr>
              <a:t>багатьох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захворюваннь</a:t>
            </a:r>
            <a:r>
              <a:rPr lang="ru-RU" sz="1800" dirty="0" smtClean="0">
                <a:solidFill>
                  <a:schemeClr val="bg1">
                    <a:lumMod val="85000"/>
                    <a:lumOff val="15000"/>
                  </a:schemeClr>
                </a:solidFill>
              </a:rPr>
              <a:t>.</a:t>
            </a:r>
            <a:br>
              <a:rPr lang="ru-RU" sz="1800" dirty="0" smtClean="0">
                <a:solidFill>
                  <a:schemeClr val="bg1">
                    <a:lumMod val="85000"/>
                    <a:lumOff val="15000"/>
                  </a:schemeClr>
                </a:solidFill>
              </a:rPr>
            </a:br>
            <a:r>
              <a:rPr lang="ru-RU" sz="1800" dirty="0" smtClean="0">
                <a:solidFill>
                  <a:schemeClr val="bg1">
                    <a:lumMod val="85000"/>
                    <a:lumOff val="15000"/>
                  </a:schemeClr>
                </a:solidFill>
              </a:rPr>
              <a:t/>
            </a:r>
            <a:br>
              <a:rPr lang="ru-RU" sz="1800" dirty="0" smtClean="0">
                <a:solidFill>
                  <a:schemeClr val="bg1">
                    <a:lumMod val="85000"/>
                    <a:lumOff val="15000"/>
                  </a:schemeClr>
                </a:solidFill>
              </a:rPr>
            </a:br>
            <a:r>
              <a:rPr lang="ru-RU" sz="1800" dirty="0" smtClean="0">
                <a:solidFill>
                  <a:schemeClr val="bg1">
                    <a:lumMod val="85000"/>
                    <a:lumOff val="15000"/>
                  </a:schemeClr>
                </a:solidFill>
              </a:rPr>
              <a:t>За </a:t>
            </a:r>
            <a:r>
              <a:rPr lang="ru-RU" sz="1800" dirty="0" err="1" smtClean="0">
                <a:solidFill>
                  <a:schemeClr val="bg1">
                    <a:lumMod val="85000"/>
                    <a:lumOff val="15000"/>
                  </a:schemeClr>
                </a:solidFill>
              </a:rPr>
              <a:t>фізико-хімічними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властивостями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вітаміни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поділяють</a:t>
            </a:r>
            <a:r>
              <a:rPr lang="ru-RU" sz="1800" dirty="0" smtClean="0">
                <a:solidFill>
                  <a:schemeClr val="bg1">
                    <a:lumMod val="85000"/>
                    <a:lumOff val="15000"/>
                  </a:schemeClr>
                </a:solidFill>
              </a:rPr>
              <a:t> на </a:t>
            </a:r>
            <a:r>
              <a:rPr lang="ru-RU" sz="1800" dirty="0" err="1" smtClean="0">
                <a:solidFill>
                  <a:schemeClr val="bg1">
                    <a:lumMod val="85000"/>
                    <a:lumOff val="15000"/>
                  </a:schemeClr>
                </a:solidFill>
              </a:rPr>
              <a:t>дві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групи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водо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жиророзчинні</a:t>
            </a:r>
            <a:r>
              <a:rPr lang="ru-RU" sz="1800" dirty="0" smtClean="0">
                <a:solidFill>
                  <a:schemeClr val="bg1">
                    <a:lumMod val="85000"/>
                    <a:lumOff val="15000"/>
                  </a:schemeClr>
                </a:solidFill>
              </a:rPr>
              <a:t>.</a:t>
            </a:r>
            <a:br>
              <a:rPr lang="ru-RU" sz="1800" dirty="0" smtClean="0">
                <a:solidFill>
                  <a:schemeClr val="bg1">
                    <a:lumMod val="85000"/>
                    <a:lumOff val="15000"/>
                  </a:schemeClr>
                </a:solidFill>
              </a:rPr>
            </a:br>
            <a:r>
              <a:rPr lang="ru-RU" sz="1800" dirty="0" err="1" smtClean="0">
                <a:solidFill>
                  <a:schemeClr val="bg1">
                    <a:lumMod val="85000"/>
                    <a:lumOff val="15000"/>
                  </a:schemeClr>
                </a:solidFill>
              </a:rPr>
              <a:t>розчинні</a:t>
            </a:r>
            <a:r>
              <a:rPr lang="ru-RU" sz="1800" dirty="0" smtClean="0">
                <a:solidFill>
                  <a:schemeClr val="bg1">
                    <a:lumMod val="85000"/>
                    <a:lumOff val="15000"/>
                  </a:schemeClr>
                </a:solidFill>
              </a:rPr>
              <a:t> у </a:t>
            </a:r>
            <a:r>
              <a:rPr lang="ru-RU" sz="1800" dirty="0" err="1" smtClean="0">
                <a:solidFill>
                  <a:schemeClr val="bg1">
                    <a:lumMod val="85000"/>
                    <a:lumOff val="15000"/>
                  </a:schemeClr>
                </a:solidFill>
              </a:rPr>
              <a:t>воді</a:t>
            </a:r>
            <a:r>
              <a:rPr lang="ru-RU" sz="1800" dirty="0" smtClean="0">
                <a:solidFill>
                  <a:schemeClr val="bg1">
                    <a:lumMod val="85000"/>
                    <a:lumOff val="15000"/>
                  </a:schemeClr>
                </a:solidFill>
              </a:rPr>
              <a:t>: В1 (</a:t>
            </a:r>
            <a:r>
              <a:rPr lang="ru-RU" sz="1800" dirty="0" err="1" smtClean="0">
                <a:solidFill>
                  <a:schemeClr val="bg1">
                    <a:lumMod val="85000"/>
                    <a:lumOff val="15000"/>
                  </a:schemeClr>
                </a:solidFill>
              </a:rPr>
              <a:t>тіамін</a:t>
            </a:r>
            <a:r>
              <a:rPr lang="ru-RU" sz="1800" dirty="0" smtClean="0">
                <a:solidFill>
                  <a:schemeClr val="bg1">
                    <a:lumMod val="85000"/>
                    <a:lumOff val="15000"/>
                  </a:schemeClr>
                </a:solidFill>
              </a:rPr>
              <a:t>), </a:t>
            </a:r>
            <a:r>
              <a:rPr sz="1800" smtClean="0">
                <a:solidFill>
                  <a:schemeClr val="bg1">
                    <a:lumMod val="85000"/>
                    <a:lumOff val="15000"/>
                  </a:schemeClr>
                </a:solidFill>
              </a:rPr>
              <a:t>B2 (</a:t>
            </a:r>
            <a:r>
              <a:rPr lang="ru-RU" sz="1800" dirty="0" err="1" smtClean="0">
                <a:solidFill>
                  <a:schemeClr val="bg1">
                    <a:lumMod val="85000"/>
                    <a:lumOff val="15000"/>
                  </a:schemeClr>
                </a:solidFill>
              </a:rPr>
              <a:t>рибофлавін</a:t>
            </a:r>
            <a:r>
              <a:rPr lang="ru-RU" sz="1800" dirty="0" smtClean="0">
                <a:solidFill>
                  <a:schemeClr val="bg1">
                    <a:lumMod val="85000"/>
                    <a:lumOff val="15000"/>
                  </a:schemeClr>
                </a:solidFill>
              </a:rPr>
              <a:t>), В3 (</a:t>
            </a:r>
            <a:r>
              <a:rPr lang="ru-RU" sz="1800" dirty="0" err="1" smtClean="0">
                <a:solidFill>
                  <a:schemeClr val="bg1">
                    <a:lumMod val="85000"/>
                    <a:lumOff val="15000"/>
                  </a:schemeClr>
                </a:solidFill>
              </a:rPr>
              <a:t>нікотинамід</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нікотинова</a:t>
            </a:r>
            <a:r>
              <a:rPr lang="ru-RU" sz="1800" dirty="0" smtClean="0">
                <a:solidFill>
                  <a:schemeClr val="bg1">
                    <a:lumMod val="85000"/>
                    <a:lumOff val="15000"/>
                  </a:schemeClr>
                </a:solidFill>
              </a:rPr>
              <a:t> кислота), </a:t>
            </a:r>
            <a:r>
              <a:rPr sz="1800" smtClean="0">
                <a:solidFill>
                  <a:schemeClr val="bg1">
                    <a:lumMod val="85000"/>
                    <a:lumOff val="15000"/>
                  </a:schemeClr>
                </a:solidFill>
              </a:rPr>
              <a:t>B4 (B</a:t>
            </a:r>
            <a:r>
              <a:rPr lang="ru-RU" sz="1800" dirty="0" err="1" smtClean="0">
                <a:solidFill>
                  <a:schemeClr val="bg1">
                    <a:lumMod val="85000"/>
                    <a:lumOff val="15000"/>
                  </a:schemeClr>
                </a:solidFill>
              </a:rPr>
              <a:t>р</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холін</a:t>
            </a:r>
            <a:r>
              <a:rPr lang="ru-RU" sz="1800" dirty="0" smtClean="0">
                <a:solidFill>
                  <a:schemeClr val="bg1">
                    <a:lumMod val="85000"/>
                    <a:lumOff val="15000"/>
                  </a:schemeClr>
                </a:solidFill>
              </a:rPr>
              <a:t>), </a:t>
            </a:r>
            <a:r>
              <a:rPr sz="1800" smtClean="0">
                <a:solidFill>
                  <a:schemeClr val="bg1">
                    <a:lumMod val="85000"/>
                    <a:lumOff val="15000"/>
                  </a:schemeClr>
                </a:solidFill>
              </a:rPr>
              <a:t>B5 (</a:t>
            </a:r>
            <a:r>
              <a:rPr lang="ru-RU" sz="1800" dirty="0" smtClean="0">
                <a:solidFill>
                  <a:schemeClr val="bg1">
                    <a:lumMod val="85000"/>
                    <a:lumOff val="15000"/>
                  </a:schemeClr>
                </a:solidFill>
              </a:rPr>
              <a:t>пантотенова кислота), </a:t>
            </a:r>
            <a:r>
              <a:rPr sz="1800" smtClean="0">
                <a:solidFill>
                  <a:schemeClr val="bg1">
                    <a:lumMod val="85000"/>
                    <a:lumOff val="15000"/>
                  </a:schemeClr>
                </a:solidFill>
              </a:rPr>
              <a:t>B6 (</a:t>
            </a:r>
            <a:r>
              <a:rPr lang="ru-RU" sz="1800" dirty="0" err="1" smtClean="0">
                <a:solidFill>
                  <a:schemeClr val="bg1">
                    <a:lumMod val="85000"/>
                    <a:lumOff val="15000"/>
                  </a:schemeClr>
                </a:solidFill>
              </a:rPr>
              <a:t>піридоксин</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піридоксаль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піридоксамін</a:t>
            </a:r>
            <a:r>
              <a:rPr lang="ru-RU" sz="1800" dirty="0" smtClean="0">
                <a:solidFill>
                  <a:schemeClr val="bg1">
                    <a:lumMod val="85000"/>
                    <a:lumOff val="15000"/>
                  </a:schemeClr>
                </a:solidFill>
              </a:rPr>
              <a:t>), </a:t>
            </a:r>
            <a:r>
              <a:rPr sz="1800" smtClean="0">
                <a:solidFill>
                  <a:schemeClr val="bg1">
                    <a:lumMod val="85000"/>
                    <a:lumOff val="15000"/>
                  </a:schemeClr>
                </a:solidFill>
              </a:rPr>
              <a:t>H (B7) (</a:t>
            </a:r>
            <a:r>
              <a:rPr lang="ru-RU" sz="1800" dirty="0" err="1" smtClean="0">
                <a:solidFill>
                  <a:schemeClr val="bg1">
                    <a:lumMod val="85000"/>
                    <a:lumOff val="15000"/>
                  </a:schemeClr>
                </a:solidFill>
              </a:rPr>
              <a:t>біотин</a:t>
            </a:r>
            <a:r>
              <a:rPr lang="ru-RU" sz="1800" dirty="0" smtClean="0">
                <a:solidFill>
                  <a:schemeClr val="bg1">
                    <a:lumMod val="85000"/>
                    <a:lumOff val="15000"/>
                  </a:schemeClr>
                </a:solidFill>
              </a:rPr>
              <a:t>), </a:t>
            </a:r>
            <a:r>
              <a:rPr sz="1800" smtClean="0">
                <a:solidFill>
                  <a:schemeClr val="bg1">
                    <a:lumMod val="85000"/>
                    <a:lumOff val="15000"/>
                  </a:schemeClr>
                </a:solidFill>
              </a:rPr>
              <a:t>B9 (B</a:t>
            </a:r>
            <a:r>
              <a:rPr lang="ru-RU" sz="1800" dirty="0" smtClean="0">
                <a:solidFill>
                  <a:schemeClr val="bg1">
                    <a:lumMod val="85000"/>
                    <a:lumOff val="15000"/>
                  </a:schemeClr>
                </a:solidFill>
              </a:rPr>
              <a:t>с) (</a:t>
            </a:r>
            <a:r>
              <a:rPr lang="ru-RU" sz="1800" dirty="0" err="1" smtClean="0">
                <a:solidFill>
                  <a:schemeClr val="bg1">
                    <a:lumMod val="85000"/>
                    <a:lumOff val="15000"/>
                  </a:schemeClr>
                </a:solidFill>
              </a:rPr>
              <a:t>фолієва</a:t>
            </a:r>
            <a:r>
              <a:rPr lang="ru-RU" sz="1800" dirty="0" smtClean="0">
                <a:solidFill>
                  <a:schemeClr val="bg1">
                    <a:lumMod val="85000"/>
                    <a:lumOff val="15000"/>
                  </a:schemeClr>
                </a:solidFill>
              </a:rPr>
              <a:t> кислота), </a:t>
            </a:r>
            <a:r>
              <a:rPr sz="1800" smtClean="0">
                <a:solidFill>
                  <a:schemeClr val="bg1">
                    <a:lumMod val="85000"/>
                    <a:lumOff val="15000"/>
                  </a:schemeClr>
                </a:solidFill>
              </a:rPr>
              <a:t>B12 (</a:t>
            </a:r>
            <a:r>
              <a:rPr lang="ru-RU" sz="1800" dirty="0" err="1" smtClean="0">
                <a:solidFill>
                  <a:schemeClr val="bg1">
                    <a:lumMod val="85000"/>
                    <a:lumOff val="15000"/>
                  </a:schemeClr>
                </a:solidFill>
              </a:rPr>
              <a:t>кобаламін</a:t>
            </a:r>
            <a:r>
              <a:rPr lang="ru-RU" sz="1800" dirty="0" smtClean="0">
                <a:solidFill>
                  <a:schemeClr val="bg1">
                    <a:lumMod val="85000"/>
                    <a:lumOff val="15000"/>
                  </a:schemeClr>
                </a:solidFill>
              </a:rPr>
              <a:t>), </a:t>
            </a:r>
            <a:r>
              <a:rPr sz="1800" smtClean="0">
                <a:solidFill>
                  <a:schemeClr val="bg1">
                    <a:lumMod val="85000"/>
                    <a:lumOff val="15000"/>
                  </a:schemeClr>
                </a:solidFill>
              </a:rPr>
              <a:t>B8 (</a:t>
            </a:r>
            <a:r>
              <a:rPr lang="ru-RU" sz="1800" dirty="0" err="1" smtClean="0">
                <a:solidFill>
                  <a:schemeClr val="bg1">
                    <a:lumMod val="85000"/>
                    <a:lumOff val="15000"/>
                  </a:schemeClr>
                </a:solidFill>
              </a:rPr>
              <a:t>інозитол</a:t>
            </a:r>
            <a:r>
              <a:rPr lang="ru-RU" sz="1800" dirty="0" smtClean="0">
                <a:solidFill>
                  <a:schemeClr val="bg1">
                    <a:lumMod val="85000"/>
                    <a:lumOff val="15000"/>
                  </a:schemeClr>
                </a:solidFill>
              </a:rPr>
              <a:t>), </a:t>
            </a:r>
            <a:r>
              <a:rPr sz="1800" smtClean="0">
                <a:solidFill>
                  <a:schemeClr val="bg1">
                    <a:lumMod val="85000"/>
                    <a:lumOff val="15000"/>
                  </a:schemeClr>
                </a:solidFill>
              </a:rPr>
              <a:t>B10 (</a:t>
            </a:r>
            <a:r>
              <a:rPr lang="ru-RU" sz="1800" dirty="0" err="1" smtClean="0">
                <a:solidFill>
                  <a:schemeClr val="bg1">
                    <a:lumMod val="85000"/>
                    <a:lumOff val="15000"/>
                  </a:schemeClr>
                </a:solidFill>
              </a:rPr>
              <a:t>параамінобензойна</a:t>
            </a:r>
            <a:r>
              <a:rPr lang="ru-RU" sz="1800" dirty="0" smtClean="0">
                <a:solidFill>
                  <a:schemeClr val="bg1">
                    <a:lumMod val="85000"/>
                    <a:lumOff val="15000"/>
                  </a:schemeClr>
                </a:solidFill>
              </a:rPr>
              <a:t> кислота),</a:t>
            </a:r>
            <a:r>
              <a:rPr sz="1800" smtClean="0">
                <a:solidFill>
                  <a:schemeClr val="bg1">
                    <a:lumMod val="85000"/>
                    <a:lumOff val="15000"/>
                  </a:schemeClr>
                </a:solidFill>
              </a:rPr>
              <a:t>B11 (</a:t>
            </a:r>
            <a:r>
              <a:rPr lang="ru-RU" sz="1800" dirty="0" err="1" smtClean="0">
                <a:solidFill>
                  <a:schemeClr val="bg1">
                    <a:lumMod val="85000"/>
                    <a:lumOff val="15000"/>
                  </a:schemeClr>
                </a:solidFill>
              </a:rPr>
              <a:t>карнітин</a:t>
            </a:r>
            <a:r>
              <a:rPr lang="ru-RU" sz="1800" dirty="0" smtClean="0">
                <a:solidFill>
                  <a:schemeClr val="bg1">
                    <a:lumMod val="85000"/>
                    <a:lumOff val="15000"/>
                  </a:schemeClr>
                </a:solidFill>
              </a:rPr>
              <a:t>), С (</a:t>
            </a:r>
            <a:r>
              <a:rPr lang="ru-RU" sz="1800" dirty="0" err="1" smtClean="0">
                <a:solidFill>
                  <a:schemeClr val="bg1">
                    <a:lumMod val="85000"/>
                    <a:lumOff val="15000"/>
                  </a:schemeClr>
                </a:solidFill>
              </a:rPr>
              <a:t>аскорбінова</a:t>
            </a:r>
            <a:r>
              <a:rPr lang="ru-RU" sz="1800" dirty="0" smtClean="0">
                <a:solidFill>
                  <a:schemeClr val="bg1">
                    <a:lumMod val="85000"/>
                    <a:lumOff val="15000"/>
                  </a:schemeClr>
                </a:solidFill>
              </a:rPr>
              <a:t> кислота), ;</a:t>
            </a:r>
            <a:br>
              <a:rPr lang="ru-RU" sz="1800" dirty="0" smtClean="0">
                <a:solidFill>
                  <a:schemeClr val="bg1">
                    <a:lumMod val="85000"/>
                    <a:lumOff val="15000"/>
                  </a:schemeClr>
                </a:solidFill>
              </a:rPr>
            </a:br>
            <a:r>
              <a:rPr lang="ru-RU" sz="1800" dirty="0" err="1" smtClean="0">
                <a:solidFill>
                  <a:schemeClr val="bg1">
                    <a:lumMod val="85000"/>
                    <a:lumOff val="15000"/>
                  </a:schemeClr>
                </a:solidFill>
              </a:rPr>
              <a:t>жиророзчинні</a:t>
            </a:r>
            <a:r>
              <a:rPr lang="ru-RU" sz="1800" dirty="0" smtClean="0">
                <a:solidFill>
                  <a:schemeClr val="bg1">
                    <a:lumMod val="85000"/>
                    <a:lumOff val="15000"/>
                  </a:schemeClr>
                </a:solidFill>
              </a:rPr>
              <a:t>: А (</a:t>
            </a:r>
            <a:r>
              <a:rPr lang="ru-RU" sz="1800" dirty="0" err="1" smtClean="0">
                <a:solidFill>
                  <a:schemeClr val="bg1">
                    <a:lumMod val="85000"/>
                    <a:lumOff val="15000"/>
                  </a:schemeClr>
                </a:solidFill>
              </a:rPr>
              <a:t>ретинол</a:t>
            </a:r>
            <a:r>
              <a:rPr lang="ru-RU" sz="1800" dirty="0" smtClean="0">
                <a:solidFill>
                  <a:schemeClr val="bg1">
                    <a:lumMod val="85000"/>
                    <a:lumOff val="15000"/>
                  </a:schemeClr>
                </a:solidFill>
              </a:rPr>
              <a:t>), </a:t>
            </a:r>
            <a:r>
              <a:rPr sz="1800" smtClean="0">
                <a:solidFill>
                  <a:schemeClr val="bg1">
                    <a:lumMod val="85000"/>
                    <a:lumOff val="15000"/>
                  </a:schemeClr>
                </a:solidFill>
              </a:rPr>
              <a:t>D2 (</a:t>
            </a:r>
            <a:r>
              <a:rPr lang="ru-RU" sz="1800" dirty="0" smtClean="0">
                <a:solidFill>
                  <a:schemeClr val="bg1">
                    <a:lumMod val="85000"/>
                    <a:lumOff val="15000"/>
                  </a:schemeClr>
                </a:solidFill>
              </a:rPr>
              <a:t>кальциферол), </a:t>
            </a:r>
            <a:r>
              <a:rPr sz="1800" smtClean="0">
                <a:solidFill>
                  <a:schemeClr val="bg1">
                    <a:lumMod val="85000"/>
                    <a:lumOff val="15000"/>
                  </a:schemeClr>
                </a:solidFill>
              </a:rPr>
              <a:t>D3 (</a:t>
            </a:r>
            <a:r>
              <a:rPr lang="ru-RU" sz="1800" dirty="0" err="1" smtClean="0">
                <a:solidFill>
                  <a:schemeClr val="bg1">
                    <a:lumMod val="85000"/>
                    <a:lumOff val="15000"/>
                  </a:schemeClr>
                </a:solidFill>
              </a:rPr>
              <a:t>холекальциферол</a:t>
            </a:r>
            <a:r>
              <a:rPr lang="ru-RU" sz="1800" dirty="0" smtClean="0">
                <a:solidFill>
                  <a:schemeClr val="bg1">
                    <a:lumMod val="85000"/>
                    <a:lumOff val="15000"/>
                  </a:schemeClr>
                </a:solidFill>
              </a:rPr>
              <a:t>), Е (токоферол), К1 (</a:t>
            </a:r>
            <a:r>
              <a:rPr lang="ru-RU" sz="1800" dirty="0" err="1" smtClean="0">
                <a:solidFill>
                  <a:schemeClr val="bg1">
                    <a:lumMod val="85000"/>
                    <a:lumOff val="15000"/>
                  </a:schemeClr>
                </a:solidFill>
              </a:rPr>
              <a:t>філохінон</a:t>
            </a:r>
            <a:r>
              <a:rPr lang="ru-RU" sz="1800" dirty="0" smtClean="0">
                <a:solidFill>
                  <a:schemeClr val="bg1">
                    <a:lumMod val="85000"/>
                    <a:lumOff val="15000"/>
                  </a:schemeClr>
                </a:solidFill>
              </a:rPr>
              <a:t>).</a:t>
            </a:r>
            <a:endParaRPr lang="ru-RU" sz="1800" dirty="0">
              <a:solidFill>
                <a:schemeClr val="bg1">
                  <a:lumMod val="85000"/>
                  <a:lumOff val="15000"/>
                </a:schemeClr>
              </a:solidFill>
            </a:endParaRPr>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286116" y="152400"/>
            <a:ext cx="5400684" cy="6348434"/>
          </a:xfrm>
        </p:spPr>
        <p:txBody>
          <a:bodyPr>
            <a:normAutofit/>
          </a:bodyPr>
          <a:lstStyle/>
          <a:p>
            <a:r>
              <a:rPr lang="ru-RU" sz="2800" dirty="0" err="1" smtClean="0">
                <a:solidFill>
                  <a:schemeClr val="bg1">
                    <a:lumMod val="85000"/>
                    <a:lumOff val="15000"/>
                  </a:schemeClr>
                </a:solidFill>
              </a:rPr>
              <a:t>Історія</a:t>
            </a:r>
            <a:r>
              <a:rPr lang="ru-RU" sz="2800" dirty="0" smtClean="0">
                <a:solidFill>
                  <a:schemeClr val="bg1">
                    <a:lumMod val="85000"/>
                    <a:lumOff val="15000"/>
                  </a:schemeClr>
                </a:solidFill>
              </a:rPr>
              <a:t> </a:t>
            </a:r>
            <a:r>
              <a:rPr lang="ru-RU" sz="2800" dirty="0" err="1" smtClean="0">
                <a:solidFill>
                  <a:schemeClr val="bg1">
                    <a:lumMod val="85000"/>
                    <a:lumOff val="15000"/>
                  </a:schemeClr>
                </a:solidFill>
              </a:rPr>
              <a:t>відкриття</a:t>
            </a:r>
            <a:r>
              <a:rPr lang="ru-RU" sz="2800" dirty="0" smtClean="0">
                <a:solidFill>
                  <a:schemeClr val="bg1">
                    <a:lumMod val="85000"/>
                    <a:lumOff val="15000"/>
                  </a:schemeClr>
                </a:solidFill>
              </a:rPr>
              <a:t>.</a:t>
            </a:r>
            <a:r>
              <a:rPr lang="ru-RU" sz="2400" dirty="0" smtClean="0">
                <a:solidFill>
                  <a:schemeClr val="bg1">
                    <a:lumMod val="85000"/>
                    <a:lumOff val="15000"/>
                  </a:schemeClr>
                </a:solidFill>
              </a:rPr>
              <a:t/>
            </a:r>
            <a:br>
              <a:rPr lang="ru-RU" sz="2400" dirty="0" smtClean="0">
                <a:solidFill>
                  <a:schemeClr val="bg1">
                    <a:lumMod val="85000"/>
                    <a:lumOff val="15000"/>
                  </a:schemeClr>
                </a:solidFill>
              </a:rPr>
            </a:br>
            <a:r>
              <a:rPr lang="ru-RU" sz="2400" dirty="0" smtClean="0">
                <a:solidFill>
                  <a:schemeClr val="bg1">
                    <a:lumMod val="85000"/>
                    <a:lumOff val="15000"/>
                  </a:schemeClr>
                </a:solidFill>
              </a:rPr>
              <a:t/>
            </a:r>
            <a:br>
              <a:rPr lang="ru-RU" sz="2400" dirty="0" smtClean="0">
                <a:solidFill>
                  <a:schemeClr val="bg1">
                    <a:lumMod val="85000"/>
                    <a:lumOff val="15000"/>
                  </a:schemeClr>
                </a:solidFill>
              </a:rPr>
            </a:br>
            <a:r>
              <a:rPr lang="ru-RU" sz="2400" dirty="0" err="1" smtClean="0">
                <a:solidFill>
                  <a:schemeClr val="bg1">
                    <a:lumMod val="85000"/>
                    <a:lumOff val="15000"/>
                  </a:schemeClr>
                </a:solidFill>
              </a:rPr>
              <a:t>Існування</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і</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значення</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вітамінів</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відкрив</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російський</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лікар</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М.Лунін</a:t>
            </a:r>
            <a:r>
              <a:rPr lang="ru-RU" sz="2400" dirty="0" smtClean="0">
                <a:solidFill>
                  <a:schemeClr val="bg1">
                    <a:lumMod val="85000"/>
                    <a:lumOff val="15000"/>
                  </a:schemeClr>
                </a:solidFill>
              </a:rPr>
              <a:t> у </a:t>
            </a:r>
            <a:r>
              <a:rPr lang="ru-RU" sz="2400" dirty="0" err="1" smtClean="0">
                <a:solidFill>
                  <a:schemeClr val="bg1">
                    <a:lumMod val="85000"/>
                    <a:lumOff val="15000"/>
                  </a:schemeClr>
                </a:solidFill>
              </a:rPr>
              <a:t>кінці</a:t>
            </a:r>
            <a:r>
              <a:rPr lang="ru-RU" sz="2400" dirty="0" smtClean="0">
                <a:solidFill>
                  <a:schemeClr val="bg1">
                    <a:lumMod val="85000"/>
                    <a:lumOff val="15000"/>
                  </a:schemeClr>
                </a:solidFill>
              </a:rPr>
              <a:t> </a:t>
            </a:r>
            <a:r>
              <a:rPr sz="2400" smtClean="0">
                <a:solidFill>
                  <a:schemeClr val="bg1">
                    <a:lumMod val="85000"/>
                    <a:lumOff val="15000"/>
                  </a:schemeClr>
                </a:solidFill>
              </a:rPr>
              <a:t>XIX </a:t>
            </a:r>
            <a:r>
              <a:rPr lang="ru-RU" sz="2400" dirty="0" smtClean="0">
                <a:solidFill>
                  <a:schemeClr val="bg1">
                    <a:lumMod val="85000"/>
                    <a:lumOff val="15000"/>
                  </a:schemeClr>
                </a:solidFill>
              </a:rPr>
              <a:t>ст. </a:t>
            </a:r>
            <a:r>
              <a:rPr lang="ru-RU" sz="2400" dirty="0" err="1" smtClean="0">
                <a:solidFill>
                  <a:schemeClr val="bg1">
                    <a:lumMod val="85000"/>
                    <a:lumOff val="15000"/>
                  </a:schemeClr>
                </a:solidFill>
              </a:rPr>
              <a:t>Польський</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хімік</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К.Функ</a:t>
            </a:r>
            <a:r>
              <a:rPr lang="ru-RU" sz="2400" dirty="0" smtClean="0">
                <a:solidFill>
                  <a:schemeClr val="bg1">
                    <a:lumMod val="85000"/>
                    <a:lumOff val="15000"/>
                  </a:schemeClr>
                </a:solidFill>
              </a:rPr>
              <a:t> назвав </a:t>
            </a:r>
            <a:r>
              <a:rPr lang="ru-RU" sz="2400" dirty="0" err="1" smtClean="0">
                <a:solidFill>
                  <a:schemeClr val="bg1">
                    <a:lumMod val="85000"/>
                    <a:lumOff val="15000"/>
                  </a:schemeClr>
                </a:solidFill>
              </a:rPr>
              <a:t>біологічно</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активну</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речовину</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вітаміном</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бо</a:t>
            </a:r>
            <a:r>
              <a:rPr lang="ru-RU" sz="2400" dirty="0" smtClean="0">
                <a:solidFill>
                  <a:schemeClr val="bg1">
                    <a:lumMod val="85000"/>
                    <a:lumOff val="15000"/>
                  </a:schemeClr>
                </a:solidFill>
              </a:rPr>
              <a:t> вона </a:t>
            </a:r>
            <a:r>
              <a:rPr lang="ru-RU" sz="2400" dirty="0" err="1" smtClean="0">
                <a:solidFill>
                  <a:schemeClr val="bg1">
                    <a:lumMod val="85000"/>
                    <a:lumOff val="15000"/>
                  </a:schemeClr>
                </a:solidFill>
              </a:rPr>
              <a:t>містила</a:t>
            </a:r>
            <a:r>
              <a:rPr lang="ru-RU" sz="2400" dirty="0" smtClean="0">
                <a:solidFill>
                  <a:schemeClr val="bg1">
                    <a:lumMod val="85000"/>
                    <a:lumOff val="15000"/>
                  </a:schemeClr>
                </a:solidFill>
              </a:rPr>
              <a:t> у </a:t>
            </a:r>
            <a:r>
              <a:rPr lang="ru-RU" sz="2400" dirty="0" err="1" smtClean="0">
                <a:solidFill>
                  <a:schemeClr val="bg1">
                    <a:lumMod val="85000"/>
                    <a:lumOff val="15000"/>
                  </a:schemeClr>
                </a:solidFill>
              </a:rPr>
              <a:t>своїй</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молекулі</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аміногрупу</a:t>
            </a:r>
            <a:r>
              <a:rPr lang="ru-RU" sz="2400" dirty="0" smtClean="0">
                <a:solidFill>
                  <a:schemeClr val="bg1">
                    <a:lumMod val="85000"/>
                    <a:lumOff val="15000"/>
                  </a:schemeClr>
                </a:solidFill>
              </a:rPr>
              <a:t>.</a:t>
            </a:r>
            <a:br>
              <a:rPr lang="ru-RU" sz="2400" dirty="0" smtClean="0">
                <a:solidFill>
                  <a:schemeClr val="bg1">
                    <a:lumMod val="85000"/>
                    <a:lumOff val="15000"/>
                  </a:schemeClr>
                </a:solidFill>
              </a:rPr>
            </a:br>
            <a:r>
              <a:rPr lang="ru-RU" sz="2400" dirty="0" smtClean="0">
                <a:solidFill>
                  <a:schemeClr val="bg1">
                    <a:lumMod val="85000"/>
                    <a:lumOff val="15000"/>
                  </a:schemeClr>
                </a:solidFill>
              </a:rPr>
              <a:t/>
            </a:r>
            <a:br>
              <a:rPr lang="ru-RU" sz="2400" dirty="0" smtClean="0">
                <a:solidFill>
                  <a:schemeClr val="bg1">
                    <a:lumMod val="85000"/>
                    <a:lumOff val="15000"/>
                  </a:schemeClr>
                </a:solidFill>
              </a:rPr>
            </a:br>
            <a:r>
              <a:rPr lang="ru-RU" sz="2400" dirty="0" smtClean="0">
                <a:solidFill>
                  <a:schemeClr val="bg1">
                    <a:lumMod val="85000"/>
                    <a:lumOff val="15000"/>
                  </a:schemeClr>
                </a:solidFill>
              </a:rPr>
              <a:t>У 1912 </a:t>
            </a:r>
            <a:r>
              <a:rPr lang="ru-RU" sz="2400" dirty="0" err="1" smtClean="0">
                <a:solidFill>
                  <a:schemeClr val="bg1">
                    <a:lumMod val="85000"/>
                    <a:lumOff val="15000"/>
                  </a:schemeClr>
                </a:solidFill>
              </a:rPr>
              <a:t>році</a:t>
            </a:r>
            <a:r>
              <a:rPr lang="ru-RU" sz="2400" dirty="0" smtClean="0">
                <a:solidFill>
                  <a:schemeClr val="bg1">
                    <a:lumMod val="85000"/>
                    <a:lumOff val="15000"/>
                  </a:schemeClr>
                </a:solidFill>
              </a:rPr>
              <a:t> для </a:t>
            </a:r>
            <a:r>
              <a:rPr lang="ru-RU" sz="2400" dirty="0" err="1" smtClean="0">
                <a:solidFill>
                  <a:schemeClr val="bg1">
                    <a:lumMod val="85000"/>
                    <a:lumOff val="15000"/>
                  </a:schemeClr>
                </a:solidFill>
              </a:rPr>
              <a:t>позначення</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додаткових</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харчових</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факторів</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що</a:t>
            </a:r>
            <a:r>
              <a:rPr lang="ru-RU" sz="2400" dirty="0" smtClean="0">
                <a:solidFill>
                  <a:schemeClr val="bg1">
                    <a:lumMod val="85000"/>
                    <a:lumOff val="15000"/>
                  </a:schemeClr>
                </a:solidFill>
              </a:rPr>
              <a:t> у </a:t>
            </a:r>
            <a:r>
              <a:rPr lang="ru-RU" sz="2400" dirty="0" err="1" smtClean="0">
                <a:solidFill>
                  <a:schemeClr val="bg1">
                    <a:lumMod val="85000"/>
                    <a:lumOff val="15000"/>
                  </a:schemeClr>
                </a:solidFill>
              </a:rPr>
              <a:t>малих</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кількостях</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ефективні</a:t>
            </a:r>
            <a:r>
              <a:rPr lang="ru-RU" sz="2400" dirty="0" smtClean="0">
                <a:solidFill>
                  <a:schemeClr val="bg1">
                    <a:lumMod val="85000"/>
                    <a:lumOff val="15000"/>
                  </a:schemeClr>
                </a:solidFill>
              </a:rPr>
              <a:t> для </a:t>
            </a:r>
            <a:r>
              <a:rPr lang="ru-RU" sz="2400" dirty="0" err="1" smtClean="0">
                <a:solidFill>
                  <a:schemeClr val="bg1">
                    <a:lumMod val="85000"/>
                    <a:lumOff val="15000"/>
                  </a:schemeClr>
                </a:solidFill>
              </a:rPr>
              <a:t>лікування</a:t>
            </a:r>
            <a:r>
              <a:rPr lang="ru-RU" sz="2400" dirty="0" smtClean="0">
                <a:solidFill>
                  <a:schemeClr val="bg1">
                    <a:lumMod val="85000"/>
                    <a:lumOff val="15000"/>
                  </a:schemeClr>
                </a:solidFill>
              </a:rPr>
              <a:t> ряду </a:t>
            </a:r>
            <a:r>
              <a:rPr lang="ru-RU" sz="2400" dirty="0" err="1" smtClean="0">
                <a:solidFill>
                  <a:schemeClr val="bg1">
                    <a:lumMod val="85000"/>
                    <a:lumOff val="15000"/>
                  </a:schemeClr>
                </a:solidFill>
              </a:rPr>
              <a:t>захворювань</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Функ</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ввів</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термін</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вітамін</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Тоді</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виділяли</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лише</a:t>
            </a:r>
            <a:r>
              <a:rPr lang="ru-RU" sz="2400" dirty="0" smtClean="0">
                <a:solidFill>
                  <a:schemeClr val="bg1">
                    <a:lumMod val="85000"/>
                    <a:lumOff val="15000"/>
                  </a:schemeClr>
                </a:solidFill>
              </a:rPr>
              <a:t> 2 </a:t>
            </a:r>
            <a:r>
              <a:rPr lang="ru-RU" sz="2400" dirty="0" err="1" smtClean="0">
                <a:solidFill>
                  <a:schemeClr val="bg1">
                    <a:lumMod val="85000"/>
                    <a:lumOff val="15000"/>
                  </a:schemeClr>
                </a:solidFill>
              </a:rPr>
              <a:t>вітаміни</a:t>
            </a:r>
            <a:r>
              <a:rPr lang="ru-RU" sz="2400" dirty="0" smtClean="0">
                <a:solidFill>
                  <a:schemeClr val="bg1">
                    <a:lumMod val="85000"/>
                    <a:lumOff val="15000"/>
                  </a:schemeClr>
                </a:solidFill>
              </a:rPr>
              <a:t> — А (</a:t>
            </a:r>
            <a:r>
              <a:rPr lang="ru-RU" sz="2400" dirty="0" err="1" smtClean="0">
                <a:solidFill>
                  <a:schemeClr val="bg1">
                    <a:lumMod val="85000"/>
                    <a:lumOff val="15000"/>
                  </a:schemeClr>
                </a:solidFill>
              </a:rPr>
              <a:t>жиророзчинний</a:t>
            </a:r>
            <a:r>
              <a:rPr lang="ru-RU" sz="2400" dirty="0" smtClean="0">
                <a:solidFill>
                  <a:schemeClr val="bg1">
                    <a:lumMod val="85000"/>
                    <a:lumOff val="15000"/>
                  </a:schemeClr>
                </a:solidFill>
              </a:rPr>
              <a:t>), В (</a:t>
            </a:r>
            <a:r>
              <a:rPr lang="ru-RU" sz="2400" dirty="0" err="1" smtClean="0">
                <a:solidFill>
                  <a:schemeClr val="bg1">
                    <a:lumMod val="85000"/>
                    <a:lumOff val="15000"/>
                  </a:schemeClr>
                </a:solidFill>
              </a:rPr>
              <a:t>водорозчинний</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сьогодні</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їх</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кількість</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сягає</a:t>
            </a:r>
            <a:r>
              <a:rPr lang="ru-RU" sz="2400" dirty="0" smtClean="0">
                <a:solidFill>
                  <a:schemeClr val="bg1">
                    <a:lumMod val="85000"/>
                    <a:lumOff val="15000"/>
                  </a:schemeClr>
                </a:solidFill>
              </a:rPr>
              <a:t> 30.</a:t>
            </a:r>
            <a:endParaRPr lang="ru-RU" sz="2400" dirty="0">
              <a:solidFill>
                <a:schemeClr val="bg1">
                  <a:lumMod val="85000"/>
                  <a:lumOff val="15000"/>
                </a:schemeClr>
              </a:solidFill>
            </a:endParaRPr>
          </a:p>
        </p:txBody>
      </p:sp>
      <p:pic>
        <p:nvPicPr>
          <p:cNvPr id="6" name="Содержимое 5" descr="саса.jpeg"/>
          <p:cNvPicPr>
            <a:picLocks noGrp="1" noChangeAspect="1"/>
          </p:cNvPicPr>
          <p:nvPr>
            <p:ph idx="1"/>
          </p:nvPr>
        </p:nvPicPr>
        <p:blipFill>
          <a:blip r:embed="rId2"/>
          <a:stretch>
            <a:fillRect/>
          </a:stretch>
        </p:blipFill>
        <p:spPr>
          <a:xfrm>
            <a:off x="285720" y="1714488"/>
            <a:ext cx="3000396" cy="37147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итмри.jpeg"/>
          <p:cNvPicPr>
            <a:picLocks noGrp="1" noChangeAspect="1"/>
          </p:cNvPicPr>
          <p:nvPr>
            <p:ph idx="1"/>
          </p:nvPr>
        </p:nvPicPr>
        <p:blipFill>
          <a:blip r:embed="rId2"/>
          <a:stretch>
            <a:fillRect/>
          </a:stretch>
        </p:blipFill>
        <p:spPr>
          <a:xfrm>
            <a:off x="214282" y="1500174"/>
            <a:ext cx="1643074" cy="38576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Заголовок 2"/>
          <p:cNvSpPr>
            <a:spLocks noGrp="1"/>
          </p:cNvSpPr>
          <p:nvPr>
            <p:ph type="title"/>
          </p:nvPr>
        </p:nvSpPr>
        <p:spPr>
          <a:xfrm>
            <a:off x="1857356" y="214290"/>
            <a:ext cx="6972320" cy="6357982"/>
          </a:xfrm>
        </p:spPr>
        <p:txBody>
          <a:bodyPr>
            <a:normAutofit fontScale="90000"/>
          </a:bodyPr>
          <a:lstStyle/>
          <a:p>
            <a:r>
              <a:rPr lang="ru-RU" sz="1800" dirty="0" err="1" smtClean="0">
                <a:solidFill>
                  <a:schemeClr val="bg1">
                    <a:lumMod val="85000"/>
                    <a:lumOff val="15000"/>
                  </a:schemeClr>
                </a:solidFill>
              </a:rPr>
              <a:t>Вплив</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вітамінів</a:t>
            </a:r>
            <a:r>
              <a:rPr lang="ru-RU" sz="1800" dirty="0" smtClean="0">
                <a:solidFill>
                  <a:schemeClr val="bg1">
                    <a:lumMod val="85000"/>
                    <a:lumOff val="15000"/>
                  </a:schemeClr>
                </a:solidFill>
              </a:rPr>
              <a:t> на </a:t>
            </a:r>
            <a:r>
              <a:rPr lang="ru-RU" sz="1800" dirty="0" err="1" smtClean="0">
                <a:solidFill>
                  <a:schemeClr val="bg1">
                    <a:lumMod val="85000"/>
                    <a:lumOff val="15000"/>
                  </a:schemeClr>
                </a:solidFill>
              </a:rPr>
              <a:t>людський</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організм</a:t>
            </a:r>
            <a:r>
              <a:rPr lang="ru-RU" sz="1800" dirty="0" smtClean="0">
                <a:solidFill>
                  <a:schemeClr val="bg1">
                    <a:lumMod val="85000"/>
                    <a:lumOff val="15000"/>
                  </a:schemeClr>
                </a:solidFill>
              </a:rPr>
              <a:t>[ред.]</a:t>
            </a:r>
            <a:br>
              <a:rPr lang="ru-RU" sz="1800" dirty="0" smtClean="0">
                <a:solidFill>
                  <a:schemeClr val="bg1">
                    <a:lumMod val="85000"/>
                    <a:lumOff val="15000"/>
                  </a:schemeClr>
                </a:solidFill>
              </a:rPr>
            </a:br>
            <a:r>
              <a:rPr lang="ru-RU" sz="1800" dirty="0" smtClean="0">
                <a:solidFill>
                  <a:schemeClr val="bg1">
                    <a:lumMod val="85000"/>
                    <a:lumOff val="15000"/>
                  </a:schemeClr>
                </a:solidFill>
              </a:rPr>
              <a:t/>
            </a:r>
            <a:br>
              <a:rPr lang="ru-RU" sz="1800" dirty="0" smtClean="0">
                <a:solidFill>
                  <a:schemeClr val="bg1">
                    <a:lumMod val="85000"/>
                    <a:lumOff val="15000"/>
                  </a:schemeClr>
                </a:solidFill>
              </a:rPr>
            </a:br>
            <a:r>
              <a:rPr lang="ru-RU" sz="1800" dirty="0" err="1" smtClean="0">
                <a:solidFill>
                  <a:schemeClr val="bg1">
                    <a:lumMod val="85000"/>
                    <a:lumOff val="15000"/>
                  </a:schemeClr>
                </a:solidFill>
              </a:rPr>
              <a:t>Сучасна</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наукова</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інформація</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свідчить</a:t>
            </a:r>
            <a:r>
              <a:rPr lang="ru-RU" sz="1800" dirty="0" smtClean="0">
                <a:solidFill>
                  <a:schemeClr val="bg1">
                    <a:lumMod val="85000"/>
                    <a:lumOff val="15000"/>
                  </a:schemeClr>
                </a:solidFill>
              </a:rPr>
              <a:t> про </a:t>
            </a:r>
            <a:r>
              <a:rPr lang="ru-RU" sz="1800" dirty="0" err="1" smtClean="0">
                <a:solidFill>
                  <a:schemeClr val="bg1">
                    <a:lumMod val="85000"/>
                    <a:lumOff val="15000"/>
                  </a:schemeClr>
                </a:solidFill>
              </a:rPr>
              <a:t>виключно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різноманітну</a:t>
            </a:r>
            <a:r>
              <a:rPr lang="ru-RU" sz="1800" dirty="0" smtClean="0">
                <a:solidFill>
                  <a:schemeClr val="bg1">
                    <a:lumMod val="85000"/>
                    <a:lumOff val="15000"/>
                  </a:schemeClr>
                </a:solidFill>
              </a:rPr>
              <a:t> участь </a:t>
            </a:r>
            <a:r>
              <a:rPr lang="ru-RU" sz="1800" dirty="0" err="1" smtClean="0">
                <a:solidFill>
                  <a:schemeClr val="bg1">
                    <a:lumMod val="85000"/>
                    <a:lumOff val="15000"/>
                  </a:schemeClr>
                </a:solidFill>
              </a:rPr>
              <a:t>вітамінів</a:t>
            </a:r>
            <a:r>
              <a:rPr lang="ru-RU" sz="1800" dirty="0" smtClean="0">
                <a:solidFill>
                  <a:schemeClr val="bg1">
                    <a:lumMod val="85000"/>
                    <a:lumOff val="15000"/>
                  </a:schemeClr>
                </a:solidFill>
              </a:rPr>
              <a:t> в </a:t>
            </a:r>
            <a:r>
              <a:rPr lang="ru-RU" sz="1800" dirty="0" err="1" smtClean="0">
                <a:solidFill>
                  <a:schemeClr val="bg1">
                    <a:lumMod val="85000"/>
                    <a:lumOff val="15000"/>
                  </a:schemeClr>
                </a:solidFill>
              </a:rPr>
              <a:t>процесі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забезпечення</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життєдіяльності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людського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організму</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Одні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з</a:t>
            </a:r>
            <a:r>
              <a:rPr lang="ru-RU" sz="1800" dirty="0" smtClean="0">
                <a:solidFill>
                  <a:schemeClr val="bg1">
                    <a:lumMod val="85000"/>
                    <a:lumOff val="15000"/>
                  </a:schemeClr>
                </a:solidFill>
              </a:rPr>
              <a:t> них </a:t>
            </a:r>
            <a:r>
              <a:rPr lang="ru-RU" sz="1800" dirty="0" err="1" smtClean="0">
                <a:solidFill>
                  <a:schemeClr val="bg1">
                    <a:lumMod val="85000"/>
                    <a:lumOff val="15000"/>
                  </a:schemeClr>
                </a:solidFill>
              </a:rPr>
              <a:t>є</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обов'язковими</a:t>
            </a:r>
            <a:r>
              <a:rPr lang="ru-RU" sz="1800" dirty="0" smtClean="0">
                <a:solidFill>
                  <a:schemeClr val="bg1">
                    <a:lumMod val="85000"/>
                    <a:lumOff val="15000"/>
                  </a:schemeClr>
                </a:solidFill>
              </a:rPr>
              <a:t> компонентами </a:t>
            </a:r>
            <a:r>
              <a:rPr lang="ru-RU" sz="1800" dirty="0" err="1" smtClean="0">
                <a:solidFill>
                  <a:schemeClr val="bg1">
                    <a:lumMod val="85000"/>
                    <a:lumOff val="15000"/>
                  </a:schemeClr>
                </a:solidFill>
              </a:rPr>
              <a:t>ферментних</a:t>
            </a:r>
            <a:r>
              <a:rPr lang="ru-RU" sz="1800" dirty="0" smtClean="0">
                <a:solidFill>
                  <a:schemeClr val="bg1">
                    <a:lumMod val="85000"/>
                    <a:lumOff val="15000"/>
                  </a:schemeClr>
                </a:solidFill>
              </a:rPr>
              <a:t> систем </a:t>
            </a:r>
            <a:r>
              <a:rPr lang="ru-RU" sz="1800" dirty="0" err="1" smtClean="0">
                <a:solidFill>
                  <a:schemeClr val="bg1">
                    <a:lumMod val="85000"/>
                    <a:lumOff val="15000"/>
                  </a:schemeClr>
                </a:solidFill>
              </a:rPr>
              <a:t>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гормонів</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регулюючих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численні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етапи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обміну</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речовин</a:t>
            </a:r>
            <a:r>
              <a:rPr lang="ru-RU" sz="1800" dirty="0" smtClean="0">
                <a:solidFill>
                  <a:schemeClr val="bg1">
                    <a:lumMod val="85000"/>
                    <a:lumOff val="15000"/>
                  </a:schemeClr>
                </a:solidFill>
              </a:rPr>
              <a:t> в </a:t>
            </a:r>
            <a:r>
              <a:rPr lang="ru-RU" sz="1800" dirty="0" err="1" smtClean="0">
                <a:solidFill>
                  <a:schemeClr val="bg1">
                    <a:lumMod val="85000"/>
                    <a:lumOff val="15000"/>
                  </a:schemeClr>
                </a:solidFill>
              </a:rPr>
              <a:t>організмі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інші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є</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початковим</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матеріалом</a:t>
            </a:r>
            <a:r>
              <a:rPr lang="ru-RU" sz="1800" dirty="0" smtClean="0">
                <a:solidFill>
                  <a:schemeClr val="bg1">
                    <a:lumMod val="85000"/>
                    <a:lumOff val="15000"/>
                  </a:schemeClr>
                </a:solidFill>
              </a:rPr>
              <a:t> для синтезу </a:t>
            </a:r>
            <a:r>
              <a:rPr lang="ru-RU" sz="1800" dirty="0" err="1" smtClean="0">
                <a:solidFill>
                  <a:schemeClr val="bg1">
                    <a:lumMod val="85000"/>
                    <a:lumOff val="15000"/>
                  </a:schemeClr>
                </a:solidFill>
              </a:rPr>
              <a:t>тканинних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гормонів</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Вітаміни</a:t>
            </a:r>
            <a:r>
              <a:rPr lang="ru-RU" sz="1800" dirty="0" smtClean="0">
                <a:solidFill>
                  <a:schemeClr val="bg1">
                    <a:lumMod val="85000"/>
                    <a:lumOff val="15000"/>
                  </a:schemeClr>
                </a:solidFill>
              </a:rPr>
              <a:t> у </a:t>
            </a:r>
            <a:r>
              <a:rPr lang="ru-RU" sz="1800" dirty="0" err="1" smtClean="0">
                <a:solidFill>
                  <a:schemeClr val="bg1">
                    <a:lumMod val="85000"/>
                    <a:lumOff val="15000"/>
                  </a:schemeClr>
                </a:solidFill>
              </a:rPr>
              <a:t>великій</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мірі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забезпечують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нормальне</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функціонування</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нервової</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системи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м'язів</a:t>
            </a:r>
            <a:r>
              <a:rPr lang="ru-RU" sz="1800" dirty="0" smtClean="0">
                <a:solidFill>
                  <a:schemeClr val="bg1">
                    <a:lumMod val="85000"/>
                    <a:lumOff val="15000"/>
                  </a:schemeClr>
                </a:solidFill>
              </a:rPr>
              <a:t> та </a:t>
            </a:r>
            <a:r>
              <a:rPr lang="ru-RU" sz="1800" dirty="0" err="1" smtClean="0">
                <a:solidFill>
                  <a:schemeClr val="bg1">
                    <a:lumMod val="85000"/>
                    <a:lumOff val="15000"/>
                  </a:schemeClr>
                </a:solidFill>
              </a:rPr>
              <a:t>інших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органів</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багатьох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фізіологічних</a:t>
            </a:r>
            <a:r>
              <a:rPr lang="ru-RU" sz="1800" dirty="0" smtClean="0">
                <a:solidFill>
                  <a:schemeClr val="bg1">
                    <a:lumMod val="85000"/>
                    <a:lumOff val="15000"/>
                  </a:schemeClr>
                </a:solidFill>
              </a:rPr>
              <a:t> систем. </a:t>
            </a:r>
            <a:r>
              <a:rPr lang="ru-RU" sz="1800" dirty="0" err="1" smtClean="0">
                <a:solidFill>
                  <a:schemeClr val="bg1">
                    <a:lumMod val="85000"/>
                    <a:lumOff val="15000"/>
                  </a:schemeClr>
                </a:solidFill>
              </a:rPr>
              <a:t>Від</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рівня</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вітамінної</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забезпеченості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живлення</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залежить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рівень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розумової</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фізичної</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працездатності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витривалості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стійкості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організму</a:t>
            </a:r>
            <a:r>
              <a:rPr lang="ru-RU" sz="1800" dirty="0" smtClean="0">
                <a:solidFill>
                  <a:schemeClr val="bg1">
                    <a:lumMod val="85000"/>
                    <a:lumOff val="15000"/>
                  </a:schemeClr>
                </a:solidFill>
              </a:rPr>
              <a:t> до </a:t>
            </a:r>
            <a:r>
              <a:rPr lang="ru-RU" sz="1800" dirty="0" err="1" smtClean="0">
                <a:solidFill>
                  <a:schemeClr val="bg1">
                    <a:lumMod val="85000"/>
                    <a:lumOff val="15000"/>
                  </a:schemeClr>
                </a:solidFill>
              </a:rPr>
              <a:t>впливу</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несприятливих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чинників</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зовнішнього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середовища</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включаючи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інфекції</a:t>
            </a:r>
            <a:r>
              <a:rPr lang="ru-RU" sz="1800" dirty="0" smtClean="0">
                <a:solidFill>
                  <a:schemeClr val="bg1">
                    <a:lumMod val="85000"/>
                    <a:lumOff val="15000"/>
                  </a:schemeClr>
                </a:solidFill>
              </a:rPr>
              <a:t> та </a:t>
            </a:r>
            <a:r>
              <a:rPr lang="ru-RU" sz="1800" dirty="0" err="1" smtClean="0">
                <a:solidFill>
                  <a:schemeClr val="bg1">
                    <a:lumMod val="85000"/>
                    <a:lumOff val="15000"/>
                  </a:schemeClr>
                </a:solidFill>
              </a:rPr>
              <a:t>дії</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токсинів</a:t>
            </a:r>
            <a:r>
              <a:rPr lang="ru-RU" sz="1800" dirty="0" smtClean="0">
                <a:solidFill>
                  <a:schemeClr val="bg1">
                    <a:lumMod val="85000"/>
                    <a:lumOff val="15000"/>
                  </a:schemeClr>
                </a:solidFill>
              </a:rPr>
              <a:t>. У </a:t>
            </a:r>
            <a:r>
              <a:rPr lang="ru-RU" sz="1800" dirty="0" err="1" smtClean="0">
                <a:solidFill>
                  <a:schemeClr val="bg1">
                    <a:lumMod val="85000"/>
                    <a:lumOff val="15000"/>
                  </a:schemeClr>
                </a:solidFill>
              </a:rPr>
              <a:t>харчових</a:t>
            </a:r>
            <a:r>
              <a:rPr lang="ru-RU" sz="1800" dirty="0" smtClean="0">
                <a:solidFill>
                  <a:schemeClr val="bg1">
                    <a:lumMod val="85000"/>
                    <a:lumOff val="15000"/>
                  </a:schemeClr>
                </a:solidFill>
              </a:rPr>
              <a:t> продуктах </a:t>
            </a:r>
            <a:r>
              <a:rPr lang="ru-RU" sz="1800" dirty="0" err="1" smtClean="0">
                <a:solidFill>
                  <a:schemeClr val="bg1">
                    <a:lumMod val="85000"/>
                    <a:lumOff val="15000"/>
                  </a:schemeClr>
                </a:solidFill>
              </a:rPr>
              <a:t>можуть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містяться</a:t>
            </a:r>
            <a:r>
              <a:rPr lang="ru-RU" sz="1800" dirty="0" smtClean="0">
                <a:solidFill>
                  <a:schemeClr val="bg1">
                    <a:lumMod val="85000"/>
                    <a:lumOff val="15000"/>
                  </a:schemeClr>
                </a:solidFill>
              </a:rPr>
              <a:t> не </a:t>
            </a:r>
            <a:r>
              <a:rPr lang="ru-RU" sz="1800" dirty="0" err="1" smtClean="0">
                <a:solidFill>
                  <a:schemeClr val="bg1">
                    <a:lumMod val="85000"/>
                    <a:lumOff val="15000"/>
                  </a:schemeClr>
                </a:solidFill>
              </a:rPr>
              <a:t>тільки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самі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вітаміни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але</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речовини-попередники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провітаміни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які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тільки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після</a:t>
            </a:r>
            <a:r>
              <a:rPr lang="ru-RU" sz="1800" dirty="0" smtClean="0">
                <a:solidFill>
                  <a:schemeClr val="bg1">
                    <a:lumMod val="85000"/>
                    <a:lumOff val="15000"/>
                  </a:schemeClr>
                </a:solidFill>
              </a:rPr>
              <a:t> ряду </a:t>
            </a:r>
            <a:r>
              <a:rPr lang="ru-RU" sz="1800" dirty="0" err="1" smtClean="0">
                <a:solidFill>
                  <a:schemeClr val="bg1">
                    <a:lumMod val="85000"/>
                    <a:lumOff val="15000"/>
                  </a:schemeClr>
                </a:solidFill>
              </a:rPr>
              <a:t>перетворень</a:t>
            </a:r>
            <a:r>
              <a:rPr lang="ru-RU" sz="1800" dirty="0" smtClean="0">
                <a:solidFill>
                  <a:schemeClr val="bg1">
                    <a:lumMod val="85000"/>
                    <a:lumOff val="15000"/>
                  </a:schemeClr>
                </a:solidFill>
              </a:rPr>
              <a:t> в </a:t>
            </a:r>
            <a:r>
              <a:rPr lang="ru-RU" sz="1800" dirty="0" err="1" smtClean="0">
                <a:solidFill>
                  <a:schemeClr val="bg1">
                    <a:lumMod val="85000"/>
                    <a:lumOff val="15000"/>
                  </a:schemeClr>
                </a:solidFill>
              </a:rPr>
              <a:t>організмі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стають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вітамінами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Порушення</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нормальної</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течії</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життєво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важливих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процесів</a:t>
            </a:r>
            <a:r>
              <a:rPr lang="ru-RU" sz="1800" dirty="0" smtClean="0">
                <a:solidFill>
                  <a:schemeClr val="bg1">
                    <a:lumMod val="85000"/>
                    <a:lumOff val="15000"/>
                  </a:schemeClr>
                </a:solidFill>
              </a:rPr>
              <a:t> в </a:t>
            </a:r>
            <a:r>
              <a:rPr lang="ru-RU" sz="1800" dirty="0" err="1" smtClean="0">
                <a:solidFill>
                  <a:schemeClr val="bg1">
                    <a:lumMod val="85000"/>
                    <a:lumOff val="15000"/>
                  </a:schemeClr>
                </a:solidFill>
              </a:rPr>
              <a:t>організмі</a:t>
            </a:r>
            <a:r>
              <a:rPr lang="ru-RU" sz="1800" dirty="0" smtClean="0">
                <a:solidFill>
                  <a:schemeClr val="bg1">
                    <a:lumMod val="85000"/>
                    <a:lumOff val="15000"/>
                  </a:schemeClr>
                </a:solidFill>
              </a:rPr>
              <a:t> через </a:t>
            </a:r>
            <a:r>
              <a:rPr lang="ru-RU" sz="1800" dirty="0" err="1" smtClean="0">
                <a:solidFill>
                  <a:schemeClr val="bg1">
                    <a:lumMod val="85000"/>
                    <a:lumOff val="15000"/>
                  </a:schemeClr>
                </a:solidFill>
              </a:rPr>
              <a:t>тривалу</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відсутність</a:t>
            </a:r>
            <a:r>
              <a:rPr lang="ru-RU" sz="1800" dirty="0" smtClean="0">
                <a:solidFill>
                  <a:schemeClr val="bg1">
                    <a:lumMod val="85000"/>
                    <a:lumOff val="15000"/>
                  </a:schemeClr>
                </a:solidFill>
              </a:rPr>
              <a:t> в </a:t>
            </a:r>
            <a:r>
              <a:rPr lang="ru-RU" sz="1800" dirty="0" err="1" smtClean="0">
                <a:solidFill>
                  <a:schemeClr val="bg1">
                    <a:lumMod val="85000"/>
                    <a:lumOff val="15000"/>
                  </a:schemeClr>
                </a:solidFill>
              </a:rPr>
              <a:t>раціоні</a:t>
            </a:r>
            <a:r>
              <a:rPr lang="ru-RU" sz="1800" dirty="0" smtClean="0">
                <a:solidFill>
                  <a:schemeClr val="bg1">
                    <a:lumMod val="85000"/>
                    <a:lumOff val="15000"/>
                  </a:schemeClr>
                </a:solidFill>
              </a:rPr>
              <a:t> того </a:t>
            </a:r>
            <a:r>
              <a:rPr lang="ru-RU" sz="1800" dirty="0" err="1" smtClean="0">
                <a:solidFill>
                  <a:schemeClr val="bg1">
                    <a:lumMod val="85000"/>
                    <a:lumOff val="15000"/>
                  </a:schemeClr>
                </a:solidFill>
              </a:rPr>
              <a:t>або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іншого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вітаміну</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приводять</a:t>
            </a:r>
            <a:r>
              <a:rPr lang="ru-RU" sz="1800" dirty="0" smtClean="0">
                <a:solidFill>
                  <a:schemeClr val="bg1">
                    <a:lumMod val="85000"/>
                    <a:lumOff val="15000"/>
                  </a:schemeClr>
                </a:solidFill>
              </a:rPr>
              <a:t> до </a:t>
            </a:r>
            <a:r>
              <a:rPr lang="ru-RU" sz="1800" dirty="0" err="1" smtClean="0">
                <a:solidFill>
                  <a:schemeClr val="bg1">
                    <a:lumMod val="85000"/>
                    <a:lumOff val="15000"/>
                  </a:schemeClr>
                </a:solidFill>
              </a:rPr>
              <a:t>виникнення</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важких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захворювань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відомих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під</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загальною</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назвою</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авітаміноз</a:t>
            </a:r>
            <a:r>
              <a:rPr lang="ru-RU" sz="1800" dirty="0" smtClean="0">
                <a:solidFill>
                  <a:schemeClr val="bg1">
                    <a:lumMod val="85000"/>
                    <a:lumOff val="15000"/>
                  </a:schemeClr>
                </a:solidFill>
              </a:rPr>
              <a:t>. У </a:t>
            </a:r>
            <a:r>
              <a:rPr lang="ru-RU" sz="1800" dirty="0" err="1" smtClean="0">
                <a:solidFill>
                  <a:schemeClr val="bg1">
                    <a:lumMod val="85000"/>
                    <a:lumOff val="15000"/>
                  </a:schemeClr>
                </a:solidFill>
              </a:rPr>
              <a:t>рідких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випадках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авітамінози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можливі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внаслідок</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захворювань</a:t>
            </a:r>
            <a:r>
              <a:rPr lang="ru-RU" sz="1800" dirty="0" smtClean="0">
                <a:solidFill>
                  <a:schemeClr val="bg1">
                    <a:lumMod val="85000"/>
                    <a:lumOff val="15000"/>
                  </a:schemeClr>
                </a:solidFill>
              </a:rPr>
              <a:t>, результатом </a:t>
            </a:r>
            <a:r>
              <a:rPr lang="ru-RU" sz="1800" dirty="0" err="1" smtClean="0">
                <a:solidFill>
                  <a:schemeClr val="bg1">
                    <a:lumMod val="85000"/>
                    <a:lumOff val="15000"/>
                  </a:schemeClr>
                </a:solidFill>
              </a:rPr>
              <a:t>яких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є</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припинення</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всмоктування</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вітаміну</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або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його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посилене</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руйнування</a:t>
            </a:r>
            <a:r>
              <a:rPr lang="ru-RU" sz="1800" dirty="0" smtClean="0">
                <a:solidFill>
                  <a:schemeClr val="bg1">
                    <a:lumMod val="85000"/>
                    <a:lumOff val="15000"/>
                  </a:schemeClr>
                </a:solidFill>
              </a:rPr>
              <a:t> у </a:t>
            </a:r>
            <a:r>
              <a:rPr lang="ru-RU" sz="1800" dirty="0" err="1" smtClean="0">
                <a:solidFill>
                  <a:schemeClr val="bg1">
                    <a:lumMod val="85000"/>
                    <a:lumOff val="15000"/>
                  </a:schemeClr>
                </a:solidFill>
              </a:rPr>
              <a:t>шлунково-кишковому</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тракті</a:t>
            </a:r>
            <a:r>
              <a:rPr lang="ru-RU" sz="1800" dirty="0" smtClean="0">
                <a:solidFill>
                  <a:schemeClr val="bg1">
                    <a:lumMod val="85000"/>
                    <a:lumOff val="15000"/>
                  </a:schemeClr>
                </a:solidFill>
              </a:rPr>
              <a:t>. Для </a:t>
            </a:r>
            <a:r>
              <a:rPr lang="ru-RU" sz="1800" dirty="0" err="1" smtClean="0">
                <a:solidFill>
                  <a:schemeClr val="bg1">
                    <a:lumMod val="85000"/>
                    <a:lumOff val="15000"/>
                  </a:schemeClr>
                </a:solidFill>
              </a:rPr>
              <a:t>авітамінозу</a:t>
            </a:r>
            <a:r>
              <a:rPr lang="ru-RU" sz="1800" dirty="0" smtClean="0">
                <a:solidFill>
                  <a:schemeClr val="bg1">
                    <a:lumMod val="85000"/>
                    <a:lumOff val="15000"/>
                  </a:schemeClr>
                </a:solidFill>
              </a:rPr>
              <a:t> характерна </a:t>
            </a:r>
            <a:r>
              <a:rPr lang="ru-RU" sz="1800" dirty="0" err="1" smtClean="0">
                <a:solidFill>
                  <a:schemeClr val="bg1">
                    <a:lumMod val="85000"/>
                    <a:lumOff val="15000"/>
                  </a:schemeClr>
                </a:solidFill>
              </a:rPr>
              <a:t>виражена</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клінічна</a:t>
            </a:r>
            <a:r>
              <a:rPr lang="ru-RU" sz="1800" dirty="0" smtClean="0">
                <a:solidFill>
                  <a:schemeClr val="bg1">
                    <a:lumMod val="85000"/>
                    <a:lumOff val="15000"/>
                  </a:schemeClr>
                </a:solidFill>
              </a:rPr>
              <a:t> картина </a:t>
            </a:r>
            <a:r>
              <a:rPr lang="ru-RU" sz="1800" dirty="0" err="1" smtClean="0">
                <a:solidFill>
                  <a:schemeClr val="bg1">
                    <a:lumMod val="85000"/>
                    <a:lumOff val="15000"/>
                  </a:schemeClr>
                </a:solidFill>
              </a:rPr>
              <a:t>із</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суворо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специфічними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ознаками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Досить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поширеним</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явищем</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залишається</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часткова</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вітамінна</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недостатність</a:t>
            </a:r>
            <a:r>
              <a:rPr lang="ru-RU" sz="1800" dirty="0" smtClean="0">
                <a:solidFill>
                  <a:schemeClr val="bg1">
                    <a:lumMod val="85000"/>
                    <a:lumOff val="15000"/>
                  </a:schemeClr>
                </a:solidFill>
              </a:rPr>
              <a:t> в </a:t>
            </a:r>
            <a:r>
              <a:rPr lang="ru-RU" sz="1800" dirty="0" err="1" smtClean="0">
                <a:solidFill>
                  <a:schemeClr val="bg1">
                    <a:lumMod val="85000"/>
                    <a:lumOff val="15000"/>
                  </a:schemeClr>
                </a:solidFill>
              </a:rPr>
              <a:t>тій</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або</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іншій</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мірі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виражена</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гіповітамінозом</a:t>
            </a:r>
            <a:r>
              <a:rPr lang="ru-RU" sz="1800" dirty="0" smtClean="0">
                <a:solidFill>
                  <a:schemeClr val="bg1">
                    <a:lumMod val="85000"/>
                    <a:lumOff val="15000"/>
                  </a:schemeClr>
                </a:solidFill>
              </a:rPr>
              <a:t>. Вони </a:t>
            </a:r>
            <a:r>
              <a:rPr lang="ru-RU" sz="1800" dirty="0" err="1" smtClean="0">
                <a:solidFill>
                  <a:schemeClr val="bg1">
                    <a:lumMod val="85000"/>
                    <a:lumOff val="15000"/>
                  </a:schemeClr>
                </a:solidFill>
              </a:rPr>
              <a:t>протікають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більш</a:t>
            </a:r>
            <a:r>
              <a:rPr lang="ru-RU" sz="1800" dirty="0" smtClean="0">
                <a:solidFill>
                  <a:schemeClr val="bg1">
                    <a:lumMod val="85000"/>
                    <a:lumOff val="15000"/>
                  </a:schemeClr>
                </a:solidFill>
              </a:rPr>
              <a:t> легко, </a:t>
            </a:r>
            <a:r>
              <a:rPr lang="ru-RU" sz="1800" dirty="0" err="1" smtClean="0">
                <a:solidFill>
                  <a:schemeClr val="bg1">
                    <a:lumMod val="85000"/>
                    <a:lumOff val="15000"/>
                  </a:schemeClr>
                </a:solidFill>
              </a:rPr>
              <a:t>їх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вияви</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нечіткі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менш</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виражені</a:t>
            </a:r>
            <a:r>
              <a:rPr lang="ru-RU" sz="1800" dirty="0" smtClean="0">
                <a:solidFill>
                  <a:schemeClr val="bg1">
                    <a:lumMod val="85000"/>
                    <a:lumOff val="15000"/>
                  </a:schemeClr>
                </a:solidFill>
              </a:rPr>
              <a:t>, до того ж </a:t>
            </a:r>
            <a:r>
              <a:rPr lang="ru-RU" sz="1800" dirty="0" err="1" smtClean="0">
                <a:solidFill>
                  <a:schemeClr val="bg1">
                    <a:lumMod val="85000"/>
                    <a:lumOff val="15000"/>
                  </a:schemeClr>
                </a:solidFill>
              </a:rPr>
              <a:t>існують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приховані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форми</a:t>
            </a:r>
            <a:r>
              <a:rPr lang="ru-RU" sz="1800" dirty="0" smtClean="0">
                <a:solidFill>
                  <a:schemeClr val="bg1">
                    <a:lumMod val="85000"/>
                    <a:lumOff val="15000"/>
                  </a:schemeClr>
                </a:solidFill>
              </a:rPr>
              <a:t> такого стану, коли </a:t>
            </a:r>
            <a:r>
              <a:rPr lang="ru-RU" sz="1800" dirty="0" err="1" smtClean="0">
                <a:solidFill>
                  <a:schemeClr val="bg1">
                    <a:lumMod val="85000"/>
                    <a:lumOff val="15000"/>
                  </a:schemeClr>
                </a:solidFill>
              </a:rPr>
              <a:t>гіршає</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самопочуття</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і</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знижується</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працездатність</a:t>
            </a:r>
            <a:r>
              <a:rPr lang="ru-RU" sz="1800" dirty="0" smtClean="0">
                <a:solidFill>
                  <a:schemeClr val="bg1">
                    <a:lumMod val="85000"/>
                    <a:lumOff val="15000"/>
                  </a:schemeClr>
                </a:solidFill>
              </a:rPr>
              <a:t> без </a:t>
            </a:r>
            <a:r>
              <a:rPr lang="ru-RU" sz="1800" dirty="0" err="1" smtClean="0">
                <a:solidFill>
                  <a:schemeClr val="bg1">
                    <a:lumMod val="85000"/>
                    <a:lumOff val="15000"/>
                  </a:schemeClr>
                </a:solidFill>
              </a:rPr>
              <a:t>яких-небудь</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характерних</a:t>
            </a:r>
            <a:r>
              <a:rPr lang="ru-RU" sz="1800" dirty="0" smtClean="0">
                <a:solidFill>
                  <a:schemeClr val="bg1">
                    <a:lumMod val="85000"/>
                    <a:lumOff val="15000"/>
                  </a:schemeClr>
                </a:solidFill>
              </a:rPr>
              <a:t> </a:t>
            </a:r>
            <a:r>
              <a:rPr lang="ru-RU" sz="1800" dirty="0" err="1" smtClean="0">
                <a:solidFill>
                  <a:schemeClr val="bg1">
                    <a:lumMod val="85000"/>
                    <a:lumOff val="15000"/>
                  </a:schemeClr>
                </a:solidFill>
              </a:rPr>
              <a:t>симптомів</a:t>
            </a:r>
            <a:r>
              <a:rPr lang="ru-RU" sz="1800" dirty="0" smtClean="0">
                <a:solidFill>
                  <a:schemeClr val="bg1">
                    <a:lumMod val="85000"/>
                    <a:lumOff val="15000"/>
                  </a:schemeClr>
                </a:solidFill>
              </a:rPr>
              <a:t>.</a:t>
            </a:r>
            <a:endParaRPr lang="ru-RU" sz="1800" dirty="0">
              <a:solidFill>
                <a:schemeClr val="bg1">
                  <a:lumMod val="85000"/>
                  <a:lumOff val="1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28596" y="714356"/>
          <a:ext cx="8501122" cy="5756651"/>
        </p:xfrm>
        <a:graphic>
          <a:graphicData uri="http://schemas.openxmlformats.org/drawingml/2006/table">
            <a:tbl>
              <a:tblPr firstRow="1" bandRow="1">
                <a:tableStyleId>{5C22544A-7EE6-4342-B048-85BDC9FD1C3A}</a:tableStyleId>
              </a:tblPr>
              <a:tblGrid>
                <a:gridCol w="2428892"/>
                <a:gridCol w="1071570"/>
                <a:gridCol w="857256"/>
                <a:gridCol w="1143008"/>
                <a:gridCol w="1000132"/>
                <a:gridCol w="928694"/>
                <a:gridCol w="1071570"/>
              </a:tblGrid>
              <a:tr h="782956">
                <a:tc>
                  <a:txBody>
                    <a:bodyPr/>
                    <a:lstStyle/>
                    <a:p>
                      <a:r>
                        <a:rPr lang="ru-RU" dirty="0" err="1" smtClean="0"/>
                        <a:t>Вікова</a:t>
                      </a:r>
                      <a:r>
                        <a:rPr lang="ru-RU" dirty="0" smtClean="0"/>
                        <a:t> </a:t>
                      </a:r>
                      <a:r>
                        <a:rPr lang="ru-RU" dirty="0" err="1" smtClean="0"/>
                        <a:t>групи</a:t>
                      </a:r>
                      <a:endParaRPr lang="ru-RU" dirty="0"/>
                    </a:p>
                  </a:txBody>
                  <a:tcPr/>
                </a:tc>
                <a:tc>
                  <a:txBody>
                    <a:bodyPr/>
                    <a:lstStyle/>
                    <a:p>
                      <a:r>
                        <a:rPr lang="en-US" dirty="0" smtClean="0"/>
                        <a:t>A, </a:t>
                      </a:r>
                      <a:r>
                        <a:rPr lang="ru-RU" dirty="0" smtClean="0"/>
                        <a:t>мкг</a:t>
                      </a:r>
                      <a:endParaRPr lang="ru-RU" dirty="0"/>
                    </a:p>
                  </a:txBody>
                  <a:tcPr/>
                </a:tc>
                <a:tc>
                  <a:txBody>
                    <a:bodyPr/>
                    <a:lstStyle/>
                    <a:p>
                      <a:r>
                        <a:rPr lang="en-US" dirty="0" smtClean="0"/>
                        <a:t>B1, </a:t>
                      </a:r>
                      <a:r>
                        <a:rPr lang="ru-RU" dirty="0" smtClean="0"/>
                        <a:t>мг</a:t>
                      </a:r>
                      <a:endParaRPr lang="ru-RU" dirty="0"/>
                    </a:p>
                  </a:txBody>
                  <a:tcPr/>
                </a:tc>
                <a:tc>
                  <a:txBody>
                    <a:bodyPr/>
                    <a:lstStyle/>
                    <a:p>
                      <a:r>
                        <a:rPr lang="en-US" dirty="0" smtClean="0"/>
                        <a:t>B2, </a:t>
                      </a:r>
                      <a:r>
                        <a:rPr lang="ru-RU" dirty="0" smtClean="0"/>
                        <a:t>мг</a:t>
                      </a:r>
                      <a:endParaRPr lang="ru-RU" dirty="0"/>
                    </a:p>
                  </a:txBody>
                  <a:tcPr/>
                </a:tc>
                <a:tc>
                  <a:txBody>
                    <a:bodyPr/>
                    <a:lstStyle/>
                    <a:p>
                      <a:r>
                        <a:rPr lang="en-US" dirty="0" smtClean="0"/>
                        <a:t>B9, </a:t>
                      </a:r>
                      <a:r>
                        <a:rPr lang="ru-RU" dirty="0" smtClean="0"/>
                        <a:t>мкг	</a:t>
                      </a:r>
                      <a:endParaRPr lang="ru-RU" dirty="0"/>
                    </a:p>
                  </a:txBody>
                  <a:tcPr/>
                </a:tc>
                <a:tc>
                  <a:txBody>
                    <a:bodyPr/>
                    <a:lstStyle/>
                    <a:p>
                      <a:r>
                        <a:rPr lang="en-US" dirty="0" smtClean="0"/>
                        <a:t>B3, </a:t>
                      </a:r>
                      <a:r>
                        <a:rPr lang="ru-RU" dirty="0" smtClean="0"/>
                        <a:t>мг</a:t>
                      </a:r>
                      <a:endParaRPr lang="ru-RU" dirty="0"/>
                    </a:p>
                  </a:txBody>
                  <a:tcPr/>
                </a:tc>
                <a:tc>
                  <a:txBody>
                    <a:bodyPr/>
                    <a:lstStyle/>
                    <a:p>
                      <a:r>
                        <a:rPr lang="en-US" dirty="0" smtClean="0"/>
                        <a:t>K, </a:t>
                      </a:r>
                      <a:r>
                        <a:rPr lang="ru-RU" dirty="0" smtClean="0"/>
                        <a:t>мкг</a:t>
                      </a:r>
                      <a:endParaRPr lang="ru-RU" dirty="0"/>
                    </a:p>
                  </a:txBody>
                  <a:tcPr/>
                </a:tc>
              </a:tr>
              <a:tr h="370840">
                <a:tc>
                  <a:txBody>
                    <a:bodyPr/>
                    <a:lstStyle/>
                    <a:p>
                      <a:r>
                        <a:rPr lang="ru-RU" dirty="0" smtClean="0"/>
                        <a:t>0 — 3 </a:t>
                      </a:r>
                      <a:r>
                        <a:rPr lang="ru-RU" dirty="0" err="1" smtClean="0"/>
                        <a:t>місяці</a:t>
                      </a:r>
                      <a:endParaRPr lang="ru-RU" dirty="0"/>
                    </a:p>
                  </a:txBody>
                  <a:tcPr/>
                </a:tc>
                <a:tc>
                  <a:txBody>
                    <a:bodyPr/>
                    <a:lstStyle/>
                    <a:p>
                      <a:r>
                        <a:rPr lang="uk-UA" dirty="0" smtClean="0"/>
                        <a:t>400</a:t>
                      </a:r>
                      <a:endParaRPr lang="ru-RU" dirty="0"/>
                    </a:p>
                  </a:txBody>
                  <a:tcPr/>
                </a:tc>
                <a:tc>
                  <a:txBody>
                    <a:bodyPr/>
                    <a:lstStyle/>
                    <a:p>
                      <a:r>
                        <a:rPr lang="uk-UA" dirty="0" smtClean="0"/>
                        <a:t>0,3</a:t>
                      </a:r>
                      <a:endParaRPr lang="ru-RU" dirty="0"/>
                    </a:p>
                  </a:txBody>
                  <a:tcPr/>
                </a:tc>
                <a:tc>
                  <a:txBody>
                    <a:bodyPr/>
                    <a:lstStyle/>
                    <a:p>
                      <a:r>
                        <a:rPr lang="uk-UA" dirty="0" smtClean="0"/>
                        <a:t>0,4</a:t>
                      </a:r>
                      <a:endParaRPr lang="ru-RU" dirty="0"/>
                    </a:p>
                  </a:txBody>
                  <a:tcPr/>
                </a:tc>
                <a:tc>
                  <a:txBody>
                    <a:bodyPr/>
                    <a:lstStyle/>
                    <a:p>
                      <a:r>
                        <a:rPr lang="uk-UA" dirty="0" smtClean="0"/>
                        <a:t>25</a:t>
                      </a:r>
                      <a:endParaRPr lang="ru-RU" dirty="0"/>
                    </a:p>
                  </a:txBody>
                  <a:tcPr/>
                </a:tc>
                <a:tc>
                  <a:txBody>
                    <a:bodyPr/>
                    <a:lstStyle/>
                    <a:p>
                      <a:r>
                        <a:rPr lang="uk-UA" dirty="0" smtClean="0"/>
                        <a:t>5</a:t>
                      </a:r>
                      <a:endParaRPr lang="ru-RU" dirty="0"/>
                    </a:p>
                  </a:txBody>
                  <a:tcPr/>
                </a:tc>
                <a:tc>
                  <a:txBody>
                    <a:bodyPr/>
                    <a:lstStyle/>
                    <a:p>
                      <a:r>
                        <a:rPr lang="uk-UA" dirty="0" smtClean="0"/>
                        <a:t>5</a:t>
                      </a:r>
                      <a:endParaRPr lang="ru-RU" dirty="0"/>
                    </a:p>
                  </a:txBody>
                  <a:tcPr/>
                </a:tc>
              </a:tr>
              <a:tr h="370840">
                <a:tc>
                  <a:txBody>
                    <a:bodyPr/>
                    <a:lstStyle/>
                    <a:p>
                      <a:r>
                        <a:rPr lang="ru-RU" dirty="0" smtClean="0"/>
                        <a:t>4 — 6 </a:t>
                      </a:r>
                      <a:r>
                        <a:rPr lang="ru-RU" dirty="0" err="1" smtClean="0"/>
                        <a:t>місяців</a:t>
                      </a:r>
                      <a:endParaRPr lang="ru-RU" dirty="0"/>
                    </a:p>
                  </a:txBody>
                  <a:tcPr/>
                </a:tc>
                <a:tc>
                  <a:txBody>
                    <a:bodyPr/>
                    <a:lstStyle/>
                    <a:p>
                      <a:r>
                        <a:rPr lang="uk-UA" dirty="0" smtClean="0"/>
                        <a:t>400</a:t>
                      </a:r>
                      <a:endParaRPr lang="ru-RU" dirty="0"/>
                    </a:p>
                  </a:txBody>
                  <a:tcPr/>
                </a:tc>
                <a:tc>
                  <a:txBody>
                    <a:bodyPr/>
                    <a:lstStyle/>
                    <a:p>
                      <a:r>
                        <a:rPr lang="uk-UA" dirty="0" smtClean="0"/>
                        <a:t>0,4</a:t>
                      </a:r>
                      <a:endParaRPr lang="ru-RU" dirty="0"/>
                    </a:p>
                  </a:txBody>
                  <a:tcPr/>
                </a:tc>
                <a:tc>
                  <a:txBody>
                    <a:bodyPr/>
                    <a:lstStyle/>
                    <a:p>
                      <a:r>
                        <a:rPr lang="uk-UA" dirty="0" smtClean="0"/>
                        <a:t>0,5</a:t>
                      </a:r>
                      <a:endParaRPr lang="ru-RU" dirty="0"/>
                    </a:p>
                  </a:txBody>
                  <a:tcPr/>
                </a:tc>
                <a:tc>
                  <a:txBody>
                    <a:bodyPr/>
                    <a:lstStyle/>
                    <a:p>
                      <a:r>
                        <a:rPr lang="uk-UA" dirty="0" smtClean="0"/>
                        <a:t>40</a:t>
                      </a:r>
                      <a:endParaRPr lang="ru-RU" dirty="0"/>
                    </a:p>
                  </a:txBody>
                  <a:tcPr/>
                </a:tc>
                <a:tc>
                  <a:txBody>
                    <a:bodyPr/>
                    <a:lstStyle/>
                    <a:p>
                      <a:r>
                        <a:rPr lang="uk-UA" dirty="0" smtClean="0"/>
                        <a:t>6</a:t>
                      </a:r>
                      <a:endParaRPr lang="ru-RU" dirty="0"/>
                    </a:p>
                  </a:txBody>
                  <a:tcPr/>
                </a:tc>
                <a:tc>
                  <a:txBody>
                    <a:bodyPr/>
                    <a:lstStyle/>
                    <a:p>
                      <a:r>
                        <a:rPr lang="uk-UA" dirty="0" smtClean="0"/>
                        <a:t>8</a:t>
                      </a:r>
                      <a:endParaRPr lang="ru-RU" dirty="0"/>
                    </a:p>
                  </a:txBody>
                  <a:tcPr/>
                </a:tc>
              </a:tr>
              <a:tr h="370840">
                <a:tc>
                  <a:txBody>
                    <a:bodyPr/>
                    <a:lstStyle/>
                    <a:p>
                      <a:r>
                        <a:rPr lang="ru-RU" dirty="0" smtClean="0"/>
                        <a:t>7 — 12 </a:t>
                      </a:r>
                      <a:r>
                        <a:rPr lang="ru-RU" dirty="0" err="1" smtClean="0"/>
                        <a:t>місяців</a:t>
                      </a:r>
                      <a:endParaRPr lang="ru-RU" dirty="0"/>
                    </a:p>
                  </a:txBody>
                  <a:tcPr/>
                </a:tc>
                <a:tc>
                  <a:txBody>
                    <a:bodyPr/>
                    <a:lstStyle/>
                    <a:p>
                      <a:r>
                        <a:rPr lang="uk-UA" dirty="0" smtClean="0"/>
                        <a:t>500</a:t>
                      </a:r>
                      <a:endParaRPr lang="ru-RU" dirty="0"/>
                    </a:p>
                  </a:txBody>
                  <a:tcPr/>
                </a:tc>
                <a:tc>
                  <a:txBody>
                    <a:bodyPr/>
                    <a:lstStyle/>
                    <a:p>
                      <a:r>
                        <a:rPr lang="uk-UA" dirty="0" smtClean="0"/>
                        <a:t>0,5</a:t>
                      </a:r>
                      <a:endParaRPr lang="ru-RU" dirty="0"/>
                    </a:p>
                  </a:txBody>
                  <a:tcPr/>
                </a:tc>
                <a:tc>
                  <a:txBody>
                    <a:bodyPr/>
                    <a:lstStyle/>
                    <a:p>
                      <a:r>
                        <a:rPr lang="uk-UA" dirty="0" smtClean="0"/>
                        <a:t>0,6</a:t>
                      </a:r>
                      <a:endParaRPr lang="ru-RU" dirty="0"/>
                    </a:p>
                  </a:txBody>
                  <a:tcPr/>
                </a:tc>
                <a:tc>
                  <a:txBody>
                    <a:bodyPr/>
                    <a:lstStyle/>
                    <a:p>
                      <a:r>
                        <a:rPr lang="uk-UA" dirty="0" smtClean="0"/>
                        <a:t>60</a:t>
                      </a:r>
                      <a:endParaRPr lang="ru-RU" dirty="0"/>
                    </a:p>
                  </a:txBody>
                  <a:tcPr/>
                </a:tc>
                <a:tc>
                  <a:txBody>
                    <a:bodyPr/>
                    <a:lstStyle/>
                    <a:p>
                      <a:r>
                        <a:rPr lang="uk-UA" dirty="0" smtClean="0"/>
                        <a:t>7</a:t>
                      </a:r>
                      <a:endParaRPr lang="ru-RU" dirty="0"/>
                    </a:p>
                  </a:txBody>
                  <a:tcPr/>
                </a:tc>
                <a:tc>
                  <a:txBody>
                    <a:bodyPr/>
                    <a:lstStyle/>
                    <a:p>
                      <a:r>
                        <a:rPr lang="uk-UA" dirty="0" smtClean="0"/>
                        <a:t>10</a:t>
                      </a:r>
                      <a:endParaRPr lang="ru-RU" dirty="0"/>
                    </a:p>
                  </a:txBody>
                  <a:tcPr/>
                </a:tc>
              </a:tr>
              <a:tr h="582952">
                <a:tc>
                  <a:txBody>
                    <a:bodyPr/>
                    <a:lstStyle/>
                    <a:p>
                      <a:r>
                        <a:rPr lang="ru-RU" dirty="0" smtClean="0"/>
                        <a:t>1 — 3 роки</a:t>
                      </a:r>
                      <a:endParaRPr lang="ru-RU" dirty="0"/>
                    </a:p>
                  </a:txBody>
                  <a:tcPr/>
                </a:tc>
                <a:tc>
                  <a:txBody>
                    <a:bodyPr/>
                    <a:lstStyle/>
                    <a:p>
                      <a:r>
                        <a:rPr lang="uk-UA" dirty="0" smtClean="0"/>
                        <a:t>600</a:t>
                      </a:r>
                      <a:endParaRPr lang="ru-RU" dirty="0"/>
                    </a:p>
                  </a:txBody>
                  <a:tcPr/>
                </a:tc>
                <a:tc>
                  <a:txBody>
                    <a:bodyPr/>
                    <a:lstStyle/>
                    <a:p>
                      <a:r>
                        <a:rPr lang="uk-UA" dirty="0" smtClean="0"/>
                        <a:t>0,8</a:t>
                      </a:r>
                      <a:endParaRPr lang="ru-RU" dirty="0"/>
                    </a:p>
                  </a:txBody>
                  <a:tcPr/>
                </a:tc>
                <a:tc>
                  <a:txBody>
                    <a:bodyPr/>
                    <a:lstStyle/>
                    <a:p>
                      <a:r>
                        <a:rPr lang="uk-UA" dirty="0" smtClean="0"/>
                        <a:t>0,9</a:t>
                      </a:r>
                      <a:endParaRPr lang="ru-RU" dirty="0"/>
                    </a:p>
                  </a:txBody>
                  <a:tcPr/>
                </a:tc>
                <a:tc>
                  <a:txBody>
                    <a:bodyPr/>
                    <a:lstStyle/>
                    <a:p>
                      <a:r>
                        <a:rPr lang="uk-UA" dirty="0" smtClean="0"/>
                        <a:t>70</a:t>
                      </a:r>
                      <a:endParaRPr lang="ru-RU" dirty="0"/>
                    </a:p>
                  </a:txBody>
                  <a:tcPr/>
                </a:tc>
                <a:tc>
                  <a:txBody>
                    <a:bodyPr/>
                    <a:lstStyle/>
                    <a:p>
                      <a:r>
                        <a:rPr lang="uk-UA" dirty="0" smtClean="0"/>
                        <a:t>10</a:t>
                      </a:r>
                      <a:endParaRPr lang="ru-RU" dirty="0"/>
                    </a:p>
                  </a:txBody>
                  <a:tcPr/>
                </a:tc>
                <a:tc>
                  <a:txBody>
                    <a:bodyPr/>
                    <a:lstStyle/>
                    <a:p>
                      <a:r>
                        <a:rPr lang="uk-UA" dirty="0" smtClean="0"/>
                        <a:t>15</a:t>
                      </a:r>
                      <a:endParaRPr lang="ru-RU" dirty="0"/>
                    </a:p>
                  </a:txBody>
                  <a:tcPr/>
                </a:tc>
              </a:tr>
              <a:tr h="379092">
                <a:tc>
                  <a:txBody>
                    <a:bodyPr/>
                    <a:lstStyle/>
                    <a:p>
                      <a:r>
                        <a:rPr lang="ru-RU" dirty="0" smtClean="0"/>
                        <a:t>4 — 6 </a:t>
                      </a:r>
                      <a:r>
                        <a:rPr lang="ru-RU" dirty="0" err="1" smtClean="0"/>
                        <a:t>років</a:t>
                      </a:r>
                      <a:endParaRPr lang="ru-RU" dirty="0"/>
                    </a:p>
                  </a:txBody>
                  <a:tcPr/>
                </a:tc>
                <a:tc>
                  <a:txBody>
                    <a:bodyPr/>
                    <a:lstStyle/>
                    <a:p>
                      <a:r>
                        <a:rPr lang="uk-UA" dirty="0" smtClean="0"/>
                        <a:t>600</a:t>
                      </a:r>
                      <a:endParaRPr lang="ru-RU" dirty="0"/>
                    </a:p>
                  </a:txBody>
                  <a:tcPr/>
                </a:tc>
                <a:tc>
                  <a:txBody>
                    <a:bodyPr/>
                    <a:lstStyle/>
                    <a:p>
                      <a:r>
                        <a:rPr lang="uk-UA" dirty="0" smtClean="0"/>
                        <a:t>0,8</a:t>
                      </a:r>
                      <a:endParaRPr lang="ru-RU" dirty="0"/>
                    </a:p>
                  </a:txBody>
                  <a:tcPr/>
                </a:tc>
                <a:tc>
                  <a:txBody>
                    <a:bodyPr/>
                    <a:lstStyle/>
                    <a:p>
                      <a:r>
                        <a:rPr lang="uk-UA" dirty="0" smtClean="0"/>
                        <a:t>1,1</a:t>
                      </a:r>
                      <a:endParaRPr lang="ru-RU" dirty="0"/>
                    </a:p>
                  </a:txBody>
                  <a:tcPr/>
                </a:tc>
                <a:tc>
                  <a:txBody>
                    <a:bodyPr/>
                    <a:lstStyle/>
                    <a:p>
                      <a:r>
                        <a:rPr lang="uk-UA" dirty="0" smtClean="0"/>
                        <a:t>80</a:t>
                      </a:r>
                      <a:endParaRPr lang="ru-RU" dirty="0"/>
                    </a:p>
                  </a:txBody>
                  <a:tcPr/>
                </a:tc>
                <a:tc>
                  <a:txBody>
                    <a:bodyPr/>
                    <a:lstStyle/>
                    <a:p>
                      <a:r>
                        <a:rPr lang="uk-UA" dirty="0" smtClean="0"/>
                        <a:t>12</a:t>
                      </a:r>
                      <a:endParaRPr lang="ru-RU" dirty="0"/>
                    </a:p>
                  </a:txBody>
                  <a:tcPr/>
                </a:tc>
                <a:tc>
                  <a:txBody>
                    <a:bodyPr/>
                    <a:lstStyle/>
                    <a:p>
                      <a:r>
                        <a:rPr lang="uk-UA" dirty="0" smtClean="0"/>
                        <a:t>20</a:t>
                      </a:r>
                      <a:endParaRPr lang="ru-RU" dirty="0"/>
                    </a:p>
                  </a:txBody>
                  <a:tcPr/>
                </a:tc>
              </a:tr>
              <a:tr h="370840">
                <a:tc>
                  <a:txBody>
                    <a:bodyPr/>
                    <a:lstStyle/>
                    <a:p>
                      <a:r>
                        <a:rPr lang="ru-RU" dirty="0" smtClean="0"/>
                        <a:t>7 — 10 </a:t>
                      </a:r>
                      <a:r>
                        <a:rPr lang="ru-RU" dirty="0" err="1" smtClean="0"/>
                        <a:t>років</a:t>
                      </a:r>
                      <a:endParaRPr lang="ru-RU" dirty="0"/>
                    </a:p>
                  </a:txBody>
                  <a:tcPr/>
                </a:tc>
                <a:tc>
                  <a:txBody>
                    <a:bodyPr/>
                    <a:lstStyle/>
                    <a:p>
                      <a:r>
                        <a:rPr lang="uk-UA" dirty="0" smtClean="0"/>
                        <a:t>650</a:t>
                      </a:r>
                      <a:endParaRPr lang="ru-RU" dirty="0"/>
                    </a:p>
                  </a:txBody>
                  <a:tcPr/>
                </a:tc>
                <a:tc>
                  <a:txBody>
                    <a:bodyPr/>
                    <a:lstStyle/>
                    <a:p>
                      <a:r>
                        <a:rPr lang="uk-UA" dirty="0" smtClean="0"/>
                        <a:t>1,2</a:t>
                      </a:r>
                      <a:endParaRPr lang="ru-RU" dirty="0"/>
                    </a:p>
                  </a:txBody>
                  <a:tcPr/>
                </a:tc>
                <a:tc>
                  <a:txBody>
                    <a:bodyPr/>
                    <a:lstStyle/>
                    <a:p>
                      <a:r>
                        <a:rPr lang="uk-UA" dirty="0" smtClean="0"/>
                        <a:t>1,4</a:t>
                      </a:r>
                      <a:endParaRPr lang="ru-RU" dirty="0"/>
                    </a:p>
                  </a:txBody>
                  <a:tcPr/>
                </a:tc>
                <a:tc>
                  <a:txBody>
                    <a:bodyPr/>
                    <a:lstStyle/>
                    <a:p>
                      <a:r>
                        <a:rPr lang="uk-UA" dirty="0" smtClean="0"/>
                        <a:t>100</a:t>
                      </a:r>
                      <a:endParaRPr lang="ru-RU" dirty="0"/>
                    </a:p>
                  </a:txBody>
                  <a:tcPr/>
                </a:tc>
                <a:tc>
                  <a:txBody>
                    <a:bodyPr/>
                    <a:lstStyle/>
                    <a:p>
                      <a:r>
                        <a:rPr lang="uk-UA" dirty="0" smtClean="0"/>
                        <a:t>15</a:t>
                      </a:r>
                      <a:endParaRPr lang="ru-RU" dirty="0"/>
                    </a:p>
                  </a:txBody>
                  <a:tcPr/>
                </a:tc>
                <a:tc>
                  <a:txBody>
                    <a:bodyPr/>
                    <a:lstStyle/>
                    <a:p>
                      <a:r>
                        <a:rPr lang="uk-UA" dirty="0" smtClean="0"/>
                        <a:t>30</a:t>
                      </a:r>
                      <a:endParaRPr lang="ru-RU" dirty="0"/>
                    </a:p>
                  </a:txBody>
                  <a:tcPr/>
                </a:tc>
              </a:tr>
              <a:tr h="877291">
                <a:tc>
                  <a:txBody>
                    <a:bodyPr/>
                    <a:lstStyle/>
                    <a:p>
                      <a:r>
                        <a:rPr lang="ru-RU" dirty="0" smtClean="0"/>
                        <a:t>11 — 13 </a:t>
                      </a:r>
                      <a:r>
                        <a:rPr lang="ru-RU" dirty="0" err="1" smtClean="0"/>
                        <a:t>років</a:t>
                      </a:r>
                      <a:r>
                        <a:rPr lang="ru-RU" dirty="0" smtClean="0"/>
                        <a:t> (хлопчики</a:t>
                      </a:r>
                      <a:endParaRPr lang="ru-RU" dirty="0"/>
                    </a:p>
                  </a:txBody>
                  <a:tcPr/>
                </a:tc>
                <a:tc>
                  <a:txBody>
                    <a:bodyPr/>
                    <a:lstStyle/>
                    <a:p>
                      <a:r>
                        <a:rPr lang="uk-UA" dirty="0" smtClean="0"/>
                        <a:t>1000</a:t>
                      </a:r>
                      <a:endParaRPr lang="ru-RU" dirty="0"/>
                    </a:p>
                  </a:txBody>
                  <a:tcPr/>
                </a:tc>
                <a:tc>
                  <a:txBody>
                    <a:bodyPr/>
                    <a:lstStyle/>
                    <a:p>
                      <a:r>
                        <a:rPr lang="uk-UA" dirty="0" smtClean="0"/>
                        <a:t>1,5</a:t>
                      </a:r>
                      <a:endParaRPr lang="ru-RU" dirty="0"/>
                    </a:p>
                  </a:txBody>
                  <a:tcPr/>
                </a:tc>
                <a:tc>
                  <a:txBody>
                    <a:bodyPr/>
                    <a:lstStyle/>
                    <a:p>
                      <a:r>
                        <a:rPr lang="uk-UA" dirty="0" smtClean="0"/>
                        <a:t>1,7</a:t>
                      </a:r>
                      <a:endParaRPr lang="ru-RU" dirty="0"/>
                    </a:p>
                  </a:txBody>
                  <a:tcPr/>
                </a:tc>
                <a:tc>
                  <a:txBody>
                    <a:bodyPr/>
                    <a:lstStyle/>
                    <a:p>
                      <a:r>
                        <a:rPr lang="uk-UA" dirty="0" smtClean="0"/>
                        <a:t>160</a:t>
                      </a:r>
                      <a:endParaRPr lang="ru-RU" dirty="0"/>
                    </a:p>
                  </a:txBody>
                  <a:tcPr/>
                </a:tc>
                <a:tc>
                  <a:txBody>
                    <a:bodyPr/>
                    <a:lstStyle/>
                    <a:p>
                      <a:r>
                        <a:rPr lang="uk-UA" dirty="0" smtClean="0"/>
                        <a:t>17</a:t>
                      </a:r>
                      <a:endParaRPr lang="ru-RU" dirty="0"/>
                    </a:p>
                  </a:txBody>
                  <a:tcPr/>
                </a:tc>
                <a:tc>
                  <a:txBody>
                    <a:bodyPr/>
                    <a:lstStyle/>
                    <a:p>
                      <a:r>
                        <a:rPr lang="uk-UA" dirty="0" smtClean="0"/>
                        <a:t>45</a:t>
                      </a:r>
                      <a:endParaRPr lang="ru-RU" dirty="0"/>
                    </a:p>
                  </a:txBody>
                  <a:tcPr/>
                </a:tc>
              </a:tr>
              <a:tr h="370840">
                <a:tc>
                  <a:txBody>
                    <a:bodyPr/>
                    <a:lstStyle/>
                    <a:p>
                      <a:r>
                        <a:rPr lang="ru-RU" dirty="0" smtClean="0"/>
                        <a:t>11 — 13 </a:t>
                      </a:r>
                      <a:r>
                        <a:rPr lang="ru-RU" dirty="0" err="1" smtClean="0"/>
                        <a:t>років</a:t>
                      </a:r>
                      <a:r>
                        <a:rPr lang="ru-RU" dirty="0" smtClean="0"/>
                        <a:t> (</a:t>
                      </a:r>
                      <a:r>
                        <a:rPr lang="ru-RU" dirty="0" err="1" smtClean="0"/>
                        <a:t>дівчатка</a:t>
                      </a:r>
                      <a:endParaRPr lang="ru-RU" dirty="0"/>
                    </a:p>
                  </a:txBody>
                  <a:tcPr/>
                </a:tc>
                <a:tc>
                  <a:txBody>
                    <a:bodyPr/>
                    <a:lstStyle/>
                    <a:p>
                      <a:r>
                        <a:rPr lang="uk-UA" dirty="0" smtClean="0"/>
                        <a:t>800</a:t>
                      </a:r>
                      <a:endParaRPr lang="ru-RU" dirty="0"/>
                    </a:p>
                  </a:txBody>
                  <a:tcPr/>
                </a:tc>
                <a:tc>
                  <a:txBody>
                    <a:bodyPr/>
                    <a:lstStyle/>
                    <a:p>
                      <a:r>
                        <a:rPr lang="uk-UA" dirty="0" smtClean="0"/>
                        <a:t>1,3</a:t>
                      </a:r>
                      <a:endParaRPr lang="ru-RU" dirty="0"/>
                    </a:p>
                  </a:txBody>
                  <a:tcPr/>
                </a:tc>
                <a:tc>
                  <a:txBody>
                    <a:bodyPr/>
                    <a:lstStyle/>
                    <a:p>
                      <a:r>
                        <a:rPr lang="uk-UA" dirty="0" smtClean="0"/>
                        <a:t>1,4</a:t>
                      </a:r>
                      <a:endParaRPr lang="ru-RU" dirty="0"/>
                    </a:p>
                  </a:txBody>
                  <a:tcPr/>
                </a:tc>
                <a:tc>
                  <a:txBody>
                    <a:bodyPr/>
                    <a:lstStyle/>
                    <a:p>
                      <a:r>
                        <a:rPr lang="uk-UA" dirty="0" smtClean="0"/>
                        <a:t>150</a:t>
                      </a:r>
                      <a:endParaRPr lang="ru-RU" dirty="0"/>
                    </a:p>
                  </a:txBody>
                  <a:tcPr/>
                </a:tc>
                <a:tc>
                  <a:txBody>
                    <a:bodyPr/>
                    <a:lstStyle/>
                    <a:p>
                      <a:r>
                        <a:rPr lang="uk-UA" dirty="0" smtClean="0"/>
                        <a:t>15</a:t>
                      </a:r>
                      <a:endParaRPr lang="ru-RU" dirty="0"/>
                    </a:p>
                  </a:txBody>
                  <a:tcPr/>
                </a:tc>
                <a:tc>
                  <a:txBody>
                    <a:bodyPr/>
                    <a:lstStyle/>
                    <a:p>
                      <a:r>
                        <a:rPr lang="uk-UA" dirty="0" smtClean="0"/>
                        <a:t>45</a:t>
                      </a:r>
                      <a:endParaRPr lang="ru-RU" dirty="0"/>
                    </a:p>
                  </a:txBody>
                  <a:tcPr/>
                </a:tc>
              </a:tr>
              <a:tr h="370840">
                <a:tc>
                  <a:txBody>
                    <a:bodyPr/>
                    <a:lstStyle/>
                    <a:p>
                      <a:r>
                        <a:rPr lang="ru-RU" dirty="0" smtClean="0"/>
                        <a:t>14 — 17 </a:t>
                      </a:r>
                      <a:r>
                        <a:rPr lang="ru-RU" dirty="0" err="1" smtClean="0"/>
                        <a:t>років</a:t>
                      </a:r>
                      <a:r>
                        <a:rPr lang="ru-RU" dirty="0" smtClean="0"/>
                        <a:t> (</a:t>
                      </a:r>
                      <a:r>
                        <a:rPr lang="ru-RU" dirty="0" err="1" smtClean="0"/>
                        <a:t>хлопці</a:t>
                      </a:r>
                      <a:r>
                        <a:rPr lang="ru-RU" dirty="0" smtClean="0"/>
                        <a:t>)</a:t>
                      </a:r>
                      <a:endParaRPr lang="ru-RU" dirty="0"/>
                    </a:p>
                  </a:txBody>
                  <a:tcPr/>
                </a:tc>
                <a:tc>
                  <a:txBody>
                    <a:bodyPr/>
                    <a:lstStyle/>
                    <a:p>
                      <a:r>
                        <a:rPr lang="uk-UA" dirty="0" smtClean="0"/>
                        <a:t>1000</a:t>
                      </a:r>
                      <a:endParaRPr lang="ru-RU" dirty="0"/>
                    </a:p>
                  </a:txBody>
                  <a:tcPr/>
                </a:tc>
                <a:tc>
                  <a:txBody>
                    <a:bodyPr/>
                    <a:lstStyle/>
                    <a:p>
                      <a:r>
                        <a:rPr lang="uk-UA" dirty="0" smtClean="0"/>
                        <a:t>1,8</a:t>
                      </a:r>
                      <a:endParaRPr lang="ru-RU" dirty="0"/>
                    </a:p>
                  </a:txBody>
                  <a:tcPr/>
                </a:tc>
                <a:tc>
                  <a:txBody>
                    <a:bodyPr/>
                    <a:lstStyle/>
                    <a:p>
                      <a:r>
                        <a:rPr lang="uk-UA" dirty="0" smtClean="0"/>
                        <a:t>2,0</a:t>
                      </a:r>
                      <a:endParaRPr lang="ru-RU" dirty="0"/>
                    </a:p>
                  </a:txBody>
                  <a:tcPr/>
                </a:tc>
                <a:tc>
                  <a:txBody>
                    <a:bodyPr/>
                    <a:lstStyle/>
                    <a:p>
                      <a:r>
                        <a:rPr lang="uk-UA" dirty="0" smtClean="0"/>
                        <a:t>200</a:t>
                      </a:r>
                      <a:endParaRPr lang="ru-RU" dirty="0"/>
                    </a:p>
                  </a:txBody>
                  <a:tcPr/>
                </a:tc>
                <a:tc>
                  <a:txBody>
                    <a:bodyPr/>
                    <a:lstStyle/>
                    <a:p>
                      <a:r>
                        <a:rPr lang="uk-UA" dirty="0" smtClean="0"/>
                        <a:t>20</a:t>
                      </a:r>
                      <a:endParaRPr lang="ru-RU" dirty="0"/>
                    </a:p>
                  </a:txBody>
                  <a:tcPr/>
                </a:tc>
                <a:tc>
                  <a:txBody>
                    <a:bodyPr/>
                    <a:lstStyle/>
                    <a:p>
                      <a:r>
                        <a:rPr lang="uk-UA" dirty="0" smtClean="0"/>
                        <a:t>65</a:t>
                      </a:r>
                      <a:endParaRPr lang="ru-RU" dirty="0"/>
                    </a:p>
                  </a:txBody>
                  <a:tcPr/>
                </a:tc>
              </a:tr>
              <a:tr h="370840">
                <a:tc>
                  <a:txBody>
                    <a:bodyPr/>
                    <a:lstStyle/>
                    <a:p>
                      <a:r>
                        <a:rPr lang="ru-RU" dirty="0" smtClean="0"/>
                        <a:t>14 — 17 </a:t>
                      </a:r>
                      <a:r>
                        <a:rPr lang="ru-RU" dirty="0" err="1" smtClean="0"/>
                        <a:t>років</a:t>
                      </a:r>
                      <a:r>
                        <a:rPr lang="ru-RU" dirty="0" smtClean="0"/>
                        <a:t> (</a:t>
                      </a:r>
                      <a:r>
                        <a:rPr lang="ru-RU" dirty="0" err="1" smtClean="0"/>
                        <a:t>дівчата</a:t>
                      </a:r>
                      <a:r>
                        <a:rPr lang="ru-RU" dirty="0" smtClean="0"/>
                        <a:t>)</a:t>
                      </a:r>
                      <a:endParaRPr lang="ru-RU" dirty="0"/>
                    </a:p>
                  </a:txBody>
                  <a:tcPr/>
                </a:tc>
                <a:tc>
                  <a:txBody>
                    <a:bodyPr/>
                    <a:lstStyle/>
                    <a:p>
                      <a:r>
                        <a:rPr lang="uk-UA" dirty="0" smtClean="0"/>
                        <a:t>1000</a:t>
                      </a:r>
                      <a:endParaRPr lang="ru-RU" dirty="0"/>
                    </a:p>
                  </a:txBody>
                  <a:tcPr/>
                </a:tc>
                <a:tc>
                  <a:txBody>
                    <a:bodyPr/>
                    <a:lstStyle/>
                    <a:p>
                      <a:r>
                        <a:rPr lang="uk-UA" dirty="0" smtClean="0"/>
                        <a:t>1,5</a:t>
                      </a:r>
                      <a:endParaRPr lang="ru-RU" dirty="0"/>
                    </a:p>
                  </a:txBody>
                  <a:tcPr/>
                </a:tc>
                <a:tc>
                  <a:txBody>
                    <a:bodyPr/>
                    <a:lstStyle/>
                    <a:p>
                      <a:r>
                        <a:rPr lang="uk-UA" dirty="0" smtClean="0"/>
                        <a:t>1,5</a:t>
                      </a:r>
                      <a:endParaRPr lang="ru-RU" dirty="0"/>
                    </a:p>
                  </a:txBody>
                  <a:tcPr/>
                </a:tc>
                <a:tc>
                  <a:txBody>
                    <a:bodyPr/>
                    <a:lstStyle/>
                    <a:p>
                      <a:r>
                        <a:rPr lang="uk-UA" dirty="0" smtClean="0"/>
                        <a:t>180</a:t>
                      </a:r>
                      <a:endParaRPr lang="ru-RU" dirty="0"/>
                    </a:p>
                  </a:txBody>
                  <a:tcPr/>
                </a:tc>
                <a:tc>
                  <a:txBody>
                    <a:bodyPr/>
                    <a:lstStyle/>
                    <a:p>
                      <a:r>
                        <a:rPr lang="uk-UA" dirty="0" smtClean="0"/>
                        <a:t>17</a:t>
                      </a:r>
                      <a:endParaRPr lang="ru-RU" dirty="0"/>
                    </a:p>
                  </a:txBody>
                  <a:tcPr/>
                </a:tc>
                <a:tc>
                  <a:txBody>
                    <a:bodyPr/>
                    <a:lstStyle/>
                    <a:p>
                      <a:r>
                        <a:rPr lang="uk-UA" dirty="0" smtClean="0"/>
                        <a:t>55</a:t>
                      </a:r>
                      <a:endParaRPr lang="ru-RU" dirty="0"/>
                    </a:p>
                  </a:txBody>
                  <a:tcPr/>
                </a:tc>
              </a:tr>
            </a:tbl>
          </a:graphicData>
        </a:graphic>
      </p:graphicFrame>
      <p:sp>
        <p:nvSpPr>
          <p:cNvPr id="3" name="Заголовок 2"/>
          <p:cNvSpPr>
            <a:spLocks noGrp="1"/>
          </p:cNvSpPr>
          <p:nvPr>
            <p:ph type="title"/>
          </p:nvPr>
        </p:nvSpPr>
        <p:spPr>
          <a:xfrm>
            <a:off x="457200" y="0"/>
            <a:ext cx="8229600" cy="642918"/>
          </a:xfrm>
        </p:spPr>
        <p:txBody>
          <a:bodyPr>
            <a:normAutofit/>
          </a:bodyPr>
          <a:lstStyle/>
          <a:p>
            <a:r>
              <a:rPr lang="ru-RU" sz="2400" dirty="0" err="1" smtClean="0">
                <a:solidFill>
                  <a:schemeClr val="bg1">
                    <a:lumMod val="85000"/>
                    <a:lumOff val="15000"/>
                  </a:schemeClr>
                </a:solidFill>
              </a:rPr>
              <a:t>Добова</a:t>
            </a:r>
            <a:r>
              <a:rPr lang="ru-RU" sz="2400" dirty="0" smtClean="0">
                <a:solidFill>
                  <a:schemeClr val="bg1">
                    <a:lumMod val="85000"/>
                    <a:lumOff val="15000"/>
                  </a:schemeClr>
                </a:solidFill>
              </a:rPr>
              <a:t>  потреба  </a:t>
            </a:r>
            <a:r>
              <a:rPr lang="ru-RU" sz="2400" dirty="0" err="1" smtClean="0">
                <a:solidFill>
                  <a:schemeClr val="bg1">
                    <a:lumMod val="85000"/>
                    <a:lumOff val="15000"/>
                  </a:schemeClr>
                </a:solidFill>
              </a:rPr>
              <a:t>населення</a:t>
            </a:r>
            <a:r>
              <a:rPr lang="ru-RU" sz="2400" dirty="0" smtClean="0">
                <a:solidFill>
                  <a:schemeClr val="bg1">
                    <a:lumMod val="85000"/>
                    <a:lumOff val="15000"/>
                  </a:schemeClr>
                </a:solidFill>
              </a:rPr>
              <a:t> </a:t>
            </a:r>
            <a:r>
              <a:rPr lang="ru-RU" sz="2400" dirty="0" smtClean="0">
                <a:solidFill>
                  <a:schemeClr val="bg1">
                    <a:lumMod val="85000"/>
                    <a:lumOff val="15000"/>
                  </a:schemeClr>
                </a:solidFill>
              </a:rPr>
              <a:t> </a:t>
            </a:r>
            <a:r>
              <a:rPr lang="ru-RU" sz="2400" dirty="0" err="1" smtClean="0">
                <a:solidFill>
                  <a:schemeClr val="bg1">
                    <a:lumMod val="85000"/>
                    <a:lumOff val="15000"/>
                  </a:schemeClr>
                </a:solidFill>
              </a:rPr>
              <a:t>України</a:t>
            </a:r>
            <a:r>
              <a:rPr lang="ru-RU" sz="2400" dirty="0" smtClean="0">
                <a:solidFill>
                  <a:schemeClr val="bg1">
                    <a:lumMod val="85000"/>
                    <a:lumOff val="15000"/>
                  </a:schemeClr>
                </a:solidFill>
              </a:rPr>
              <a:t>  у  </a:t>
            </a:r>
            <a:r>
              <a:rPr lang="ru-RU" sz="2400" dirty="0" err="1" smtClean="0">
                <a:solidFill>
                  <a:schemeClr val="bg1">
                    <a:lumMod val="85000"/>
                    <a:lumOff val="15000"/>
                  </a:schemeClr>
                </a:solidFill>
              </a:rPr>
              <a:t>вітамінах</a:t>
            </a:r>
            <a:r>
              <a:rPr lang="ru-RU" sz="2400" dirty="0" smtClean="0">
                <a:solidFill>
                  <a:schemeClr val="bg1">
                    <a:lumMod val="85000"/>
                    <a:lumOff val="15000"/>
                  </a:schemeClr>
                </a:solidFill>
              </a:rPr>
              <a:t>.</a:t>
            </a:r>
            <a:endParaRPr lang="ru-RU" sz="2400" dirty="0">
              <a:solidFill>
                <a:schemeClr val="bg1">
                  <a:lumMod val="85000"/>
                  <a:lumOff val="15000"/>
                </a:schemeClr>
              </a:solidFill>
            </a:endParaRPr>
          </a:p>
        </p:txBody>
      </p:sp>
    </p:spTree>
  </p:cSld>
  <p:clrMapOvr>
    <a:masterClrMapping/>
  </p:clrMapOvr>
  <p:transition>
    <p:zoom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сасааг.jpeg"/>
          <p:cNvPicPr>
            <a:picLocks noGrp="1" noChangeAspect="1"/>
          </p:cNvPicPr>
          <p:nvPr>
            <p:ph idx="1"/>
          </p:nvPr>
        </p:nvPicPr>
        <p:blipFill>
          <a:blip r:embed="rId2"/>
          <a:stretch>
            <a:fillRect/>
          </a:stretch>
        </p:blipFill>
        <p:spPr>
          <a:xfrm>
            <a:off x="6143636" y="2285992"/>
            <a:ext cx="2000232" cy="3429024"/>
          </a:xfrm>
        </p:spPr>
      </p:pic>
      <p:sp>
        <p:nvSpPr>
          <p:cNvPr id="3" name="Заголовок 2"/>
          <p:cNvSpPr>
            <a:spLocks noGrp="1"/>
          </p:cNvSpPr>
          <p:nvPr>
            <p:ph type="title"/>
          </p:nvPr>
        </p:nvSpPr>
        <p:spPr>
          <a:xfrm>
            <a:off x="428596" y="214290"/>
            <a:ext cx="8401080" cy="6429420"/>
          </a:xfrm>
        </p:spPr>
        <p:txBody>
          <a:bodyPr>
            <a:normAutofit fontScale="90000"/>
          </a:bodyPr>
          <a:lstStyle/>
          <a:p>
            <a:r>
              <a:rPr lang="ru-RU" sz="2200" dirty="0" smtClean="0">
                <a:solidFill>
                  <a:schemeClr val="bg1">
                    <a:lumMod val="85000"/>
                    <a:lumOff val="15000"/>
                  </a:schemeClr>
                </a:solidFill>
              </a:rPr>
              <a:t>КЛАСИФІКАЦІЯ </a:t>
            </a:r>
            <a:r>
              <a:rPr lang="ru-RU" sz="2200" dirty="0" smtClean="0">
                <a:solidFill>
                  <a:schemeClr val="bg1">
                    <a:lumMod val="85000"/>
                    <a:lumOff val="15000"/>
                  </a:schemeClr>
                </a:solidFill>
              </a:rPr>
              <a:t>ВІТАМІНІВ.</a:t>
            </a:r>
            <a:r>
              <a:rPr lang="ru-RU" sz="1600" dirty="0" smtClean="0">
                <a:solidFill>
                  <a:schemeClr val="bg1">
                    <a:lumMod val="85000"/>
                    <a:lumOff val="15000"/>
                  </a:schemeClr>
                </a:solidFill>
              </a:rPr>
              <a:t/>
            </a:r>
            <a:br>
              <a:rPr lang="ru-RU" sz="1600" dirty="0" smtClean="0">
                <a:solidFill>
                  <a:schemeClr val="bg1">
                    <a:lumMod val="85000"/>
                    <a:lumOff val="15000"/>
                  </a:schemeClr>
                </a:solidFill>
              </a:rPr>
            </a:br>
            <a:r>
              <a:rPr lang="ru-RU" sz="1600" dirty="0" smtClean="0">
                <a:solidFill>
                  <a:schemeClr val="bg1">
                    <a:lumMod val="85000"/>
                    <a:lumOff val="15000"/>
                  </a:schemeClr>
                </a:solidFill>
              </a:rPr>
              <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ділять</a:t>
            </a:r>
            <a:r>
              <a:rPr lang="ru-RU" sz="1600" dirty="0" smtClean="0">
                <a:solidFill>
                  <a:schemeClr val="bg1">
                    <a:lumMod val="85000"/>
                    <a:lumOff val="15000"/>
                  </a:schemeClr>
                </a:solidFill>
              </a:rPr>
              <a:t> на </a:t>
            </a:r>
            <a:r>
              <a:rPr lang="ru-RU" sz="1600" dirty="0" err="1" smtClean="0">
                <a:solidFill>
                  <a:schemeClr val="bg1">
                    <a:lumMod val="85000"/>
                    <a:lumOff val="15000"/>
                  </a:schemeClr>
                </a:solidFill>
              </a:rPr>
              <a:t>дві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великі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групи</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розчинні</a:t>
            </a:r>
            <a:r>
              <a:rPr lang="ru-RU" sz="1600" dirty="0" smtClean="0">
                <a:solidFill>
                  <a:schemeClr val="bg1">
                    <a:lumMod val="85000"/>
                    <a:lumOff val="15000"/>
                  </a:schemeClr>
                </a:solidFill>
              </a:rPr>
              <a:t> в жирах,</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розчинні</a:t>
            </a:r>
            <a:r>
              <a:rPr lang="ru-RU" sz="1600" dirty="0" smtClean="0">
                <a:solidFill>
                  <a:schemeClr val="bg1">
                    <a:lumMod val="85000"/>
                    <a:lumOff val="15000"/>
                  </a:schemeClr>
                </a:solidFill>
              </a:rPr>
              <a:t> у </a:t>
            </a:r>
            <a:r>
              <a:rPr lang="ru-RU" sz="1600" dirty="0" err="1" smtClean="0">
                <a:solidFill>
                  <a:schemeClr val="bg1">
                    <a:lumMod val="85000"/>
                    <a:lumOff val="15000"/>
                  </a:schemeClr>
                </a:solidFill>
              </a:rPr>
              <a:t>воді</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smtClean="0">
                <a:solidFill>
                  <a:schemeClr val="bg1">
                    <a:lumMod val="85000"/>
                    <a:lumOff val="15000"/>
                  </a:schemeClr>
                </a:solidFill>
              </a:rPr>
              <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Кожна</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цих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груп</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містить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велику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кількість</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різних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вітамінів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які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звичайно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означають</a:t>
            </a:r>
            <a:r>
              <a:rPr lang="ru-RU" sz="1600" dirty="0" smtClean="0">
                <a:solidFill>
                  <a:schemeClr val="bg1">
                    <a:lumMod val="85000"/>
                    <a:lumOff val="15000"/>
                  </a:schemeClr>
                </a:solidFill>
              </a:rPr>
              <a:t> буквами </a:t>
            </a:r>
            <a:r>
              <a:rPr lang="ru-RU" sz="1600" dirty="0" err="1" smtClean="0">
                <a:solidFill>
                  <a:schemeClr val="bg1">
                    <a:lumMod val="85000"/>
                    <a:lumOff val="15000"/>
                  </a:schemeClr>
                </a:solidFill>
              </a:rPr>
              <a:t>латинського</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алфавіту</a:t>
            </a:r>
            <a:r>
              <a:rPr lang="ru-RU" sz="1600" dirty="0" smtClean="0">
                <a:solidFill>
                  <a:schemeClr val="bg1">
                    <a:lumMod val="85000"/>
                    <a:lumOff val="15000"/>
                  </a:schemeClr>
                </a:solidFill>
              </a:rPr>
              <a:t>, при </a:t>
            </a:r>
            <a:r>
              <a:rPr lang="ru-RU" sz="1600" dirty="0" err="1" smtClean="0">
                <a:solidFill>
                  <a:schemeClr val="bg1">
                    <a:lumMod val="85000"/>
                    <a:lumOff val="15000"/>
                  </a:schemeClr>
                </a:solidFill>
              </a:rPr>
              <a:t>цьому</a:t>
            </a:r>
            <a:r>
              <a:rPr lang="ru-RU" sz="1600" dirty="0" smtClean="0">
                <a:solidFill>
                  <a:schemeClr val="bg1">
                    <a:lumMod val="85000"/>
                    <a:lumOff val="15000"/>
                  </a:schemeClr>
                </a:solidFill>
              </a:rPr>
              <a:t> порядок </a:t>
            </a:r>
            <a:r>
              <a:rPr lang="ru-RU" sz="1600" dirty="0" err="1" smtClean="0">
                <a:solidFill>
                  <a:schemeClr val="bg1">
                    <a:lumMod val="85000"/>
                    <a:lumOff val="15000"/>
                  </a:schemeClr>
                </a:solidFill>
              </a:rPr>
              <a:t>цих</a:t>
            </a:r>
            <a:r>
              <a:rPr lang="ru-RU" sz="1600" dirty="0" smtClean="0">
                <a:solidFill>
                  <a:schemeClr val="bg1">
                    <a:lumMod val="85000"/>
                    <a:lumOff val="15000"/>
                  </a:schemeClr>
                </a:solidFill>
              </a:rPr>
              <a:t> букв не </a:t>
            </a:r>
            <a:r>
              <a:rPr lang="ru-RU" sz="1600" dirty="0" err="1" smtClean="0">
                <a:solidFill>
                  <a:schemeClr val="bg1">
                    <a:lumMod val="85000"/>
                    <a:lumOff val="15000"/>
                  </a:schemeClr>
                </a:solidFill>
              </a:rPr>
              <a:t>відповідає</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їх</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звичайному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розташуванню</a:t>
            </a:r>
            <a:r>
              <a:rPr lang="ru-RU" sz="1600" dirty="0" smtClean="0">
                <a:solidFill>
                  <a:schemeClr val="bg1">
                    <a:lumMod val="85000"/>
                    <a:lumOff val="15000"/>
                  </a:schemeClr>
                </a:solidFill>
              </a:rPr>
              <a:t> в </a:t>
            </a:r>
            <a:r>
              <a:rPr lang="ru-RU" sz="1600" dirty="0" err="1" smtClean="0">
                <a:solidFill>
                  <a:schemeClr val="bg1">
                    <a:lumMod val="85000"/>
                    <a:lumOff val="15000"/>
                  </a:schemeClr>
                </a:solidFill>
              </a:rPr>
              <a:t>алфавіті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не </a:t>
            </a:r>
            <a:r>
              <a:rPr lang="ru-RU" sz="1600" dirty="0" err="1" smtClean="0">
                <a:solidFill>
                  <a:schemeClr val="bg1">
                    <a:lumMod val="85000"/>
                    <a:lumOff val="15000"/>
                  </a:schemeClr>
                </a:solidFill>
              </a:rPr>
              <a:t>цілком</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відповідає</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історичній</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послідовності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відкриття</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вітамінів</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smtClean="0">
                <a:solidFill>
                  <a:schemeClr val="bg1">
                    <a:lumMod val="85000"/>
                    <a:lumOff val="15000"/>
                  </a:schemeClr>
                </a:solidFill>
              </a:rPr>
              <a:t>ВІТАМІНИ, РОЗЧИННІ В ЖИРАХ[ред.]</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А - </a:t>
            </a:r>
            <a:r>
              <a:rPr lang="ru-RU" sz="1600" dirty="0" err="1" smtClean="0">
                <a:solidFill>
                  <a:schemeClr val="bg1">
                    <a:lumMod val="85000"/>
                    <a:lumOff val="15000"/>
                  </a:schemeClr>
                </a:solidFill>
              </a:rPr>
              <a:t>ретинол</a:t>
            </a:r>
            <a:r>
              <a:rPr lang="ru-RU" sz="1600" dirty="0" smtClean="0">
                <a:solidFill>
                  <a:schemeClr val="bg1">
                    <a:lumMod val="85000"/>
                    <a:lumOff val="15000"/>
                  </a:schemeClr>
                </a:solidFill>
              </a:rPr>
              <a:t>(</a:t>
            </a:r>
            <a:r>
              <a:rPr lang="ru-RU" sz="1600" dirty="0" err="1" smtClean="0">
                <a:solidFill>
                  <a:schemeClr val="bg1">
                    <a:lumMod val="85000"/>
                    <a:lumOff val="15000"/>
                  </a:schemeClr>
                </a:solidFill>
              </a:rPr>
              <a:t>антиксерофтальмічний</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a:t>
            </a:r>
            <a:r>
              <a:rPr sz="1600" smtClean="0">
                <a:solidFill>
                  <a:schemeClr val="bg1">
                    <a:lumMod val="85000"/>
                    <a:lumOff val="15000"/>
                  </a:schemeClr>
                </a:solidFill>
              </a:rPr>
              <a:t>D -</a:t>
            </a:r>
            <a:r>
              <a:rPr lang="ru-RU" sz="1600" dirty="0" smtClean="0">
                <a:solidFill>
                  <a:schemeClr val="bg1">
                    <a:lumMod val="85000"/>
                    <a:lumOff val="15000"/>
                  </a:schemeClr>
                </a:solidFill>
              </a:rPr>
              <a:t>кальциферол(</a:t>
            </a:r>
            <a:r>
              <a:rPr lang="ru-RU" sz="1600" dirty="0" err="1" smtClean="0">
                <a:solidFill>
                  <a:schemeClr val="bg1">
                    <a:lumMod val="85000"/>
                    <a:lumOff val="15000"/>
                  </a:schemeClr>
                </a:solidFill>
              </a:rPr>
              <a:t>антирахітичний</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Е -токоферол(</a:t>
            </a: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розмноження</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a:t>
            </a:r>
            <a:r>
              <a:rPr sz="1600" smtClean="0">
                <a:solidFill>
                  <a:schemeClr val="bg1">
                    <a:lumMod val="85000"/>
                    <a:lumOff val="15000"/>
                  </a:schemeClr>
                </a:solidFill>
              </a:rPr>
              <a:t>K -</a:t>
            </a:r>
            <a:r>
              <a:rPr lang="ru-RU" sz="1600" dirty="0" err="1" smtClean="0">
                <a:solidFill>
                  <a:schemeClr val="bg1">
                    <a:lumMod val="85000"/>
                    <a:lumOff val="15000"/>
                  </a:schemeClr>
                </a:solidFill>
              </a:rPr>
              <a:t>філохінон</a:t>
            </a:r>
            <a:r>
              <a:rPr lang="ru-RU" sz="1600" dirty="0" smtClean="0">
                <a:solidFill>
                  <a:schemeClr val="bg1">
                    <a:lumMod val="85000"/>
                    <a:lumOff val="15000"/>
                  </a:schemeClr>
                </a:solidFill>
              </a:rPr>
              <a:t>(</a:t>
            </a:r>
            <a:r>
              <a:rPr lang="ru-RU" sz="1600" dirty="0" err="1" smtClean="0">
                <a:solidFill>
                  <a:schemeClr val="bg1">
                    <a:lumMod val="85000"/>
                    <a:lumOff val="15000"/>
                  </a:schemeClr>
                </a:solidFill>
              </a:rPr>
              <a:t>антигеморагічний</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smtClean="0">
                <a:solidFill>
                  <a:schemeClr val="bg1">
                    <a:lumMod val="85000"/>
                    <a:lumOff val="15000"/>
                  </a:schemeClr>
                </a:solidFill>
              </a:rPr>
              <a:t>ВІТАМІНИ, РОЗЧИННІ В ВОДІ[ред.]</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В1 - </a:t>
            </a:r>
            <a:r>
              <a:rPr lang="ru-RU" sz="1600" dirty="0" err="1" smtClean="0">
                <a:solidFill>
                  <a:schemeClr val="bg1">
                    <a:lumMod val="85000"/>
                    <a:lumOff val="15000"/>
                  </a:schemeClr>
                </a:solidFill>
              </a:rPr>
              <a:t>тіамін</a:t>
            </a:r>
            <a:r>
              <a:rPr lang="ru-RU" sz="1600" dirty="0" smtClean="0">
                <a:solidFill>
                  <a:schemeClr val="bg1">
                    <a:lumMod val="85000"/>
                    <a:lumOff val="15000"/>
                  </a:schemeClr>
                </a:solidFill>
              </a:rPr>
              <a:t>(</a:t>
            </a:r>
            <a:r>
              <a:rPr lang="ru-RU" sz="1600" dirty="0" err="1" smtClean="0">
                <a:solidFill>
                  <a:schemeClr val="bg1">
                    <a:lumMod val="85000"/>
                    <a:lumOff val="15000"/>
                  </a:schemeClr>
                </a:solidFill>
              </a:rPr>
              <a:t>антиневритний</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В2 - </a:t>
            </a:r>
            <a:r>
              <a:rPr lang="ru-RU" sz="1600" dirty="0" err="1" smtClean="0">
                <a:solidFill>
                  <a:schemeClr val="bg1">
                    <a:lumMod val="85000"/>
                    <a:lumOff val="15000"/>
                  </a:schemeClr>
                </a:solidFill>
              </a:rPr>
              <a:t>рибофлавін</a:t>
            </a:r>
            <a:r>
              <a:rPr lang="ru-RU" sz="1600" dirty="0" smtClean="0">
                <a:solidFill>
                  <a:schemeClr val="bg1">
                    <a:lumMod val="85000"/>
                    <a:lumOff val="15000"/>
                  </a:schemeClr>
                </a:solidFill>
              </a:rPr>
              <a:t>(</a:t>
            </a: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росту).</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В5 - пантотенова кислота(</a:t>
            </a:r>
            <a:r>
              <a:rPr lang="ru-RU" sz="1600" dirty="0" err="1" smtClean="0">
                <a:solidFill>
                  <a:schemeClr val="bg1">
                    <a:lumMod val="85000"/>
                    <a:lumOff val="15000"/>
                  </a:schemeClr>
                </a:solidFill>
              </a:rPr>
              <a:t>антидерматитний</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В6 - </a:t>
            </a:r>
            <a:r>
              <a:rPr lang="ru-RU" sz="1600" dirty="0" err="1" smtClean="0">
                <a:solidFill>
                  <a:schemeClr val="bg1">
                    <a:lumMod val="85000"/>
                    <a:lumOff val="15000"/>
                  </a:schemeClr>
                </a:solidFill>
              </a:rPr>
              <a:t>піридоксин</a:t>
            </a:r>
            <a:r>
              <a:rPr lang="ru-RU" sz="1600" dirty="0" smtClean="0">
                <a:solidFill>
                  <a:schemeClr val="bg1">
                    <a:lumMod val="85000"/>
                    <a:lumOff val="15000"/>
                  </a:schemeClr>
                </a:solidFill>
              </a:rPr>
              <a:t>(</a:t>
            </a:r>
            <a:r>
              <a:rPr lang="ru-RU" sz="1600" dirty="0" err="1" smtClean="0">
                <a:solidFill>
                  <a:schemeClr val="bg1">
                    <a:lumMod val="85000"/>
                    <a:lumOff val="15000"/>
                  </a:schemeClr>
                </a:solidFill>
              </a:rPr>
              <a:t>антидерматичний</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В9 (</a:t>
            </a:r>
            <a:r>
              <a:rPr lang="ru-RU" sz="1600" dirty="0" err="1" smtClean="0">
                <a:solidFill>
                  <a:schemeClr val="bg1">
                    <a:lumMod val="85000"/>
                    <a:lumOff val="15000"/>
                  </a:schemeClr>
                </a:solidFill>
              </a:rPr>
              <a:t>Вс</a:t>
            </a:r>
            <a:r>
              <a:rPr lang="ru-RU" sz="1600" dirty="0" smtClean="0">
                <a:solidFill>
                  <a:schemeClr val="bg1">
                    <a:lumMod val="85000"/>
                    <a:lumOff val="15000"/>
                  </a:schemeClr>
                </a:solidFill>
              </a:rPr>
              <a:t>) - </a:t>
            </a:r>
            <a:r>
              <a:rPr lang="ru-RU" sz="1600" dirty="0" err="1" smtClean="0">
                <a:solidFill>
                  <a:schemeClr val="bg1">
                    <a:lumMod val="85000"/>
                    <a:lumOff val="15000"/>
                  </a:schemeClr>
                </a:solidFill>
              </a:rPr>
              <a:t>фолієва</a:t>
            </a:r>
            <a:r>
              <a:rPr lang="ru-RU" sz="1600" dirty="0" smtClean="0">
                <a:solidFill>
                  <a:schemeClr val="bg1">
                    <a:lumMod val="85000"/>
                    <a:lumOff val="15000"/>
                  </a:schemeClr>
                </a:solidFill>
              </a:rPr>
              <a:t> кислота (</a:t>
            </a:r>
            <a:r>
              <a:rPr lang="ru-RU" sz="1600" dirty="0" err="1" smtClean="0">
                <a:solidFill>
                  <a:schemeClr val="bg1">
                    <a:lumMod val="85000"/>
                    <a:lumOff val="15000"/>
                  </a:schemeClr>
                </a:solidFill>
              </a:rPr>
              <a:t>антианемічний</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В12 - </a:t>
            </a:r>
            <a:r>
              <a:rPr lang="ru-RU" sz="1600" dirty="0" err="1" smtClean="0">
                <a:solidFill>
                  <a:schemeClr val="bg1">
                    <a:lumMod val="85000"/>
                    <a:lumOff val="15000"/>
                  </a:schemeClr>
                </a:solidFill>
              </a:rPr>
              <a:t>ціанокобаламін</a:t>
            </a:r>
            <a:r>
              <a:rPr lang="ru-RU" sz="1600" dirty="0" smtClean="0">
                <a:solidFill>
                  <a:schemeClr val="bg1">
                    <a:lumMod val="85000"/>
                    <a:lumOff val="15000"/>
                  </a:schemeClr>
                </a:solidFill>
              </a:rPr>
              <a:t>(</a:t>
            </a:r>
            <a:r>
              <a:rPr lang="ru-RU" sz="1600" dirty="0" err="1" smtClean="0">
                <a:solidFill>
                  <a:schemeClr val="bg1">
                    <a:lumMod val="85000"/>
                    <a:lumOff val="15000"/>
                  </a:schemeClr>
                </a:solidFill>
              </a:rPr>
              <a:t>антианемічний</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В15 - </a:t>
            </a:r>
            <a:r>
              <a:rPr lang="ru-RU" sz="1600" dirty="0" err="1" smtClean="0">
                <a:solidFill>
                  <a:schemeClr val="bg1">
                    <a:lumMod val="85000"/>
                    <a:lumOff val="15000"/>
                  </a:schemeClr>
                </a:solidFill>
              </a:rPr>
              <a:t>пангамова</a:t>
            </a:r>
            <a:r>
              <a:rPr lang="ru-RU" sz="1600" dirty="0" smtClean="0">
                <a:solidFill>
                  <a:schemeClr val="bg1">
                    <a:lumMod val="85000"/>
                    <a:lumOff val="15000"/>
                  </a:schemeClr>
                </a:solidFill>
              </a:rPr>
              <a:t> кислота (</a:t>
            </a:r>
            <a:r>
              <a:rPr lang="ru-RU" sz="1600" dirty="0" err="1" smtClean="0">
                <a:solidFill>
                  <a:schemeClr val="bg1">
                    <a:lumMod val="85000"/>
                    <a:lumOff val="15000"/>
                  </a:schemeClr>
                </a:solidFill>
              </a:rPr>
              <a:t>антигіпоксичний</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С - </a:t>
            </a:r>
            <a:r>
              <a:rPr lang="ru-RU" sz="1600" dirty="0" err="1" smtClean="0">
                <a:solidFill>
                  <a:schemeClr val="bg1">
                    <a:lumMod val="85000"/>
                    <a:lumOff val="15000"/>
                  </a:schemeClr>
                </a:solidFill>
              </a:rPr>
              <a:t>аскорбінова</a:t>
            </a:r>
            <a:r>
              <a:rPr lang="ru-RU" sz="1600" dirty="0" smtClean="0">
                <a:solidFill>
                  <a:schemeClr val="bg1">
                    <a:lumMod val="85000"/>
                    <a:lumOff val="15000"/>
                  </a:schemeClr>
                </a:solidFill>
              </a:rPr>
              <a:t> кислота(</a:t>
            </a:r>
            <a:r>
              <a:rPr lang="ru-RU" sz="1600" dirty="0" err="1" smtClean="0">
                <a:solidFill>
                  <a:schemeClr val="bg1">
                    <a:lumMod val="85000"/>
                    <a:lumOff val="15000"/>
                  </a:schemeClr>
                </a:solidFill>
              </a:rPr>
              <a:t>антицинготний</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Р - </a:t>
            </a:r>
            <a:r>
              <a:rPr lang="ru-RU" sz="1600" dirty="0" err="1" smtClean="0">
                <a:solidFill>
                  <a:schemeClr val="bg1">
                    <a:lumMod val="85000"/>
                    <a:lumOff val="15000"/>
                  </a:schemeClr>
                </a:solidFill>
              </a:rPr>
              <a:t>флавоноїди</a:t>
            </a:r>
            <a:r>
              <a:rPr lang="ru-RU" sz="1600" dirty="0" smtClean="0">
                <a:solidFill>
                  <a:schemeClr val="bg1">
                    <a:lumMod val="85000"/>
                    <a:lumOff val="15000"/>
                  </a:schemeClr>
                </a:solidFill>
              </a:rPr>
              <a:t>(в т.ч. рутин)-(</a:t>
            </a: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проникності</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a:t>
            </a:r>
            <a:r>
              <a:rPr sz="1600" smtClean="0">
                <a:solidFill>
                  <a:schemeClr val="bg1">
                    <a:lumMod val="85000"/>
                    <a:lumOff val="15000"/>
                  </a:schemeClr>
                </a:solidFill>
              </a:rPr>
              <a:t>PP - </a:t>
            </a:r>
            <a:r>
              <a:rPr lang="ru-RU" sz="1600" dirty="0" err="1" smtClean="0">
                <a:solidFill>
                  <a:schemeClr val="bg1">
                    <a:lumMod val="85000"/>
                    <a:lumOff val="15000"/>
                  </a:schemeClr>
                </a:solidFill>
              </a:rPr>
              <a:t>нікотинова</a:t>
            </a:r>
            <a:r>
              <a:rPr lang="ru-RU" sz="1600" dirty="0" smtClean="0">
                <a:solidFill>
                  <a:schemeClr val="bg1">
                    <a:lumMod val="85000"/>
                    <a:lumOff val="15000"/>
                  </a:schemeClr>
                </a:solidFill>
              </a:rPr>
              <a:t> кислота(</a:t>
            </a:r>
            <a:r>
              <a:rPr lang="ru-RU" sz="1600" dirty="0" err="1" smtClean="0">
                <a:solidFill>
                  <a:schemeClr val="bg1">
                    <a:lumMod val="85000"/>
                    <a:lumOff val="15000"/>
                  </a:schemeClr>
                </a:solidFill>
              </a:rPr>
              <a:t>антипелагричний</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a:t>
            </a:r>
            <a:r>
              <a:rPr lang="ru-RU" sz="1600" dirty="0" smtClean="0">
                <a:solidFill>
                  <a:schemeClr val="bg1">
                    <a:lumMod val="85000"/>
                    <a:lumOff val="15000"/>
                  </a:schemeClr>
                </a:solidFill>
              </a:rPr>
              <a:t> Н - </a:t>
            </a:r>
            <a:r>
              <a:rPr lang="ru-RU" sz="1600" dirty="0" err="1" smtClean="0">
                <a:solidFill>
                  <a:schemeClr val="bg1">
                    <a:lumMod val="85000"/>
                    <a:lumOff val="15000"/>
                  </a:schemeClr>
                </a:solidFill>
              </a:rPr>
              <a:t>біотін</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антисеборейний</a:t>
            </a:r>
            <a:r>
              <a:rPr lang="ru-RU" sz="1600" dirty="0" smtClean="0">
                <a:solidFill>
                  <a:schemeClr val="bg1">
                    <a:lumMod val="85000"/>
                    <a:lumOff val="15000"/>
                  </a:schemeClr>
                </a:solidFill>
              </a:rPr>
              <a:t>).</a:t>
            </a:r>
            <a:br>
              <a:rPr lang="ru-RU" sz="1600" dirty="0" smtClean="0">
                <a:solidFill>
                  <a:schemeClr val="bg1">
                    <a:lumMod val="85000"/>
                    <a:lumOff val="15000"/>
                  </a:schemeClr>
                </a:solidFill>
              </a:rPr>
            </a:br>
            <a:r>
              <a:rPr lang="ru-RU" sz="1600" dirty="0" smtClean="0">
                <a:solidFill>
                  <a:schemeClr val="bg1">
                    <a:lumMod val="85000"/>
                    <a:lumOff val="15000"/>
                  </a:schemeClr>
                </a:solidFill>
              </a:rPr>
              <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Всі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вищеперелічені-розчинні</a:t>
            </a:r>
            <a:r>
              <a:rPr lang="ru-RU" sz="1600" dirty="0" smtClean="0">
                <a:solidFill>
                  <a:schemeClr val="bg1">
                    <a:lumMod val="85000"/>
                    <a:lumOff val="15000"/>
                  </a:schemeClr>
                </a:solidFill>
              </a:rPr>
              <a:t> у </a:t>
            </a:r>
            <a:r>
              <a:rPr lang="ru-RU" sz="1600" dirty="0" err="1" smtClean="0">
                <a:solidFill>
                  <a:schemeClr val="bg1">
                    <a:lumMod val="85000"/>
                    <a:lumOff val="15000"/>
                  </a:schemeClr>
                </a:solidFill>
              </a:rPr>
              <a:t>воду-вітаміни</a:t>
            </a:r>
            <a:r>
              <a:rPr lang="ru-RU" sz="1600" dirty="0" smtClean="0">
                <a:solidFill>
                  <a:schemeClr val="bg1">
                    <a:lumMod val="85000"/>
                    <a:lumOff val="15000"/>
                  </a:schemeClr>
                </a:solidFill>
              </a:rPr>
              <a:t>, за </a:t>
            </a:r>
            <a:r>
              <a:rPr lang="ru-RU" sz="1600" dirty="0" err="1" smtClean="0">
                <a:solidFill>
                  <a:schemeClr val="bg1">
                    <a:lumMod val="85000"/>
                    <a:lumOff val="15000"/>
                  </a:schemeClr>
                </a:solidFill>
              </a:rPr>
              <a:t>виключенням</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інозіту</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вітамінів</a:t>
            </a:r>
            <a:r>
              <a:rPr lang="ru-RU" sz="1600" dirty="0" smtClean="0">
                <a:solidFill>
                  <a:schemeClr val="bg1">
                    <a:lumMod val="85000"/>
                    <a:lumOff val="15000"/>
                  </a:schemeClr>
                </a:solidFill>
              </a:rPr>
              <a:t> С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Р, </a:t>
            </a:r>
            <a:r>
              <a:rPr lang="ru-RU" sz="1600" dirty="0" err="1" smtClean="0">
                <a:solidFill>
                  <a:schemeClr val="bg1">
                    <a:lumMod val="85000"/>
                    <a:lumOff val="15000"/>
                  </a:schemeClr>
                </a:solidFill>
              </a:rPr>
              <a:t>містять</a:t>
            </a:r>
            <a:r>
              <a:rPr lang="ru-RU" sz="1600" dirty="0" smtClean="0">
                <a:solidFill>
                  <a:schemeClr val="bg1">
                    <a:lumMod val="85000"/>
                    <a:lumOff val="15000"/>
                  </a:schemeClr>
                </a:solidFill>
              </a:rPr>
              <a:t> азот в </a:t>
            </a:r>
            <a:r>
              <a:rPr lang="ru-RU" sz="1600" dirty="0" err="1" smtClean="0">
                <a:solidFill>
                  <a:schemeClr val="bg1">
                    <a:lumMod val="85000"/>
                    <a:lumOff val="15000"/>
                  </a:schemeClr>
                </a:solidFill>
              </a:rPr>
              <a:t>своїй</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молекулі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і</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їх</a:t>
            </a:r>
            <a:r>
              <a:rPr lang="ru-RU" sz="1600" dirty="0" smtClean="0">
                <a:solidFill>
                  <a:schemeClr val="bg1">
                    <a:lumMod val="85000"/>
                    <a:lumOff val="15000"/>
                  </a:schemeClr>
                </a:solidFill>
              </a:rPr>
              <a:t> часто </a:t>
            </a:r>
            <a:r>
              <a:rPr lang="ru-RU" sz="1600" dirty="0" err="1" smtClean="0">
                <a:solidFill>
                  <a:schemeClr val="bg1">
                    <a:lumMod val="85000"/>
                    <a:lumOff val="15000"/>
                  </a:schemeClr>
                </a:solidFill>
              </a:rPr>
              <a:t>об’єднують</a:t>
            </a:r>
            <a:r>
              <a:rPr lang="ru-RU" sz="1600" dirty="0" smtClean="0">
                <a:solidFill>
                  <a:schemeClr val="bg1">
                    <a:lumMod val="85000"/>
                    <a:lumOff val="15000"/>
                  </a:schemeClr>
                </a:solidFill>
              </a:rPr>
              <a:t> в один комплекс </a:t>
            </a:r>
            <a:r>
              <a:rPr lang="ru-RU" sz="1600" dirty="0" err="1" smtClean="0">
                <a:solidFill>
                  <a:schemeClr val="bg1">
                    <a:lumMod val="85000"/>
                    <a:lumOff val="15000"/>
                  </a:schemeClr>
                </a:solidFill>
              </a:rPr>
              <a:t>вітамінів</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групи</a:t>
            </a:r>
            <a:r>
              <a:rPr lang="ru-RU" sz="1600" dirty="0" smtClean="0">
                <a:solidFill>
                  <a:schemeClr val="bg1">
                    <a:lumMod val="85000"/>
                    <a:lumOff val="15000"/>
                  </a:schemeClr>
                </a:solidFill>
              </a:rPr>
              <a:t> В.</a:t>
            </a:r>
            <a:br>
              <a:rPr lang="ru-RU" sz="1600" dirty="0" smtClean="0">
                <a:solidFill>
                  <a:schemeClr val="bg1">
                    <a:lumMod val="85000"/>
                    <a:lumOff val="15000"/>
                  </a:schemeClr>
                </a:solidFill>
              </a:rPr>
            </a:br>
            <a:r>
              <a:rPr lang="ru-RU" sz="1600" dirty="0" err="1" smtClean="0">
                <a:solidFill>
                  <a:schemeClr val="bg1">
                    <a:lumMod val="85000"/>
                    <a:lumOff val="15000"/>
                  </a:schemeClr>
                </a:solidFill>
              </a:rPr>
              <a:t>Вітаміни</a:t>
            </a:r>
            <a:r>
              <a:rPr lang="ru-RU" sz="1600" dirty="0" smtClean="0">
                <a:solidFill>
                  <a:schemeClr val="bg1">
                    <a:lumMod val="85000"/>
                    <a:lumOff val="15000"/>
                  </a:schemeClr>
                </a:solidFill>
              </a:rPr>
              <a:t> </a:t>
            </a:r>
            <a:r>
              <a:rPr lang="ru-RU" sz="1600" dirty="0" err="1" smtClean="0">
                <a:solidFill>
                  <a:schemeClr val="bg1">
                    <a:lumMod val="85000"/>
                    <a:lumOff val="15000"/>
                  </a:schemeClr>
                </a:solidFill>
              </a:rPr>
              <a:t>групи</a:t>
            </a:r>
            <a:r>
              <a:rPr lang="ru-RU" sz="1600" dirty="0" smtClean="0">
                <a:solidFill>
                  <a:schemeClr val="bg1">
                    <a:lumMod val="85000"/>
                    <a:lumOff val="15000"/>
                  </a:schemeClr>
                </a:solidFill>
              </a:rPr>
              <a:t> В[ред.]</a:t>
            </a:r>
            <a:endParaRPr lang="ru-RU" sz="1600" dirty="0">
              <a:solidFill>
                <a:schemeClr val="bg1">
                  <a:lumMod val="85000"/>
                  <a:lumOff val="15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TotalTime>
  <Words>282</Words>
  <PresentationFormat>Экран (4:3)</PresentationFormat>
  <Paragraphs>90</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Бумажная</vt:lpstr>
      <vt:lpstr>Вітаміни. Харчування та здоров'я.</vt:lpstr>
      <vt:lpstr>Вітамі́ни (лат. vitae — життя і "амін" — азотиста речовина, що містить NH2) — низькомолекулярні органічні сполуки різної хімічної природи, з високою біологічною дією, необхідні для нормального обміну речовин і життєдіяльності живих організмів в дуже малій кількості.</vt:lpstr>
      <vt:lpstr>Вітаміни не синтезуються в організмі людини або накопичуються в недостатній кількості.[1] Ендогенний синтез деяких із них, що здійснюється мікрофлорою тонкої кишки, не може задовольнити потребу організму у вітамінах і тому потрібне постійне надходження їх з продуктами харчування.[1]  Більшість із вітамінів входить до складу ферментних систем, виконуючи коферментні функції. Вітаміни приймають участь в обміні речовин, переважно регулюючи окремі біохімічні й фізіологічні процеси. Переважно необхідні для забезпечення механізмів ферментативного каталізу, нормального обміну речовин, підтримки гомеостазу, біохімічного забезпечення всіх життєвих функцій організму. Нестача вітамінів приводить до порушення обміну речовин, авітамінозів. Джерелом вітамінів найчастіше є рослини.</vt:lpstr>
      <vt:lpstr>Свіжі фрукти та овочі — головні постачальники вітамінів до організму людини.</vt:lpstr>
      <vt:lpstr>Класифікація[ред.]  Відомо близько 30 вітамінів і вітаміноподібних речовин.[1]  До вітаміноподібних речовин відносять сполуки, які на відміну від вітамінів синтезуються, виконують ще й пластичні або енергетичні функції. Вони біологічно активні й проявляють лікувальний ефект за багатьох захворюваннь.  За фізико-хімічними властивостями вітаміни поділяють на дві групи: водо- і жиророзчинні. розчинні у воді: В1 (тіамін), B2 (рибофлавін), В3 (нікотинамід, нікотинова кислота), B4 (Bр) (холін), B5 (пантотенова кислота), B6 (піридоксин, піридоксаль, піридоксамін), H (B7) (біотин), B9 (Bс) (фолієва кислота), B12 (кобаламін), B8 (інозитол), B10 (параамінобензойна кислота),B11 (карнітин), С (аскорбінова кислота), ; жиророзчинні: А (ретинол), D2 (кальциферол), D3 (холекальциферол), Е (токоферол), К1 (філохінон).</vt:lpstr>
      <vt:lpstr>Історія відкриття.  Існування і значення вітамінів відкрив російський лікар М.Лунін у кінці XIX ст. Польський хімік К.Функ назвав біологічно активну речовину вітаміном, бо вона містила у своїй молекулі аміногрупу.  У 1912 році для позначення додаткових харчових факторів, що у малих кількостях ефективні для лікування ряду захворювань, Функ ввів термін вітамін. Тоді виділяли лише 2 вітаміни — А (жиророзчинний), В (водорозчинний), сьогодні їх кількість сягає 30.</vt:lpstr>
      <vt:lpstr>Вплив вітамінів на людський організм[ред.]  Сучасна наукова інформація свідчить про виключно різноманітну участь вітамінів в процесі забезпечення життєдіяльності людського організму. Одні з них є обов'язковими компонентами ферментних систем і гормонів, регулюючих численні етапи обміну речовин в організмі, інші є початковим матеріалом для синтезу тканинних гормонів. Вітаміни у великій мірі забезпечують нормальне функціонування нервової системи, м'язів та інших органів і багатьох фізіологічних систем. Від рівня вітамінної забезпеченості живлення залежить рівень розумової і фізичної працездатності, витривалості і стійкості організму до впливу несприятливих чинників зовнішнього середовища, включаючи інфекції та дії токсинів. У харчових продуктах можуть містяться не тільки самі вітаміни, але і речовини-попередники провітаміни, які тільки після ряду перетворень в організмі стають вітамінами. Порушення нормальної течії життєво важливих процесів в організмі через тривалу відсутність в раціоні того або іншого вітаміну приводять до виникнення важких захворювань, відомих під загальною назвою авітаміноз. У рідких випадках авітамінози можливі внаслідок захворювань, результатом яких є припинення всмоктування вітаміну або його посилене руйнування у шлунково-кишковому тракті. Для авітамінозу характерна виражена клінічна картина із суворо специфічними ознаками. Досить поширеним явищем залишається часткова вітамінна недостатність в тій або іншій мірі виражена гіповітамінозом. Вони протікають більш легко, їх вияви нечіткі, менш виражені, до того ж існують і приховані форми такого стану, коли гіршає самопочуття і знижується працездатність без яких-небудь характерних симптомів.</vt:lpstr>
      <vt:lpstr>Добова  потреба  населення  України  у  вітамінах.</vt:lpstr>
      <vt:lpstr>КЛАСИФІКАЦІЯ ВІТАМІНІВ.  Вітаміни ділять на дві великі групи: вітаміни, розчинні в жирах, вітаміни, розчинні у воді.  Кожна з цих груп містить велику кількість різних вітамінів, які звичайно означають буквами латинського алфавіту, при цьому порядок цих букв не відповідає їх звичайному розташуванню в алфавіті і не цілком відповідає історичній послідовності відкриття вітамінів. ВІТАМІНИ, РОЗЧИННІ В ЖИРАХ[ред.] Вітамін А - ретинол(антиксерофтальмічний). Вітамін D -кальциферол(антирахітичний). Вітамін Е -токоферол(вітамін розмноження). Вітамін K -філохінон(антигеморагічний) ВІТАМІНИ, РОЗЧИННІ В ВОДІ[ред.] Вітамін В1 - тіамін(антиневритний). Вітамін В2 - рибофлавін(вітамін росту). Вітамін В5 - пантотенова кислота(антидерматитний). Вітамін В6 - піридоксин(антидерматичний). Вітамін В9 (Вс) - фолієва кислота (антианемічний). Вітамін В12 - ціанокобаламін(антианемічний). Вітамін В15 - пангамова кислота (антигіпоксичний) Вітамін С - аскорбінова кислота(антицинготний). Вітамін Р - флавоноїди(в т.ч. рутин)-(вітамін проникності). Вітамін PP - нікотинова кислота(антипелагричний). Вітамін Н - біотін (антисеборейний).  Всі вищеперелічені-розчинні у воду-вітаміни, за виключенням інозіту і вітамінів С і Р, містять азот в своїй молекулі, і їх часто об’єднують в один комплекс вітамінів групи В. Вітаміни групи В[ред.]</vt:lpstr>
      <vt:lpstr>ВІТАМІН В2 (рибофлавін).  Вітамін В2-жовта кристалічна речовина, добре розчинна у воді, що руйнується при опроміненні ультрафіолетовими променями з утворенням біологічно неактивних з'єднань (люміфлавін в лужному середовищі і люміхром в нейтральній або кислій). Наявність активних подвійних зв'язків в циклічній структурі рибофлавіну обумовлює деякі хімічні реакції, лежачі в основі його біологічної дії. Приєднуючи водень по місцю подвійних зв'язків, забарвлений рибофлавін легко перетворюється в безбарвне лейкоз’єднання. Останнє, віддаючи при відповідних умовах водень, знов переходить в рибофлавін, придаючи забарвлення. Таким чином, хімічні особливості будови вітаміну В2 і зумовлені цією будовою властивості предоприділяють можливість участі вітаміну В2 в окислювально-відновних процесах.  ВМІСТ ВІТАМІНУ В2 В ДЕЯКИХ ПРОДУКТАХ І ПОТРЕБА В НЬОМУ. Вітамін В2 поширених у всіх тваринах і рослинних тканинах. Він зустрічається або у вільному стані (наприклад, в молоці, сітчатці), або, в більшості випадків, у вигляді з'єднання, пов'язаного С білком. Особливо багатим джерелом вітаміну В2 є дріжджі, печінка, бруньки, серцевий м'яз ссавців, а також рибні продукти. Досить високим змістом рибофлавіну відрізняються багато які рослинні харчові продукти. Щоденна потреба людини у вітаміні В2 дорівнює 2-4 мг рибофлавіни.  РОЛЬ В ОБМІНІ РЕЧОВИН. Вітамін В2 зустрічається у всіх рослинних і тваринних тканинах, хоч і в різних кількостях. Це широке поширення вітаміну В2 відповідає участі рибофлавіну в багатьох біологічних процесах. Дійсно, можна вважати твердо встановленим, що існує група ферментів, що є необхідними ланками в ланцюги каталізаторів біологічного окислення, які мають в складі своєї простетичної групи рибофлавін. Цю групу ферментів звичайно називають флавіновими ферментами. До них належать, наприклад, жовтий фермент, діафораза і цитохромредуктаза. Сюди ж відносяться оксидази амінокислот, які здійснюють окислювальне дезамінування амінокислот в тваринних тканинах. Вітамін В2 входить в склад вказаних коферментів у вигляді фосфорного ефіру. Оскільки вказані флавінові ферменти знаходяться у всіх тканинах, то нестача у вітаміні В2 приводить до падіння інтенсивності тканинного дихання і обміну речовин загалом, а отже, і до сповільнення зростання молодих тварин. Останнім часом було встановленно, що до складу простетичних груп ряду ферментів, крім флавонової групи, входять атоми металів (Cu, Fe, Mo).</vt:lpstr>
      <vt:lpstr>ВІТАМІН В6 (ПІРИДОКСИН).  Речовини групи вітаміну В6 за своєю хімічною природою є похідними піридину. Одна з них - піридоксол (2-метил-3 оксі -4, 5-діоксіметилпіридил) - біла кристалічна речовина, добре розчинна у воді і спирті. Піридоксил стійкий по відношенню до кислот і лугів (наприклад, 5н. концентрації), але легко руйнується під впливом світла при pH=6, 8.  ВМІСТ ВІТАМІНУ В6 В ДЕЯКИХ ПРОДУКТАХ І ПОТРЕБА В НЬОМУ. Вітамін В6 вельми поширений в продуктах як живого, так і рослинного походження. Особливо багаті ним рисові висівки, а також зародки пшениці, боби, дріжджі, а з тварин продуктів-бруньки, печінка і м'язи. Потреба людини в цьому вітаміні точно не встановлена, але при деяких формах дерматитів, що не піддаються лікуванню вітаміном РР або іншими вітамінами, внутрішньовенне введення 10-100 мг піридоксина давало позитивний лікувальний ефект. Припускають, що потреба організму людини в цьому вітаміні становить приблизно 2 мг в день. У людини недостатність вітаміну В6 частіше за все виникає внаслідок тривалого прийому сульфаніламідів або антибіотиків -синтоміцину, левоміцину, біоміцину, пригноблюючих зростання кишкових мікробів, в нормі синтезуючих піридоксин в кількостях, достатньому для часткового покриття потреби в ньому організму людини.  РОЛЬ В ОБМІНІ РЕЧОВИН. Два похідних піридоксила-піридоксаль і піридоксамін - відіграють важливу роль в обміні амінокислот. Фосфорілірованний піридоксаль (фосфопіридоксаль) бере участь в реакції переамінування - перенесенні аміногрупи з амінокислоти на кетокислоту. Іншими словами, система фосфопіридоксаль - фосфопіродоксамін виконує коферментну функцію в процесі переамінування. Крім того, було показано, що фосфопіридоксаль є коферментом декарбоксилаз деяких амінокислот. Таким чином, дві реакції азотистого обміну: переамінування і декарбоксилування амінокислот здійснюються за допомогою однієї і тієї ж коферментної групи, що утворюється в організмі з вітаміну В6. Далі встановлено,що фосфопіридоксаль грає коферментну роль перетворення триптофану, яке, мабуть, і веде до біосинтез нікотинової кислоти, а також в перетвореннях ряду оксіамінокислот.</vt:lpstr>
      <vt:lpstr>ВІТАМІН В12 (АНТИАНЕМІЧНИЙ ВІТАМІН, КОБАЛАМІН)  Застосування препаратів вітаміну В12 з лікувальною метою виявили цікаву особливість: вітамін В12 має антианемічну дію при злоякісному малокрів'ї тільки в тому випадку, якщо його вводять парентерально, і, навпаки, він малоактивний при застосуванні через рот. Однак якщо давати вітамін В12 в поєднанні С нейтралізованим нормальним шлунковим соком (який сам по собі не активний), то спостерігається хороший лікувальний ефект. Вважають, що у здорових людей шлунковий сік містить білків-мукопротеїд внутрішній чинник Касла, який сполучається з вітаміном В12 ("зовнішній чинник"), утворюючи новий, складний білок. Вітамін В12, пов'язаний в такому білковому комплексі, може успішно всмоктуватися з кишечника. При відсутності "внутрішнього чинника" всмоктуванні вітаміну В12 різко порушується. У хворих злоякісною анемією в шлунковому соку білок, необхідний для утворення комплексу С вітаміном В12, відсутній</vt:lpstr>
      <vt:lpstr>Кінець. 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Вітаміни. Харчування та здоров'я.</dc:title>
  <dc:creator>анюта</dc:creator>
  <cp:lastModifiedBy>user</cp:lastModifiedBy>
  <cp:revision>8</cp:revision>
  <dcterms:created xsi:type="dcterms:W3CDTF">2013-08-27T16:13:33Z</dcterms:created>
  <dcterms:modified xsi:type="dcterms:W3CDTF">2013-08-27T17:25:22Z</dcterms:modified>
</cp:coreProperties>
</file>