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157"/>
    <a:srgbClr val="0C7F03"/>
    <a:srgbClr val="12C804"/>
    <a:srgbClr val="74F48C"/>
    <a:srgbClr val="517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72CC433-96C7-49F7-A66C-69FAA3E2C043}" type="datetimeFigureOut">
              <a:rPr lang="ru-RU" smtClean="0"/>
              <a:t>04.03.2014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546E80-8DDB-4042-8E84-F7AB78ED12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Віруси.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Будова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життєві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цикли.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Роль   у  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й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492896"/>
            <a:ext cx="3992488" cy="2232248"/>
          </a:xfrm>
        </p:spPr>
        <p:txBody>
          <a:bodyPr>
            <a:normAutofit/>
          </a:bodyPr>
          <a:lstStyle/>
          <a:p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Підготувала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учениця   10-Б   класу</a:t>
            </a:r>
            <a:endParaRPr lang="uk-UA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Нововолинського  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ліцею-інтернату</a:t>
            </a:r>
          </a:p>
          <a:p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Волинської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обласної    ради</a:t>
            </a:r>
            <a:endParaRPr lang="uk-UA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Федина  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Валентина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2.bp.blogspot.com/-HGVg3Jz_Kzk/T4Rktnu3qeI/AAAAAAAAAAc/iwEZ97G1md4/s1600/v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564140" cy="3423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842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387" y="620688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Бактеріофаги</a:t>
            </a:r>
            <a:r>
              <a:rPr lang="ru-RU" dirty="0" smtClean="0"/>
              <a:t> </a:t>
            </a:r>
            <a:r>
              <a:rPr lang="ru-RU" dirty="0" err="1"/>
              <a:t>складаються</a:t>
            </a:r>
            <a:r>
              <a:rPr lang="ru-RU" dirty="0"/>
              <a:t> з головки з молекулою ДНК </a:t>
            </a:r>
            <a:r>
              <a:rPr lang="ru-RU" dirty="0" err="1"/>
              <a:t>або</a:t>
            </a:r>
            <a:r>
              <a:rPr lang="ru-RU" dirty="0"/>
              <a:t> РНК всередині,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прилягає</a:t>
            </a:r>
            <a:r>
              <a:rPr lang="ru-RU" dirty="0"/>
              <a:t> до </a:t>
            </a:r>
            <a:r>
              <a:rPr lang="ru-RU" dirty="0" err="1"/>
              <a:t>стрижня</a:t>
            </a:r>
            <a:r>
              <a:rPr lang="ru-RU" dirty="0"/>
              <a:t>, на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основна</a:t>
            </a:r>
            <a:r>
              <a:rPr lang="ru-RU" dirty="0"/>
              <a:t> пластинка з </a:t>
            </a:r>
            <a:r>
              <a:rPr lang="ru-RU" dirty="0" err="1"/>
              <a:t>хвостовими</a:t>
            </a:r>
            <a:r>
              <a:rPr lang="ru-RU" dirty="0"/>
              <a:t> </a:t>
            </a:r>
            <a:r>
              <a:rPr lang="ru-RU" dirty="0" err="1"/>
              <a:t>відростками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Життєві </a:t>
            </a:r>
            <a:r>
              <a:rPr lang="ru-RU" dirty="0"/>
              <a:t>цикли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. </a:t>
            </a:r>
            <a:r>
              <a:rPr lang="ru-RU" dirty="0" err="1"/>
              <a:t>Най­більш</a:t>
            </a:r>
            <a:r>
              <a:rPr lang="ru-RU" dirty="0"/>
              <a:t> </a:t>
            </a:r>
            <a:r>
              <a:rPr lang="ru-RU" dirty="0" err="1"/>
              <a:t>типовий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потрапляння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до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приєднання</a:t>
            </a:r>
            <a:r>
              <a:rPr lang="ru-RU" dirty="0"/>
              <a:t> </a:t>
            </a:r>
            <a:r>
              <a:rPr lang="ru-RU" dirty="0" err="1"/>
              <a:t>вірусного</a:t>
            </a:r>
            <a:r>
              <a:rPr lang="ru-RU" dirty="0"/>
              <a:t> </a:t>
            </a:r>
            <a:r>
              <a:rPr lang="ru-RU" dirty="0" err="1"/>
              <a:t>капсиду</a:t>
            </a:r>
            <a:r>
              <a:rPr lang="ru-RU" dirty="0"/>
              <a:t> до </a:t>
            </a:r>
            <a:r>
              <a:rPr lang="ru-RU" dirty="0" err="1"/>
              <a:t>специфічного</a:t>
            </a:r>
            <a:r>
              <a:rPr lang="ru-RU" dirty="0"/>
              <a:t> для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ре­цептора, </a:t>
            </a:r>
            <a:r>
              <a:rPr lang="ru-RU" dirty="0" err="1"/>
              <a:t>який</a:t>
            </a:r>
            <a:r>
              <a:rPr lang="ru-RU" dirty="0"/>
              <a:t> є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 </a:t>
            </a:r>
            <a:r>
              <a:rPr lang="ru-RU" dirty="0" err="1"/>
              <a:t>клітини-мішені</a:t>
            </a:r>
            <a:r>
              <a:rPr lang="ru-RU" dirty="0"/>
              <a:t>. </a:t>
            </a:r>
            <a:r>
              <a:rPr lang="ru-RU" dirty="0" err="1"/>
              <a:t>Проникнення</a:t>
            </a:r>
            <a:r>
              <a:rPr lang="ru-RU" dirty="0"/>
              <a:t> до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приєднаного</a:t>
            </a:r>
            <a:r>
              <a:rPr lang="ru-RU" dirty="0"/>
              <a:t> до </a:t>
            </a:r>
            <a:r>
              <a:rPr lang="ru-RU" dirty="0" err="1"/>
              <a:t>мембрани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ендоцитозу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/>
              <a:t>клітинної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 й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3570" y="479715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 smtClean="0"/>
              <a:t>клітини-хазяїна</a:t>
            </a:r>
            <a:r>
              <a:rPr lang="ru-RU" dirty="0" smtClean="0"/>
              <a:t> </a:t>
            </a:r>
            <a:r>
              <a:rPr lang="ru-RU" dirty="0" err="1" smtClean="0"/>
              <a:t>вірусний</a:t>
            </a:r>
            <a:r>
              <a:rPr lang="ru-RU" dirty="0" smtClean="0"/>
              <a:t> </a:t>
            </a:r>
            <a:r>
              <a:rPr lang="ru-RU" dirty="0" err="1" smtClean="0"/>
              <a:t>капсид</a:t>
            </a:r>
            <a:r>
              <a:rPr lang="ru-RU" dirty="0" smtClean="0"/>
              <a:t> </a:t>
            </a:r>
            <a:r>
              <a:rPr lang="ru-RU" dirty="0" err="1" smtClean="0"/>
              <a:t>руйнується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впли­вом</a:t>
            </a:r>
            <a:r>
              <a:rPr lang="ru-RU" dirty="0" smtClean="0"/>
              <a:t> </a:t>
            </a:r>
            <a:r>
              <a:rPr lang="ru-RU" dirty="0" err="1" smtClean="0"/>
              <a:t>клітинних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, </a:t>
            </a:r>
            <a:r>
              <a:rPr lang="ru-RU" dirty="0" err="1" smtClean="0"/>
              <a:t>вивільняючи</a:t>
            </a:r>
            <a:r>
              <a:rPr lang="ru-RU" dirty="0" smtClean="0"/>
              <a:t> </a:t>
            </a:r>
            <a:r>
              <a:rPr lang="ru-RU" dirty="0" err="1" smtClean="0"/>
              <a:t>вірусний</a:t>
            </a:r>
            <a:r>
              <a:rPr lang="ru-RU" dirty="0" smtClean="0"/>
              <a:t> </a:t>
            </a:r>
            <a:r>
              <a:rPr lang="ru-RU" dirty="0" err="1" smtClean="0"/>
              <a:t>генетичний</a:t>
            </a:r>
            <a:r>
              <a:rPr lang="ru-RU" dirty="0" smtClean="0"/>
              <a:t> </a:t>
            </a:r>
            <a:r>
              <a:rPr lang="ru-RU" dirty="0" err="1" smtClean="0"/>
              <a:t>мате­ріал</a:t>
            </a:r>
            <a:r>
              <a:rPr lang="ru-RU" dirty="0" smtClean="0"/>
              <a:t>,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синтезуються</a:t>
            </a:r>
            <a:r>
              <a:rPr lang="ru-RU" dirty="0" smtClean="0"/>
              <a:t> </a:t>
            </a:r>
            <a:r>
              <a:rPr lang="ru-RU" dirty="0" err="1" smtClean="0"/>
              <a:t>вірусні</a:t>
            </a:r>
            <a:r>
              <a:rPr lang="ru-RU" dirty="0" smtClean="0"/>
              <a:t> </a:t>
            </a:r>
            <a:r>
              <a:rPr lang="ru-RU" dirty="0" err="1" smtClean="0"/>
              <a:t>іРНК</a:t>
            </a:r>
            <a:r>
              <a:rPr lang="ru-RU" dirty="0" smtClean="0"/>
              <a:t> і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утво­рення</a:t>
            </a:r>
            <a:r>
              <a:rPr lang="ru-RU" dirty="0" smtClean="0"/>
              <a:t> </a:t>
            </a:r>
            <a:r>
              <a:rPr lang="ru-RU" dirty="0" err="1" smtClean="0"/>
              <a:t>вірусних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та </a:t>
            </a:r>
            <a:r>
              <a:rPr lang="ru-RU" dirty="0" err="1" smtClean="0"/>
              <a:t>реплікація</a:t>
            </a:r>
            <a:r>
              <a:rPr lang="ru-RU" dirty="0" smtClean="0"/>
              <a:t> </a:t>
            </a:r>
            <a:r>
              <a:rPr lang="ru-RU" dirty="0" err="1" smtClean="0"/>
              <a:t>вірусного</a:t>
            </a:r>
            <a:r>
              <a:rPr lang="ru-RU" dirty="0" smtClean="0"/>
              <a:t> геному.</a:t>
            </a:r>
            <a:endParaRPr lang="ru-RU" dirty="0"/>
          </a:p>
        </p:txBody>
      </p:sp>
      <p:pic>
        <p:nvPicPr>
          <p:cNvPr id="10242" name="Picture 2" descr="http://2.bp.blogspot.com/-fR94iNvL0UU/UP52f1hFyII/AAAAAAAAA9Y/5YdCViaWbIU/s1600/f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55" y="794932"/>
            <a:ext cx="2697088" cy="26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60648"/>
            <a:ext cx="4320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самозбирання</a:t>
            </a:r>
            <a:r>
              <a:rPr lang="ru-RU" dirty="0"/>
              <a:t> </a:t>
            </a:r>
            <a:r>
              <a:rPr lang="ru-RU" dirty="0" err="1"/>
              <a:t>вірусних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.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гото­вих</a:t>
            </a:r>
            <a:r>
              <a:rPr lang="ru-RU" dirty="0"/>
              <a:t> </a:t>
            </a:r>
            <a:r>
              <a:rPr lang="ru-RU" dirty="0" err="1"/>
              <a:t>віріонів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зараженої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часто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руйну­ванням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три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вірусної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адсорбція</a:t>
            </a:r>
            <a:r>
              <a:rPr lang="ru-RU" dirty="0" smtClean="0"/>
              <a:t> </a:t>
            </a:r>
            <a:r>
              <a:rPr lang="ru-RU" dirty="0" err="1"/>
              <a:t>вірусу</a:t>
            </a:r>
            <a:r>
              <a:rPr lang="ru-RU" dirty="0"/>
              <a:t> на </a:t>
            </a:r>
            <a:r>
              <a:rPr lang="ru-RU" dirty="0" err="1"/>
              <a:t>клітинній</a:t>
            </a:r>
            <a:r>
              <a:rPr lang="ru-RU" dirty="0"/>
              <a:t> </a:t>
            </a:r>
            <a:r>
              <a:rPr lang="ru-RU" dirty="0" err="1"/>
              <a:t>мембрані</a:t>
            </a:r>
            <a:r>
              <a:rPr lang="ru-RU" dirty="0"/>
              <a:t> і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віру­су</a:t>
            </a:r>
            <a:r>
              <a:rPr lang="ru-RU" dirty="0"/>
              <a:t> в </a:t>
            </a:r>
            <a:r>
              <a:rPr lang="ru-RU" dirty="0" err="1"/>
              <a:t>клітину</a:t>
            </a:r>
            <a:r>
              <a:rPr lang="ru-RU" dirty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експресія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реплікація</a:t>
            </a:r>
            <a:r>
              <a:rPr lang="ru-RU" dirty="0"/>
              <a:t> </a:t>
            </a:r>
            <a:r>
              <a:rPr lang="ru-RU" dirty="0" err="1"/>
              <a:t>вірусного</a:t>
            </a:r>
            <a:r>
              <a:rPr lang="ru-RU" dirty="0"/>
              <a:t> геному;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збирання</a:t>
            </a:r>
            <a:r>
              <a:rPr lang="ru-RU" dirty="0" smtClean="0"/>
              <a:t> </a:t>
            </a:r>
            <a:r>
              <a:rPr lang="ru-RU" dirty="0" err="1"/>
              <a:t>вірусів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для </a:t>
            </a:r>
            <a:r>
              <a:rPr lang="ru-RU" dirty="0" err="1"/>
              <a:t>проникнення</a:t>
            </a:r>
            <a:r>
              <a:rPr lang="ru-RU" dirty="0"/>
              <a:t> у </a:t>
            </a:r>
            <a:r>
              <a:rPr lang="ru-RU" dirty="0" err="1"/>
              <a:t>клітину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вистилають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шляхи, </a:t>
            </a:r>
            <a:r>
              <a:rPr lang="ru-RU" dirty="0" err="1"/>
              <a:t>вкриті</a:t>
            </a:r>
            <a:r>
              <a:rPr lang="ru-RU" dirty="0"/>
              <a:t> </a:t>
            </a:r>
            <a:r>
              <a:rPr lang="ru-RU" dirty="0" err="1"/>
              <a:t>захисним</a:t>
            </a:r>
            <a:r>
              <a:rPr lang="ru-RU" dirty="0"/>
              <a:t> шаром </a:t>
            </a:r>
            <a:r>
              <a:rPr lang="ru-RU" dirty="0" err="1"/>
              <a:t>слизу</a:t>
            </a:r>
            <a:r>
              <a:rPr lang="ru-RU" dirty="0"/>
              <a:t>, але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</a:t>
            </a:r>
            <a:r>
              <a:rPr lang="ru-RU" dirty="0" err="1"/>
              <a:t>роз­ріджує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слиз</a:t>
            </a:r>
            <a:r>
              <a:rPr lang="ru-RU" dirty="0"/>
              <a:t> і </a:t>
            </a:r>
            <a:r>
              <a:rPr lang="ru-RU" dirty="0" err="1"/>
              <a:t>проникає</a:t>
            </a:r>
            <a:r>
              <a:rPr lang="ru-RU" dirty="0"/>
              <a:t> до </a:t>
            </a:r>
            <a:r>
              <a:rPr lang="ru-RU" dirty="0" err="1"/>
              <a:t>мембрани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615960"/>
            <a:ext cx="8163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Бактеріофаги</a:t>
            </a:r>
            <a:r>
              <a:rPr lang="ru-RU" dirty="0" smtClean="0"/>
              <a:t> </a:t>
            </a:r>
            <a:r>
              <a:rPr lang="ru-RU" dirty="0" err="1" smtClean="0"/>
              <a:t>проникають</a:t>
            </a:r>
            <a:r>
              <a:rPr lang="ru-RU" dirty="0" smtClean="0"/>
              <a:t> у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незвичайної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. Вони </a:t>
            </a:r>
            <a:r>
              <a:rPr lang="ru-RU" dirty="0" err="1" smtClean="0"/>
              <a:t>являють</a:t>
            </a:r>
            <a:r>
              <a:rPr lang="ru-RU" dirty="0" smtClean="0"/>
              <a:t> собою «</a:t>
            </a:r>
            <a:r>
              <a:rPr lang="ru-RU" dirty="0" err="1" smtClean="0"/>
              <a:t>живий</a:t>
            </a:r>
            <a:r>
              <a:rPr lang="ru-RU" dirty="0" smtClean="0"/>
              <a:t> шприц»,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впор­скує</a:t>
            </a:r>
            <a:r>
              <a:rPr lang="ru-RU" dirty="0" smtClean="0"/>
              <a:t> свою </a:t>
            </a:r>
            <a:r>
              <a:rPr lang="ru-RU" dirty="0" err="1" smtClean="0"/>
              <a:t>нуклеїнову</a:t>
            </a:r>
            <a:r>
              <a:rPr lang="ru-RU" dirty="0" smtClean="0"/>
              <a:t> кислоту в </a:t>
            </a:r>
            <a:r>
              <a:rPr lang="ru-RU" dirty="0" err="1" smtClean="0"/>
              <a:t>клітину</a:t>
            </a:r>
            <a:r>
              <a:rPr lang="ru-RU" dirty="0" smtClean="0"/>
              <a:t> </a:t>
            </a:r>
            <a:r>
              <a:rPr lang="ru-RU" dirty="0" err="1" smtClean="0"/>
              <a:t>хазяїна</a:t>
            </a:r>
            <a:r>
              <a:rPr lang="ru-RU" dirty="0" smtClean="0"/>
              <a:t>. </a:t>
            </a:r>
            <a:r>
              <a:rPr lang="ru-RU" dirty="0" err="1" smtClean="0"/>
              <a:t>Порожня</a:t>
            </a:r>
            <a:r>
              <a:rPr lang="ru-RU" dirty="0" smtClean="0"/>
              <a:t> </a:t>
            </a:r>
            <a:r>
              <a:rPr lang="ru-RU" dirty="0" err="1" smtClean="0"/>
              <a:t>оболонка</a:t>
            </a:r>
            <a:r>
              <a:rPr lang="ru-RU" dirty="0" smtClean="0"/>
              <a:t> </a:t>
            </a:r>
            <a:r>
              <a:rPr lang="ru-RU" dirty="0" err="1" smtClean="0"/>
              <a:t>віріону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зовні</a:t>
            </a:r>
            <a:r>
              <a:rPr lang="ru-RU" dirty="0" smtClean="0"/>
              <a:t> — вона </a:t>
            </a:r>
            <a:r>
              <a:rPr lang="ru-RU" dirty="0" err="1" smtClean="0"/>
              <a:t>вже</a:t>
            </a:r>
            <a:r>
              <a:rPr lang="ru-RU" dirty="0" smtClean="0"/>
              <a:t> не </a:t>
            </a:r>
            <a:r>
              <a:rPr lang="ru-RU" dirty="0" err="1" smtClean="0"/>
              <a:t>потрібна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виконала</a:t>
            </a:r>
            <a:r>
              <a:rPr lang="ru-RU" dirty="0" smtClean="0"/>
              <a:t> свою </a:t>
            </a:r>
            <a:r>
              <a:rPr lang="ru-RU" dirty="0" err="1" smtClean="0"/>
              <a:t>функцію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http://docs.podelise.ru/pars_docs/animal_refs/5/4006/4006_html_709b78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08" y="174800"/>
            <a:ext cx="2916618" cy="31130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vechnayamolodost.ru/img/fag_t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78434"/>
            <a:ext cx="3467111" cy="231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44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188640"/>
            <a:ext cx="73448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у </a:t>
            </a:r>
            <a:r>
              <a:rPr lang="ru-RU" dirty="0" err="1"/>
              <a:t>клітину</a:t>
            </a:r>
            <a:r>
              <a:rPr lang="ru-RU" dirty="0"/>
              <a:t> і «</a:t>
            </a:r>
            <a:r>
              <a:rPr lang="ru-RU" dirty="0" err="1"/>
              <a:t>роздягання</a:t>
            </a:r>
            <a:r>
              <a:rPr lang="ru-RU" dirty="0"/>
              <a:t>» </a:t>
            </a:r>
            <a:r>
              <a:rPr lang="ru-RU" dirty="0" err="1"/>
              <a:t>вірусний</a:t>
            </a:r>
            <a:r>
              <a:rPr lang="ru-RU" dirty="0"/>
              <a:t> ге­ном і </a:t>
            </a:r>
            <a:r>
              <a:rPr lang="ru-RU" dirty="0" err="1"/>
              <a:t>зв’язані</a:t>
            </a:r>
            <a:r>
              <a:rPr lang="ru-RU" dirty="0"/>
              <a:t> з ним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опиняються</a:t>
            </a:r>
            <a:r>
              <a:rPr lang="ru-RU" dirty="0"/>
              <a:t> у </a:t>
            </a:r>
            <a:r>
              <a:rPr lang="ru-RU" dirty="0" err="1"/>
              <a:t>цитоплазмі</a:t>
            </a:r>
            <a:r>
              <a:rPr lang="ru-RU" dirty="0"/>
              <a:t>. Всередині </a:t>
            </a:r>
            <a:r>
              <a:rPr lang="ru-RU" dirty="0" err="1"/>
              <a:t>зараженої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реплікація</a:t>
            </a:r>
            <a:r>
              <a:rPr lang="ru-RU" dirty="0"/>
              <a:t> </a:t>
            </a:r>
            <a:r>
              <a:rPr lang="ru-RU" dirty="0" err="1"/>
              <a:t>вірусного</a:t>
            </a:r>
            <a:r>
              <a:rPr lang="ru-RU" dirty="0"/>
              <a:t> геному і синтез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вірусних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збираються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віруси.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/>
              <a:t>певний</a:t>
            </a:r>
            <a:r>
              <a:rPr lang="ru-RU" dirty="0"/>
              <a:t> порядок </a:t>
            </a:r>
            <a:r>
              <a:rPr lang="ru-RU" dirty="0" err="1"/>
              <a:t>транскрипції</a:t>
            </a:r>
            <a:r>
              <a:rPr lang="ru-RU" dirty="0"/>
              <a:t> </a:t>
            </a:r>
            <a:r>
              <a:rPr lang="ru-RU" dirty="0" err="1"/>
              <a:t>вірусних</a:t>
            </a:r>
            <a:r>
              <a:rPr lang="ru-RU" dirty="0"/>
              <a:t> ІРНК, які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транслюються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. </a:t>
            </a:r>
            <a:r>
              <a:rPr lang="ru-RU" dirty="0" err="1"/>
              <a:t>Реплікація</a:t>
            </a:r>
            <a:r>
              <a:rPr lang="ru-RU" dirty="0"/>
              <a:t> </a:t>
            </a:r>
            <a:r>
              <a:rPr lang="ru-RU" dirty="0" err="1"/>
              <a:t>вірусного</a:t>
            </a:r>
            <a:r>
              <a:rPr lang="ru-RU" dirty="0"/>
              <a:t> геному </a:t>
            </a:r>
            <a:r>
              <a:rPr lang="ru-RU" dirty="0" err="1"/>
              <a:t>більшості</a:t>
            </a:r>
            <a:r>
              <a:rPr lang="ru-RU" dirty="0"/>
              <a:t> РНК-</a:t>
            </a:r>
            <a:r>
              <a:rPr lang="ru-RU" dirty="0" err="1"/>
              <a:t>вмісних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цитоплазмі</a:t>
            </a:r>
            <a:r>
              <a:rPr lang="ru-RU" dirty="0"/>
              <a:t>, а </a:t>
            </a:r>
            <a:r>
              <a:rPr lang="ru-RU" dirty="0" err="1"/>
              <a:t>біль­шості</a:t>
            </a:r>
            <a:r>
              <a:rPr lang="ru-RU" dirty="0"/>
              <a:t> ДНК-</a:t>
            </a:r>
            <a:r>
              <a:rPr lang="ru-RU" dirty="0" err="1"/>
              <a:t>вмісних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— у </a:t>
            </a:r>
            <a:r>
              <a:rPr lang="ru-RU" dirty="0" err="1"/>
              <a:t>ядрі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err="1" smtClean="0"/>
              <a:t>Заражаючись</a:t>
            </a:r>
            <a:r>
              <a:rPr lang="ru-RU" dirty="0" smtClean="0"/>
              <a:t> </a:t>
            </a:r>
            <a:r>
              <a:rPr lang="ru-RU" dirty="0" err="1"/>
              <a:t>вірусом</a:t>
            </a:r>
            <a:r>
              <a:rPr lang="ru-RU" dirty="0"/>
              <a:t>, </a:t>
            </a:r>
            <a:r>
              <a:rPr lang="ru-RU" dirty="0" err="1"/>
              <a:t>клітина</a:t>
            </a:r>
            <a:r>
              <a:rPr lang="ru-RU" dirty="0"/>
              <a:t> </a:t>
            </a:r>
            <a:r>
              <a:rPr lang="ru-RU" dirty="0" err="1"/>
              <a:t>активує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противірусного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перепрограмування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Вона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синтезувати</a:t>
            </a:r>
            <a:r>
              <a:rPr lang="ru-RU" dirty="0"/>
              <a:t> </a:t>
            </a:r>
            <a:r>
              <a:rPr lang="ru-RU" dirty="0" err="1"/>
              <a:t>сигнальні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— </a:t>
            </a:r>
            <a:r>
              <a:rPr lang="ru-RU" dirty="0" err="1"/>
              <a:t>інтерферони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активують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. </a:t>
            </a:r>
            <a:r>
              <a:rPr lang="ru-RU" dirty="0" err="1"/>
              <a:t>Пошкодження</a:t>
            </a:r>
            <a:r>
              <a:rPr lang="ru-RU" dirty="0"/>
              <a:t>, </a:t>
            </a:r>
            <a:r>
              <a:rPr lang="ru-RU" dirty="0" err="1"/>
              <a:t>спричинені</a:t>
            </a:r>
            <a:r>
              <a:rPr lang="ru-RU" dirty="0"/>
              <a:t> </a:t>
            </a:r>
            <a:r>
              <a:rPr lang="ru-RU" dirty="0" err="1"/>
              <a:t>розмно­женням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в </a:t>
            </a:r>
            <a:r>
              <a:rPr lang="ru-RU" dirty="0" err="1"/>
              <a:t>клітині</a:t>
            </a:r>
            <a:r>
              <a:rPr lang="ru-RU" dirty="0"/>
              <a:t>, </a:t>
            </a:r>
            <a:r>
              <a:rPr lang="ru-RU" dirty="0" err="1"/>
              <a:t>виявляються</a:t>
            </a:r>
            <a:r>
              <a:rPr lang="ru-RU" dirty="0"/>
              <a:t> системами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клітинного</a:t>
            </a:r>
            <a:r>
              <a:rPr lang="ru-RU" dirty="0"/>
              <a:t> контролю, і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клітина</a:t>
            </a:r>
            <a:r>
              <a:rPr lang="ru-RU" dirty="0"/>
              <a:t> сама себе </a:t>
            </a:r>
            <a:r>
              <a:rPr lang="ru-RU" dirty="0" err="1"/>
              <a:t>вбиває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апоптозу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програмованої</a:t>
            </a:r>
            <a:r>
              <a:rPr lang="ru-RU" dirty="0"/>
              <a:t> </a:t>
            </a:r>
            <a:r>
              <a:rPr lang="ru-RU" dirty="0" err="1"/>
              <a:t>клітинної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/>
              <a:t>віруси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переходити</a:t>
            </a:r>
            <a:r>
              <a:rPr lang="ru-RU" dirty="0"/>
              <a:t> в </a:t>
            </a:r>
            <a:r>
              <a:rPr lang="ru-RU" dirty="0" err="1"/>
              <a:t>латентний</a:t>
            </a:r>
            <a:r>
              <a:rPr lang="ru-RU" dirty="0"/>
              <a:t> (</a:t>
            </a:r>
            <a:r>
              <a:rPr lang="ru-RU" dirty="0" err="1"/>
              <a:t>прихований</a:t>
            </a:r>
            <a:r>
              <a:rPr lang="ru-RU" dirty="0"/>
              <a:t>) стан і </a:t>
            </a:r>
            <a:r>
              <a:rPr lang="ru-RU" dirty="0" err="1"/>
              <a:t>активуватися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певних</a:t>
            </a:r>
            <a:r>
              <a:rPr lang="ru-RU" dirty="0"/>
              <a:t> умов.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успадковуєть­ся</a:t>
            </a:r>
            <a:r>
              <a:rPr lang="ru-RU" dirty="0"/>
              <a:t> </a:t>
            </a:r>
            <a:r>
              <a:rPr lang="ru-RU" dirty="0" err="1"/>
              <a:t>дочірніми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і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включається</a:t>
            </a:r>
            <a:r>
              <a:rPr lang="ru-RU" dirty="0"/>
              <a:t> у </a:t>
            </a:r>
            <a:r>
              <a:rPr lang="ru-RU" dirty="0" err="1"/>
              <a:t>клітинний</a:t>
            </a:r>
            <a:r>
              <a:rPr lang="ru-RU" dirty="0"/>
              <a:t> геном.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у </a:t>
            </a:r>
            <a:r>
              <a:rPr lang="ru-RU" dirty="0" err="1"/>
              <a:t>несприятливе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то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активним</a:t>
            </a:r>
            <a:r>
              <a:rPr lang="ru-RU" dirty="0"/>
              <a:t> і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розмножуватися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92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60648"/>
            <a:ext cx="7110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Як </a:t>
            </a:r>
            <a:r>
              <a:rPr lang="ru-RU" dirty="0"/>
              <a:t>тільки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нуклеїнові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і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синтезовані</a:t>
            </a:r>
            <a:r>
              <a:rPr lang="ru-RU" dirty="0"/>
              <a:t> в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.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ну­клеїнових</a:t>
            </a:r>
            <a:r>
              <a:rPr lang="ru-RU" dirty="0"/>
              <a:t> кислот у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капсиди</a:t>
            </a:r>
            <a:r>
              <a:rPr lang="ru-RU" dirty="0"/>
              <a:t> у РНК-</a:t>
            </a:r>
            <a:r>
              <a:rPr lang="ru-RU" dirty="0" err="1"/>
              <a:t>вмісних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відбува­ється</a:t>
            </a:r>
            <a:r>
              <a:rPr lang="ru-RU" dirty="0"/>
              <a:t> у </a:t>
            </a:r>
            <a:r>
              <a:rPr lang="ru-RU" dirty="0" err="1"/>
              <a:t>цитоплазмі</a:t>
            </a:r>
            <a:r>
              <a:rPr lang="ru-RU" dirty="0"/>
              <a:t>, а у ДНК-</a:t>
            </a:r>
            <a:r>
              <a:rPr lang="ru-RU" dirty="0" err="1"/>
              <a:t>вмісних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— у </a:t>
            </a:r>
            <a:r>
              <a:rPr lang="ru-RU" dirty="0" err="1"/>
              <a:t>ядрі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err="1" smtClean="0"/>
              <a:t>Вірус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активно </a:t>
            </a:r>
            <a:r>
              <a:rPr lang="ru-RU" dirty="0" err="1"/>
              <a:t>розмножується</a:t>
            </a:r>
            <a:r>
              <a:rPr lang="ru-RU" dirty="0"/>
              <a:t>,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вбиває</a:t>
            </a:r>
            <a:r>
              <a:rPr lang="ru-RU" dirty="0"/>
              <a:t> </a:t>
            </a:r>
            <a:r>
              <a:rPr lang="ru-RU" dirty="0" err="1"/>
              <a:t>клітину</a:t>
            </a:r>
            <a:r>
              <a:rPr lang="ru-RU" dirty="0"/>
              <a:t>- </a:t>
            </a:r>
            <a:r>
              <a:rPr lang="ru-RU" dirty="0" err="1"/>
              <a:t>хазяїна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шляхом </a:t>
            </a:r>
            <a:r>
              <a:rPr lang="ru-RU" dirty="0" err="1"/>
              <a:t>відбрунькування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клітинної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, </a:t>
            </a:r>
            <a:r>
              <a:rPr lang="ru-RU" dirty="0" err="1"/>
              <a:t>набуваючи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клітина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і </a:t>
            </a:r>
            <a:r>
              <a:rPr lang="ru-RU" dirty="0" err="1"/>
              <a:t>продукувати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  Життєві </a:t>
            </a:r>
            <a:r>
              <a:rPr lang="ru-RU" dirty="0"/>
              <a:t>цикли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але </a:t>
            </a:r>
            <a:r>
              <a:rPr lang="ru-RU" dirty="0" err="1"/>
              <a:t>відбуваються</a:t>
            </a:r>
            <a:r>
              <a:rPr lang="ru-RU" dirty="0"/>
              <a:t> за </a:t>
            </a:r>
            <a:r>
              <a:rPr lang="ru-RU" dirty="0" err="1"/>
              <a:t>загальною</a:t>
            </a:r>
            <a:r>
              <a:rPr lang="ru-RU" dirty="0"/>
              <a:t> схемою. </a:t>
            </a:r>
            <a:endParaRPr lang="ru-RU" dirty="0" smtClean="0"/>
          </a:p>
          <a:p>
            <a:endParaRPr lang="uk-UA" dirty="0"/>
          </a:p>
          <a:p>
            <a:r>
              <a:rPr lang="ru-RU" dirty="0" smtClean="0"/>
              <a:t>   </a:t>
            </a:r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у </a:t>
            </a:r>
            <a:r>
              <a:rPr lang="ru-RU" dirty="0" err="1"/>
              <a:t>клітини</a:t>
            </a:r>
            <a:r>
              <a:rPr lang="ru-RU" dirty="0"/>
              <a:t> людини,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рос­лин</a:t>
            </a:r>
            <a:r>
              <a:rPr lang="ru-RU" dirty="0"/>
              <a:t>,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Віруси </a:t>
            </a:r>
            <a:r>
              <a:rPr lang="ru-RU" dirty="0" err="1"/>
              <a:t>поширені</a:t>
            </a:r>
            <a:r>
              <a:rPr lang="ru-RU" dirty="0"/>
              <a:t> у природі </a:t>
            </a:r>
            <a:r>
              <a:rPr lang="ru-RU" dirty="0" err="1"/>
              <a:t>повсюдно</a:t>
            </a:r>
            <a:r>
              <a:rPr lang="ru-RU" dirty="0"/>
              <a:t>. Вони </a:t>
            </a:r>
            <a:r>
              <a:rPr lang="ru-RU" dirty="0" err="1"/>
              <a:t>уражають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живих </a:t>
            </a:r>
            <a:r>
              <a:rPr lang="ru-RU" dirty="0" err="1"/>
              <a:t>організмів</a:t>
            </a:r>
            <a:r>
              <a:rPr lang="ru-RU" dirty="0"/>
              <a:t>. Описано </a:t>
            </a:r>
            <a:r>
              <a:rPr lang="ru-RU" dirty="0" err="1"/>
              <a:t>приблизно</a:t>
            </a:r>
            <a:r>
              <a:rPr lang="ru-RU" dirty="0"/>
              <a:t> 500 </a:t>
            </a:r>
            <a:r>
              <a:rPr lang="ru-RU" dirty="0" err="1"/>
              <a:t>вірусів</a:t>
            </a:r>
            <a:r>
              <a:rPr lang="ru-RU" dirty="0"/>
              <a:t>, які </a:t>
            </a:r>
            <a:r>
              <a:rPr lang="ru-RU" dirty="0" err="1"/>
              <a:t>уражають</a:t>
            </a:r>
            <a:r>
              <a:rPr lang="ru-RU" dirty="0"/>
              <a:t> </a:t>
            </a:r>
            <a:r>
              <a:rPr lang="ru-RU" dirty="0" err="1"/>
              <a:t>теплокровних</a:t>
            </a:r>
            <a:r>
              <a:rPr lang="ru-RU" dirty="0"/>
              <a:t> </a:t>
            </a:r>
            <a:r>
              <a:rPr lang="ru-RU" dirty="0" err="1"/>
              <a:t>хребетних</a:t>
            </a:r>
            <a:r>
              <a:rPr lang="ru-RU" dirty="0"/>
              <a:t>, і </a:t>
            </a:r>
            <a:r>
              <a:rPr lang="ru-RU" dirty="0" err="1"/>
              <a:t>понад</a:t>
            </a:r>
            <a:r>
              <a:rPr lang="ru-RU" dirty="0"/>
              <a:t> 300 </a:t>
            </a:r>
            <a:r>
              <a:rPr lang="ru-RU" dirty="0" err="1"/>
              <a:t>вірусів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уражають</a:t>
            </a:r>
            <a:r>
              <a:rPr lang="ru-RU" dirty="0"/>
              <a:t>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рос­лини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ракових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 у </a:t>
            </a:r>
            <a:r>
              <a:rPr lang="ru-RU" dirty="0" err="1"/>
              <a:t>тварин</a:t>
            </a:r>
            <a:r>
              <a:rPr lang="ru-RU" dirty="0"/>
              <a:t> і людини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вірусну</a:t>
            </a:r>
            <a:r>
              <a:rPr lang="ru-RU" dirty="0"/>
              <a:t> природу.</a:t>
            </a:r>
          </a:p>
        </p:txBody>
      </p:sp>
    </p:spTree>
    <p:extLst>
      <p:ext uri="{BB962C8B-B14F-4D97-AF65-F5344CB8AC3E}">
        <p14:creationId xmlns:p14="http://schemas.microsoft.com/office/powerpoint/2010/main" val="42308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4917" y="69269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кору, герпесу,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природ­ним</a:t>
            </a:r>
            <a:r>
              <a:rPr lang="ru-RU" dirty="0"/>
              <a:t> резервуаром є </a:t>
            </a:r>
            <a:r>
              <a:rPr lang="ru-RU" dirty="0" err="1"/>
              <a:t>людина</a:t>
            </a:r>
            <a:r>
              <a:rPr lang="ru-RU" dirty="0"/>
              <a:t>.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повітряно-краплинним</a:t>
            </a:r>
            <a:r>
              <a:rPr lang="ru-RU" dirty="0"/>
              <a:t> шляхом.</a:t>
            </a:r>
          </a:p>
        </p:txBody>
      </p:sp>
      <p:pic>
        <p:nvPicPr>
          <p:cNvPr id="13314" name="Picture 2" descr="http://oril.exo.in.ua/images/news/2011/11/new-413-2011-11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08" y="2060848"/>
            <a:ext cx="3323957" cy="249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5946" y="465313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Кір</a:t>
            </a:r>
            <a:endParaRPr lang="ru-RU" dirty="0"/>
          </a:p>
        </p:txBody>
      </p:sp>
      <p:pic>
        <p:nvPicPr>
          <p:cNvPr id="13316" name="Picture 4" descr="http://www.biocenter.ru/images/pic_her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62" y="2204863"/>
            <a:ext cx="3106678" cy="234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60975" y="4653136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Герпес</a:t>
            </a:r>
            <a:endParaRPr lang="ru-RU" dirty="0"/>
          </a:p>
        </p:txBody>
      </p:sp>
      <p:pic>
        <p:nvPicPr>
          <p:cNvPr id="13318" name="Picture 6" descr="https://encrypted-tbn2.gstatic.com/images?q=tbn:ANd9GcR_leym5uFtk_c7apyXH4IDVIKSIIZ4AupQPgYqnmGX4BlOi2-l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88337"/>
            <a:ext cx="25908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67461" y="5877272"/>
            <a:ext cx="149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Вітряна</a:t>
            </a:r>
            <a:r>
              <a:rPr lang="ru-RU" dirty="0" smtClean="0"/>
              <a:t> </a:t>
            </a:r>
            <a:r>
              <a:rPr lang="ru-RU" dirty="0" err="1" smtClean="0"/>
              <a:t>віспа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8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398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Репродукція</a:t>
            </a:r>
            <a:r>
              <a:rPr lang="ru-RU" dirty="0" smtClean="0"/>
              <a:t> </a:t>
            </a:r>
            <a:r>
              <a:rPr lang="ru-RU" dirty="0" err="1"/>
              <a:t>вірусів</a:t>
            </a:r>
            <a:r>
              <a:rPr lang="ru-RU" dirty="0"/>
              <a:t> у природі </a:t>
            </a:r>
            <a:r>
              <a:rPr lang="ru-RU" dirty="0" err="1"/>
              <a:t>підтримується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: </a:t>
            </a:r>
            <a:r>
              <a:rPr lang="ru-RU" dirty="0" err="1"/>
              <a:t>бактеріями</a:t>
            </a:r>
            <a:r>
              <a:rPr lang="ru-RU" dirty="0"/>
              <a:t>, грибами, </a:t>
            </a:r>
            <a:r>
              <a:rPr lang="ru-RU" dirty="0" err="1"/>
              <a:t>найпростішими</a:t>
            </a:r>
            <a:r>
              <a:rPr lang="ru-RU" dirty="0"/>
              <a:t>, </a:t>
            </a:r>
            <a:r>
              <a:rPr lang="ru-RU" dirty="0" err="1"/>
              <a:t>рослинами</a:t>
            </a:r>
            <a:r>
              <a:rPr lang="ru-RU" dirty="0"/>
              <a:t>, </a:t>
            </a:r>
            <a:r>
              <a:rPr lang="ru-RU" dirty="0" err="1"/>
              <a:t>тваринами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комахи</a:t>
            </a:r>
            <a:r>
              <a:rPr lang="ru-RU" dirty="0"/>
              <a:t> часто </a:t>
            </a:r>
            <a:r>
              <a:rPr lang="ru-RU" dirty="0" err="1"/>
              <a:t>страждають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, які </a:t>
            </a:r>
            <a:r>
              <a:rPr lang="ru-RU" dirty="0" err="1"/>
              <a:t>на­копичуються</a:t>
            </a:r>
            <a:r>
              <a:rPr lang="ru-RU" dirty="0"/>
              <a:t> в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великих </a:t>
            </a:r>
            <a:r>
              <a:rPr lang="ru-RU" dirty="0" err="1"/>
              <a:t>кристалів</a:t>
            </a:r>
            <a:r>
              <a:rPr lang="ru-RU" dirty="0"/>
              <a:t>.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уражаються</a:t>
            </a:r>
            <a:r>
              <a:rPr lang="ru-RU" dirty="0"/>
              <a:t> </a:t>
            </a:r>
            <a:r>
              <a:rPr lang="ru-RU" dirty="0" err="1"/>
              <a:t>дрібними</a:t>
            </a:r>
            <a:r>
              <a:rPr lang="ru-RU" dirty="0"/>
              <a:t> і просто </a:t>
            </a:r>
            <a:r>
              <a:rPr lang="ru-RU" dirty="0" err="1"/>
              <a:t>побудованими</a:t>
            </a:r>
            <a:r>
              <a:rPr lang="ru-RU" dirty="0"/>
              <a:t> РНК-</a:t>
            </a:r>
            <a:r>
              <a:rPr lang="ru-RU" dirty="0" err="1"/>
              <a:t>вмісними</a:t>
            </a:r>
            <a:r>
              <a:rPr lang="ru-RU" dirty="0"/>
              <a:t> </a:t>
            </a:r>
            <a:r>
              <a:rPr lang="ru-RU" dirty="0" err="1"/>
              <a:t>вірусами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віруси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для </a:t>
            </a:r>
            <a:r>
              <a:rPr lang="ru-RU" dirty="0" err="1"/>
              <a:t>про­никнення</a:t>
            </a:r>
            <a:r>
              <a:rPr lang="ru-RU" dirty="0"/>
              <a:t> у </a:t>
            </a:r>
            <a:r>
              <a:rPr lang="ru-RU" dirty="0" err="1"/>
              <a:t>клітину</a:t>
            </a:r>
            <a:r>
              <a:rPr lang="ru-RU" dirty="0"/>
              <a:t>. Вони </a:t>
            </a:r>
            <a:r>
              <a:rPr lang="ru-RU" dirty="0" err="1"/>
              <a:t>переносяться</a:t>
            </a:r>
            <a:r>
              <a:rPr lang="ru-RU" dirty="0"/>
              <a:t> </a:t>
            </a:r>
            <a:r>
              <a:rPr lang="ru-RU" dirty="0" err="1"/>
              <a:t>комахами</a:t>
            </a:r>
            <a:r>
              <a:rPr lang="ru-RU" dirty="0"/>
              <a:t> (які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клітинним</a:t>
            </a:r>
            <a:r>
              <a:rPr lang="ru-RU" dirty="0"/>
              <a:t> соком), </a:t>
            </a:r>
            <a:r>
              <a:rPr lang="ru-RU" dirty="0" err="1"/>
              <a:t>круглими</a:t>
            </a:r>
            <a:r>
              <a:rPr lang="ru-RU" dirty="0"/>
              <a:t> червами і </a:t>
            </a:r>
            <a:r>
              <a:rPr lang="ru-RU" dirty="0" err="1"/>
              <a:t>контактним</a:t>
            </a:r>
            <a:r>
              <a:rPr lang="ru-RU" dirty="0"/>
              <a:t> способом, </a:t>
            </a:r>
            <a:r>
              <a:rPr lang="ru-RU" dirty="0" err="1"/>
              <a:t>зара­жаючи</a:t>
            </a:r>
            <a:r>
              <a:rPr lang="ru-RU" dirty="0"/>
              <a:t> </a:t>
            </a:r>
            <a:r>
              <a:rPr lang="ru-RU" dirty="0" err="1"/>
              <a:t>рослину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механічного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1122" y="2863520"/>
            <a:ext cx="31086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Віруси є </a:t>
            </a:r>
            <a:r>
              <a:rPr lang="ru-RU" dirty="0" err="1" smtClean="0"/>
              <a:t>збудниками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хвороб </a:t>
            </a:r>
            <a:r>
              <a:rPr lang="ru-RU" dirty="0" err="1" smtClean="0"/>
              <a:t>тварин</a:t>
            </a:r>
            <a:r>
              <a:rPr lang="ru-RU" dirty="0" smtClean="0"/>
              <a:t> і люди­ни. Вони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безпосереднього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контакту, </a:t>
            </a:r>
            <a:r>
              <a:rPr lang="ru-RU" dirty="0" err="1" smtClean="0"/>
              <a:t>повітряно-краплинним</a:t>
            </a:r>
            <a:r>
              <a:rPr lang="ru-RU" dirty="0" smtClean="0"/>
              <a:t> шляхом та </a:t>
            </a:r>
            <a:r>
              <a:rPr lang="ru-RU" dirty="0" err="1" smtClean="0"/>
              <a:t>іншими</a:t>
            </a:r>
            <a:r>
              <a:rPr lang="ru-RU" dirty="0" smtClean="0"/>
              <a:t> способами. Віруси </a:t>
            </a:r>
            <a:r>
              <a:rPr lang="ru-RU" dirty="0" err="1" smtClean="0"/>
              <a:t>мо­жуть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поширюватися</a:t>
            </a:r>
            <a:r>
              <a:rPr lang="ru-RU" dirty="0" smtClean="0"/>
              <a:t> </a:t>
            </a:r>
            <a:r>
              <a:rPr lang="ru-RU" dirty="0" err="1" smtClean="0"/>
              <a:t>організмами-переносниками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вірус</a:t>
            </a:r>
            <a:r>
              <a:rPr lang="ru-RU" dirty="0" smtClean="0"/>
              <a:t> сказу </a:t>
            </a:r>
            <a:r>
              <a:rPr lang="ru-RU" dirty="0" err="1" smtClean="0"/>
              <a:t>переносять</a:t>
            </a:r>
            <a:r>
              <a:rPr lang="ru-RU" dirty="0" smtClean="0"/>
              <a:t> собаки й </a:t>
            </a:r>
            <a:r>
              <a:rPr lang="ru-RU" dirty="0" err="1" smtClean="0"/>
              <a:t>кажани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AutoShape 2" descr="data:image/jpeg;base64,/9j/4AAQSkZJRgABAQAAAQABAAD/2wCEAAkGBxMSEhQSEhQUFhQUFBUUFBUUEA8VFBQVFBUWFhUUFBQYHCggGBolHBQUITEhJSkrLi4uFx8zODMsNygtLiwBCgoKDg0OGxAQGiwkICQtLDAsLCwsLCwsLCwsLCwsLCwsLCwsLCwsLCwsLCwsLCwsLCwsLCwsLCwsLCwsKywsK//AABEIAMIBAwMBIgACEQEDEQH/xAAcAAABBQEBAQAAAAAAAAAAAAAFAAIDBAYBBwj/xAA4EAABAwMDAwMCBAUCBwEAAAABAAIDBBEhBRIxBkFREyJhMnEUQoGRByNSobEzwRVDctHh8PEW/8QAGgEAAgMBAQAAAAAAAAAAAAAAAQIAAwQFBv/EACcRAAICAQQCAwACAwEAAAAAAAABAhEDBBIhMRNBIjJRBXEjM4EU/9oADAMBAAIRAxEAPwDR6ZyjM7/ahcMWwXKglrs2XAk+TsJcFed3vKalyV1wKuXQpxIFKy6xSuA2StKkaoFIX2SbQplhqkAVdjlKHIUPZKmEppeoi9SiWOe9VJ3FOfImE3USsDZRlKrOaiZgXW0V1ZVATA74Li6zOsR2K3FXDtCwety3eVZi7EycoETNF1Zigwq0bblX3mzVrkytIFVTLFcpzZSTC5umRNTropaqRaJTS0qan9zgG5P2wPhaMaZTwBgqZhG+ThoaDa/9XgJYqyy6Mq1h8FIlaas0iSOVzAQ4NZvaezmnu1ZZ8u5xwhHlhdId6i6Cotql2WCIu5jnFKNuVESpmnCg494v+ia91l0FQvOUCHVxP3JKEPb9Qb7cLNPidk3Wgjn3iyrSQHwuW4q6LlJjdIp7jJRV1E37oUx+w8K2yuRXAXyTGhHhMdQBL8cnCuRugUV30ZTfwxV38WPhdE4+ELCUPRIXdqvGRq5uahuCuSg4qu8q9WzxxtLnkAD5Qek1+nldtBt91IpvmiWSlOaFeNECLjI+6Z+ETqa6FpvoiaFbgCj/AAxCla3a25sAO5U3W6IuihrTvaV51WUpfJYf/Fr9X1VriWsFyO/b9FnayqEXHueeAOy044UVykkhlLFFDjBPk8BGKdtO9tpLAnNxwsHXSyuJL8X/AC4ThHJtBBNh2unyafd7oGLNtfVl3qilZHIGxkEc3Hz2V3QOkXytM0vshaNxPc9+PCN9OdPghss7dxNiAO3yUe1nVGtG3sBtsss9a41jhz+sv/8ALve+RkKaFrXN/wCVGSTuaNxxxcIBUwuqKhxLnObutvcLEtHwjkNMHyWFzm978BFdR0GJkW5j3GZxBAP0gd1sxy45M2aK3V6J55WzSxxxkjbT7Gk/mIGWrHv9KNkzHts8uaY3Dtk7gjFK401TTySuvGHe539IIsQEP6ojjNVJ6R/lk7mW7X5Rjw7Ek10kChmxtbF+OU4haOkEdRCGPsJWCzT5HgoJPDtcWnkd0I5E20y3ZSsr2TXqRxsmbsqwgrYTLqR5UbkBWRlyS4uJ6Es9v01mUWkgFlT09iITcLmzS3GhPgz9SMkKIOU9ULuVOfHOEaASSvXNygc++Fx7sIUEd6uU/wBe3c/uqLTcp0gU2hsump+SuGpPlVQ1RkI+NE3UZjrrVnHbEDjk8+VnaF9+9uP/AEI11tS8SfogOntznhb8cYqBlm35DW6T1RJTnY8lzfPdGqfrVhdYggfKytLSh+bEhKSBu4gtIss0seNs0KUkuTcu6tgHJQHVepDVPEUdxGD7jxdYvUQGuIbwrmivANhyRdNHTxjyV+Xd0aOXGB2QWtqNl9ovI42HxdEKuUtZ89vlV4QWguABcQCSR9P2Tp8WTapPsdQ6XLDG2rmYyVjn7bOdcg/bsFehZDUT+pEzbG0Aub5d8BZTUK+R5cLkA8gE7fuB5W+6LodtO1227j7r/wDdVaye3Hu9luk+9PlBOla8jGGoTqsbBgm5v2/3WidG9zb8N7oHXRAF1gDYXXHwv5WdOb4ZR0+QAmwxa1hbclqUxO1rL3dggZcj3SPTJqHeobtjby7Pu+AtZL09HGwvp4gXA5c76v0Xbj9bOO5xujxzWKaQRAOBwSTfz4PymR6S57AWAuLrZt/YL0rVukpalzWvaGtcLgtOL+XDypYNBnjZHZrBtJbYDOPzf2SynJLhFi2X2YBmkPpi31APeMeQUJqBeR4vnsvU6Wnj1CJ7j/qRuLfkFq8yliLah7bDBII+3dLC222PKSaopPpDdMNMUbp6YuOBlHtO6TfIQSLKzyMpRhvwbj2U0Wjyv4YV69RdKxMGQFJU+hCMkCyDlP8ACOjypvSktuElt5OqacEi4x8pKXkBcQ9pxsiE3Co0AV+XhZsn2LF0DKUAvN/0UOuMaALWv3UdQcqjWO4VsehfZWB/yuyBMcF1zsKNEshiOVM891BEcqVxUSJYmTZXHC+VLFEpzFYIslg2somysLXBZKTTzG4tDSfsCtwRYp7vNgpGbiTsxtJS1Zw0bQPICtV7w0ESf6gHK0c9QWtJA4Cw+pNc9xkcbAnuio7nyPupUBJ/c+6sUk4jO7uo5WWdZRyMWvjozVQXbqnqANP1dsK3TFzGnd3Wbpm2eD4R7UySGht7uwAklFIidlfTdLNRNtH0g3JB7L17Sqb0omtA4bhAOldI9KJt22c/nGVpzYHk4XB1uq3Sr0jp4cahH+yvUBzhbsORwhVDpfrVIiyGWu4i+QDxdENReRaxH/1Eugo2kyg5IOHXvg82Kt0cVOQuoybIE1B1RTsdPHiOGlaLA4Lz3IBWZ0/+Kn+tvj9ufRIIx43LK/xDqoxVy4Fx7QB8Ac+ViRVuOOxPHC6+PdONnMlGKZ6qP4qVBDdsUZIGbO+o9reFb6Z62q5pBHI1jv5l7iwIafy28rz3p+KE/U4A3sA4gNP/AEnyt7VaN6NG+ogu2RtiL848Huq8spLhF8McKs0tU0Uj3PwyOZ+TbguXnuuaSWak2xu2f3Ar0HVpBX6QZPzenu+z2D/uF5hqOqOe2mfu/mQ23eT5whGDjxfAIztHpFFoUcWSrFXrUUIyR+6x+q9WPkFmDsslXtmlOQ636pk0hbNN1F/EG12xrAajrU0xJc4/ZXhoch/J+6u0nSz3cmysU4IRwk2ZIsKS3P8A+TH9X+Ek3miTxP8AT1CKDaVPOcJMkulUfSsGRfM0R6AUxuSqNYMIlKFSquFalwLuBzxhQ3VwMwmvjTAspRA3VgJ0cWV17coBssxPTTP2UBK4AgSyQ5XN6eThV+UKJZR1qr2RErDmoc85OAbrb63E0xEFefFux5B8rTjVoWRdYNzuFako7DIVnQKXe9uPkp2u1FiRfvbhUyyf5NqNCxrx2ynpkLSXXCPaVS+pNG3sD/hBdLfY2B+pa/pyACS/gJdVkcYMrwxUpUbWRgbx4AVd5uLqF8pJymVFVsbc5svNSe+dHT20uSnW3dMxrSD5vwo6TrCCjrRDIQ2JrHbiBf8AmHt/lVOpNabSwAtINRJ9IsDtb5Xlxlc57nyZcSSSe5K9JpdPsVs5uoyKfBd6k1D8RUzSjh7yR9uyoxN8C91FISSr1K04tyt31iZ8cdzaCWg6Mah3pstfyeL+F630xplTDC6mnc2UPB2nnZf/ACsH0npDXRue9xBvgNJGe3C9C0LXmQQWka4uaDbBJP6rFklcuzU4PbwiJzfwTPwgILZAXOBxzzZeWakxja6xaQ3cTzjatXNqjtQqjJKwsY1pazJ3Nt3KBalRNeZ3l3uiB2/IUx8SoE8clC/fs0EdVTBocNuRdNqNfpmj6mryP1T5P7ldDlrWn/WZPOejVPVcP5c/ohcnV5v7WrHesuesj4Ii+Y0b+qpiScLizm8pJ/DEnmZ9IwJ8/CeI7KOU8rlzfzNa6BkrMqhVNRN5Q+o5WiuCpdlRrDZJ0atRnCZMRZKEpU/KfKFFGcqZzVKIRFl09salaUijRCGRiryHbkq1I5Z7qOvAaWg5USIDtRrTLJtHAKg1DTQ73cFV9IeXyi4/VHK6xcQO4T8xIx/R7cuPi91neoZT6rhi25HOl5tkz4z4uhHUFMPW83N1mx8ah2bJfLAqIdOpyXCwx8Lf9LwkMJP6IHokDS3DbFbDTKctaAVi1+o3JxLsGLYrJWt5Q6pkdIfaLiMi4HjvdEtTdtjJ4xZTVjGUenOcDeSRt92OT2VH8dg3S3P0HUZajS7Z5h1LOKipc/hoAaAhLg0XHK4ZfnPddcQBdd9WZo7aEyAONyER03aH5beyF08xJxwtZoUET7B/tvi/wq8snVFmFR7oN6M2MxvLA7eePARisi2wsd+bgo7DoULKV3pGxLPq/RY81rpIWRn8pI3f1Hws84uK5/B8WVZJfH0xmwNluD7XNJdbyVnNUftknGLekc+c4Rmpf87fbi3cjygPUFe51M7dtubNBFw49yjp3ckDVqo2YNc2p+1LaV2eDz7QwBdsnBpXdpU4JTGWXFJsKSnBKZ9LVb7BDWzXKfqsxshTJCLLiuScrOnTSCTmFVZYiiFJKHJ8kbSrfMhVBgcswq0kZRz0QmGnCHlj7DtYEhpiSppKcos2nAXXQqeSJNjA4hXHssixp0G6pqPQhc7vZFTTYKoy3UOvCMlrTlZCorDLd2flUKmcvcXm9yUqaSxI8rb46RnWW2GKev8ARiBb9RKK6TWepYnlZOp8LTaIy0bSkmko2NGVyogrJzFUhw7q3XHe+/cofrYJeL9lJR1Qc3abXGB5VE4XU0a8M6uDNt09TWA88rWUcRtcrMdJtu3Bue4Ww+ltl5zVX5HZ0ZPhUC9XiL9rBkvIAz8oT17UNZGIg42ZtZby42vZF695D4rc78Jmt6T6tVTRuZj1PUfj47/ddL+PVYzHnbtHj9ZSuY/3gtuLgEEY8qKQXAA5K9m/i706HwCoY0AxYIA/L/4XiMTzuNv8Lrx579GSORNf2EKZuwW7nC33SlIJhtIwGnPys70joLp3bn4APcL0bQ9NbTu27gRfss2R3I2wbijSaS1skBhOLAt/ssLqWjS0rBC73MLnOjIORm/75RyavfTVDX/8pxsfAzyp/wCINU78MyphAeIjcnOAcXStqUX+lK3YcifpmJZROmaP+rZ9kP8A4j6V+G9CO9/YXHHdaroSjfUFkmAxrtzwPPZE/wCIehipkYf6W2T4YbY7pB1efdNRR4VsC4Wrd1nRjvyj+yF1PSso7HjwtHliZNjMwGprkedoMoH0n9lAdEl/pP7FFZIh2MD2SRkaHL/Sf2KSPkiDYz3TUmtc3i57ILLBhWqJxcMqWtZZq503ci5KkBmSkKZtSVTkek2RHahrZc/GFPbXIY5+UnyJWkS2Ff8AiCcNQCBsnwm+ubqbbCaAagPKwX8TNUJ2Rg4OSj7ajPHcLBdbz+pNfwAFbgx/Pkryv48GZum3SKS65zLJd1wtb0vNuYGnssnTC5RfpyvETy13BVGWPxNOOVchTXaXcbhDdMpi424Wpqdu0E91V0qOMuLS2xBsD5CyTntgbMcfkG+lKkU0ln/SRz8rVv1Frj7crEVdNn2jhXqKoLSLrjaiCmrR1o40+TX0VL6ksZ27g11yb8LT11FvfE/ja7/ZYNtW8OaY3bQMkDg+VttB1EzRtc6wJcRjyFv/AI5x8e05WtjKM7CVZTtlY6N4uHAgj7ry4dIR0dVZ0e5jr7HOyBnherPbm6gr6Zj2fzACBldDLjbToxYMuyRlBStZlrQB3ACc6IDK0MlOx8RDM4ws9DIGu2OI/XtZYpQ2ujo48u9M5UxNlaWPGBkH5T9cpz/w4xf1AN/cqnX6k1rtoItfJDkXoZWVD22ddsVsD8x7XTJekLmvavw70fpH4WnDM7jkqOqnBc4+DZB+tOqmtkMETiJW2vnH2TTI4Rt3cluVp3JqjKk290gtHKw+FY9CN39P7BAWAkXUMVU9pKp3Dmpbp0Xhv7BdGkxE/SP2QSl1I9yr34+6ZNfgjT/Qh/wqH+kfskhpqz5SUtEp/oP0rgKbUz7SoNL4H3Ump/SVkf2NHozrk0lJ55TXFXCHWlRzFJpTJioMdhCTG5SiXQ3KNEZ0jBPwsDXESPePlbqqm2McTxZecyv9ziO5VuNCNg2oi2myiRj0BI235ghUkZabFbYStGLJBxYo5LZXXSG+7uo0rpmJudByk1bc0NeTccIh+Ottkab2NnLKBTw1JF889lRPEmX487R6/pxbKwEWyPhUNSgLSbBZro3VtjtpJtdegvc2RvHK4Wph4clnb02XdGzORVri0gmxHC0+iag9oiaXAbnXB7Y8rPahC1riOyI9OmmlYYXucJN12nsrcD5uI2qinG6PVqaa7A5x+57IFqOv2eY9ntIObi5VBuuMieIJiWNxtNrA/qqNR1BTyVBEI9R7faPHyfldOWRuPDOPjxJT5RotKn2sDgDtdewtxZV9SFM4NdM3a53J4KipC5rWODnE78tAxa/Hwo9e0eR8hlkcfQaLlo5AAzhJ9l0M2lO7Kfp6a11+TnvcKObqSD3Q0wa0luX+0bfJWMgjjnqjCx7xETcHgqp1hon4WVoaX2fgOByk2/ha69tsdpsDJNQe/f6jWZuTe7vutw9wKyOs0kdNHTuiaQ42Ls/Vfm/lEqHVQ4AI2JLlhd73DATKeTdcFPjqm7VQnrwHXStERLPE5rscK1E47RdVm17XBTMqAhRKHmYrqoSTi5ykpQKDemNwEtUdgqxSjAVXVOFS/sWJ/Ez7s3UBd2VxsaqyxZVoqG7kyRyc5ijdGUxLLETbqSOPKip1M12VANmf6yqNobGPzcrE1OHYWq6tlBlb8BZerybq/F0KyWF9nAhXJ6Nsgv3Q3OETpKrb7SnbpgdPsCVFE5nIx2VbatPqFyBi4VX8CHDxZWRy/pVLFfQBTmhXJqFwzbCqyM2qxSTKXBxJaKpMbgflem6DqrXNaL5K8tFirtBXmI4Ky6rTrNE1aXP43z0erV9CHj2/us/qGlStu5hI8EcqPSeqwbBxwP7o4dfhePqFvuFxdufDKkjtLNDJGrMvV6hWShkcwL2M4BAvj5Wj0vUIwyINhLJWC7iCACO4OMqrVavEBfcMfIWX1nqTcNseB3OcrdillyP6mTKsMI9ntWidWRv2tdE5jn4BGW37C6p9c9Y+mx9PFG8yvG2+3ABwSPK8Ki12oa3a2RwbcEZOCO4V6t6vq5nMfJJuLLWNuw7Hyt/jmctThdstbjEdzdwdnk5JvkfCWs65NOWCZw9lg2xyL97oBU175Xl7jlxJIF7D7KqXZvlFYUux5ai+j3em0b1KWMu97tmCe1wslV0L4Xnwtf0LrDZKdgPZoCua7p4kFwszXJamYylqTxdXtoceUH1OndHwCqTNXLUoUHakiPuhkmouJ9v+VUkq3SqeGGw+UOQtk/rOPdJViwpJtotnp9C67VDqAup6RlmhNqm4WdczLOogXYqsjblEnxqo5uVe4ldlcw2TxELKcxqtO0hAghHZRtblSsdjKTALqWQxnV7LPHyFnKttrfotl1nENzXeAsXM+7lpxcoD6ONN1aiZjKs09IzaNxy7hdrWljcDHlRvmiJEsDrixz4XWgNJ3cKhG823N7K7HUNeLOwUskEryVFublvZD6qHf7mrRRCM4IUc9Oz8uEYy2iSjuMoyEk2AKkMQHKOhjGcjnug9a8Xwroz3MqcNqKbvhLef/SU0lJXUiizpkJ7/AN0k+GnLjjCtugY0ZOULroZRbKjYyUntTpJLYbwo3uRQHSVDQVwroCRCNCm26J1UsbbOF6XperiUWwvG+mQfeAtPptW6N17/AKLm5eJs343cUeg6npQkaSAvMdZ0t0bzjBXpeia0JAASFa1fRWTNvbNsJE16GfHDPIqWbZhWmVuVPrmivhJxhAZQ4KyL3EfBom1ISWbFYUk9C2j3Z7w0AKpNJfhRVUtylA26xR+1lnoidwqpblEnQKB0BWi0V0U3usq0rrok6A/Crvpj4StoJTibdLba6vQwfCZU09gT8Ipohh+s6nhqyMYyPgo71PKTIboJD9Q8LTDhAbLFdIXOAHNkXo6N7o85KIUmhtks74V+TSXNbZhss880VwWRxNmYhotvOMqrqbRyMFHn7iS1wz5shmp6eU0Msb7A4SS6Aba94PKvRakSMj9ULkhIciDDdlsYWmajVlEHL2W9gkH1Z+6HzUJbkkfuul1j4x2VOpmcTkpccXYJyVDZGtHdM3+FGUgFpMzdvgsGpceFGTflcJthNQSJufs6SuBl10NucK/SUbr4CEpKPY0IOT4KZZ2UwpCACQtFo2gFx3PwObWVvWaRrRYDACyPVrftRvhofjuZQ6OZdzx8IzNTm90O6EZeV4HFvC1tXTgXyqM7+bJjXx4AlJUujIK3mhdQ7htK8/qx4uu0NYYzfKSq6GfPZ6rXUTJ29sj4Xn/UHTTm3sMD4RHTOqbYP91rIKhk7exuEU3Yu08Nl09wJGcHwUl7HL00wknz8BJXb2JtQqgKSmSSWNDsIM4UDkkkw0ehBMcEklEBnQFDN/skknXYp5X1U0eq7HlBYWjcPukktkOhPZr9IOQtYOAkkuPqPub8XRSewXOB+wQ6vaPA/ZJJPDsZ9GI1YZUETRY4SSXWX0RzpfZnCFRlaL8JJK3GUZOiNzQpoWjGO6SStZVHsU7RdRlo8JJKIWfZcomDwP2Wg0lg3cD9kklh1PR0NJ6NREMIR1APYfsV1JcvD/s/6dmf+s5/DQe+VHNQHKSS26j7s5WL6gicKNzRYpJJUQG2Wy6ZOAkko+w+jcRnASSSTF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MSEhQSEhQUFhQUFBUUFBUUEA8VFBQVFBUWFhUUFBQYHCggGBolHBQUITEhJSkrLi4uFx8zODMsNygtLiwBCgoKDg0OGxAQGiwkICQtLDAsLCwsLCwsLCwsLCwsLCwsLCwsLCwsLCwsLCwsLCwsLCwsLCwsLCwsLCwsKywsK//AABEIAMIBAwMBIgACEQEDEQH/xAAcAAABBQEBAQAAAAAAAAAAAAAFAAIDBAYBBwj/xAA4EAABAwMDAwMCBAUCBwEAAAABAAIDBBEhBRIxBkFREyJhMnEUQoGRByNSobEzwRVDctHh8PEW/8QAGgEAAgMBAQAAAAAAAAAAAAAAAQIAAwQFBv/EACcRAAICAQQCAwACAwEAAAAAAAABAhEDBBIhMRNBIjJRBXEjM4EU/9oADAMBAAIRAxEAPwDR6ZyjM7/ahcMWwXKglrs2XAk+TsJcFed3vKalyV1wKuXQpxIFKy6xSuA2StKkaoFIX2SbQplhqkAVdjlKHIUPZKmEppeoi9SiWOe9VJ3FOfImE3USsDZRlKrOaiZgXW0V1ZVATA74Li6zOsR2K3FXDtCwety3eVZi7EycoETNF1Zigwq0bblX3mzVrkytIFVTLFcpzZSTC5umRNTropaqRaJTS0qan9zgG5P2wPhaMaZTwBgqZhG+ThoaDa/9XgJYqyy6Mq1h8FIlaas0iSOVzAQ4NZvaezmnu1ZZ8u5xwhHlhdId6i6Cotql2WCIu5jnFKNuVESpmnCg494v+ia91l0FQvOUCHVxP3JKEPb9Qb7cLNPidk3Wgjn3iyrSQHwuW4q6LlJjdIp7jJRV1E37oUx+w8K2yuRXAXyTGhHhMdQBL8cnCuRugUV30ZTfwxV38WPhdE4+ELCUPRIXdqvGRq5uahuCuSg4qu8q9WzxxtLnkAD5Qek1+nldtBt91IpvmiWSlOaFeNECLjI+6Z+ETqa6FpvoiaFbgCj/AAxCla3a25sAO5U3W6IuihrTvaV51WUpfJYf/Fr9X1VriWsFyO/b9FnayqEXHueeAOy044UVykkhlLFFDjBPk8BGKdtO9tpLAnNxwsHXSyuJL8X/AC4ThHJtBBNh2unyafd7oGLNtfVl3qilZHIGxkEc3Hz2V3QOkXytM0vshaNxPc9+PCN9OdPghss7dxNiAO3yUe1nVGtG3sBtsss9a41jhz+sv/8ALve+RkKaFrXN/wCVGSTuaNxxxcIBUwuqKhxLnObutvcLEtHwjkNMHyWFzm978BFdR0GJkW5j3GZxBAP0gd1sxy45M2aK3V6J55WzSxxxkjbT7Gk/mIGWrHv9KNkzHts8uaY3Dtk7gjFK401TTySuvGHe539IIsQEP6ojjNVJ6R/lk7mW7X5Rjw7Ek10kChmxtbF+OU4haOkEdRCGPsJWCzT5HgoJPDtcWnkd0I5E20y3ZSsr2TXqRxsmbsqwgrYTLqR5UbkBWRlyS4uJ6Es9v01mUWkgFlT09iITcLmzS3GhPgz9SMkKIOU9ULuVOfHOEaASSvXNygc++Fx7sIUEd6uU/wBe3c/uqLTcp0gU2hsump+SuGpPlVQ1RkI+NE3UZjrrVnHbEDjk8+VnaF9+9uP/AEI11tS8SfogOntznhb8cYqBlm35DW6T1RJTnY8lzfPdGqfrVhdYggfKytLSh+bEhKSBu4gtIss0seNs0KUkuTcu6tgHJQHVepDVPEUdxGD7jxdYvUQGuIbwrmivANhyRdNHTxjyV+Xd0aOXGB2QWtqNl9ovI42HxdEKuUtZ89vlV4QWguABcQCSR9P2Tp8WTapPsdQ6XLDG2rmYyVjn7bOdcg/bsFehZDUT+pEzbG0Aub5d8BZTUK+R5cLkA8gE7fuB5W+6LodtO1227j7r/wDdVaye3Hu9luk+9PlBOla8jGGoTqsbBgm5v2/3WidG9zb8N7oHXRAF1gDYXXHwv5WdOb4ZR0+QAmwxa1hbclqUxO1rL3dggZcj3SPTJqHeobtjby7Pu+AtZL09HGwvp4gXA5c76v0Xbj9bOO5xujxzWKaQRAOBwSTfz4PymR6S57AWAuLrZt/YL0rVukpalzWvaGtcLgtOL+XDypYNBnjZHZrBtJbYDOPzf2SynJLhFi2X2YBmkPpi31APeMeQUJqBeR4vnsvU6Wnj1CJ7j/qRuLfkFq8yliLah7bDBII+3dLC222PKSaopPpDdMNMUbp6YuOBlHtO6TfIQSLKzyMpRhvwbj2U0Wjyv4YV69RdKxMGQFJU+hCMkCyDlP8ACOjypvSktuElt5OqacEi4x8pKXkBcQ9pxsiE3Co0AV+XhZsn2LF0DKUAvN/0UOuMaALWv3UdQcqjWO4VsehfZWB/yuyBMcF1zsKNEshiOVM891BEcqVxUSJYmTZXHC+VLFEpzFYIslg2somysLXBZKTTzG4tDSfsCtwRYp7vNgpGbiTsxtJS1Zw0bQPICtV7w0ESf6gHK0c9QWtJA4Cw+pNc9xkcbAnuio7nyPupUBJ/c+6sUk4jO7uo5WWdZRyMWvjozVQXbqnqANP1dsK3TFzGnd3Wbpm2eD4R7UySGht7uwAklFIidlfTdLNRNtH0g3JB7L17Sqb0omtA4bhAOldI9KJt22c/nGVpzYHk4XB1uq3Sr0jp4cahH+yvUBzhbsORwhVDpfrVIiyGWu4i+QDxdENReRaxH/1Eugo2kyg5IOHXvg82Kt0cVOQuoybIE1B1RTsdPHiOGlaLA4Lz3IBWZ0/+Kn+tvj9ufRIIx43LK/xDqoxVy4Fx7QB8Ac+ViRVuOOxPHC6+PdONnMlGKZ6qP4qVBDdsUZIGbO+o9reFb6Z62q5pBHI1jv5l7iwIafy28rz3p+KE/U4A3sA4gNP/AEnyt7VaN6NG+ogu2RtiL848Huq8spLhF8McKs0tU0Uj3PwyOZ+TbguXnuuaSWak2xu2f3Ar0HVpBX6QZPzenu+z2D/uF5hqOqOe2mfu/mQ23eT5whGDjxfAIztHpFFoUcWSrFXrUUIyR+6x+q9WPkFmDsslXtmlOQ636pk0hbNN1F/EG12xrAajrU0xJc4/ZXhoch/J+6u0nSz3cmysU4IRwk2ZIsKS3P8A+TH9X+Ek3miTxP8AT1CKDaVPOcJMkulUfSsGRfM0R6AUxuSqNYMIlKFSquFalwLuBzxhQ3VwMwmvjTAspRA3VgJ0cWV17coBssxPTTP2UBK4AgSyQ5XN6eThV+UKJZR1qr2RErDmoc85OAbrb63E0xEFefFux5B8rTjVoWRdYNzuFako7DIVnQKXe9uPkp2u1FiRfvbhUyyf5NqNCxrx2ynpkLSXXCPaVS+pNG3sD/hBdLfY2B+pa/pyACS/gJdVkcYMrwxUpUbWRgbx4AVd5uLqF8pJymVFVsbc5svNSe+dHT20uSnW3dMxrSD5vwo6TrCCjrRDIQ2JrHbiBf8AmHt/lVOpNabSwAtINRJ9IsDtb5Xlxlc57nyZcSSSe5K9JpdPsVs5uoyKfBd6k1D8RUzSjh7yR9uyoxN8C91FISSr1K04tyt31iZ8cdzaCWg6Mah3pstfyeL+F630xplTDC6mnc2UPB2nnZf/ACsH0npDXRue9xBvgNJGe3C9C0LXmQQWka4uaDbBJP6rFklcuzU4PbwiJzfwTPwgILZAXOBxzzZeWakxja6xaQ3cTzjatXNqjtQqjJKwsY1pazJ3Nt3KBalRNeZ3l3uiB2/IUx8SoE8clC/fs0EdVTBocNuRdNqNfpmj6mryP1T5P7ldDlrWn/WZPOejVPVcP5c/ohcnV5v7WrHesuesj4Ii+Y0b+qpiScLizm8pJ/DEnmZ9IwJ8/CeI7KOU8rlzfzNa6BkrMqhVNRN5Q+o5WiuCpdlRrDZJ0atRnCZMRZKEpU/KfKFFGcqZzVKIRFl09salaUijRCGRiryHbkq1I5Z7qOvAaWg5USIDtRrTLJtHAKg1DTQ73cFV9IeXyi4/VHK6xcQO4T8xIx/R7cuPi91neoZT6rhi25HOl5tkz4z4uhHUFMPW83N1mx8ah2bJfLAqIdOpyXCwx8Lf9LwkMJP6IHokDS3DbFbDTKctaAVi1+o3JxLsGLYrJWt5Q6pkdIfaLiMi4HjvdEtTdtjJ4xZTVjGUenOcDeSRt92OT2VH8dg3S3P0HUZajS7Z5h1LOKipc/hoAaAhLg0XHK4ZfnPddcQBdd9WZo7aEyAONyER03aH5beyF08xJxwtZoUET7B/tvi/wq8snVFmFR7oN6M2MxvLA7eePARisi2wsd+bgo7DoULKV3pGxLPq/RY81rpIWRn8pI3f1Hws84uK5/B8WVZJfH0xmwNluD7XNJdbyVnNUftknGLekc+c4Rmpf87fbi3cjygPUFe51M7dtubNBFw49yjp3ckDVqo2YNc2p+1LaV2eDz7QwBdsnBpXdpU4JTGWXFJsKSnBKZ9LVb7BDWzXKfqsxshTJCLLiuScrOnTSCTmFVZYiiFJKHJ8kbSrfMhVBgcswq0kZRz0QmGnCHlj7DtYEhpiSppKcos2nAXXQqeSJNjA4hXHssixp0G6pqPQhc7vZFTTYKoy3UOvCMlrTlZCorDLd2flUKmcvcXm9yUqaSxI8rb46RnWW2GKev8ARiBb9RKK6TWepYnlZOp8LTaIy0bSkmko2NGVyogrJzFUhw7q3XHe+/cofrYJeL9lJR1Qc3abXGB5VE4XU0a8M6uDNt09TWA88rWUcRtcrMdJtu3Bue4Ww+ltl5zVX5HZ0ZPhUC9XiL9rBkvIAz8oT17UNZGIg42ZtZby42vZF695D4rc78Jmt6T6tVTRuZj1PUfj47/ddL+PVYzHnbtHj9ZSuY/3gtuLgEEY8qKQXAA5K9m/i706HwCoY0AxYIA/L/4XiMTzuNv8Lrx579GSORNf2EKZuwW7nC33SlIJhtIwGnPys70joLp3bn4APcL0bQ9NbTu27gRfss2R3I2wbijSaS1skBhOLAt/ssLqWjS0rBC73MLnOjIORm/75RyavfTVDX/8pxsfAzyp/wCINU78MyphAeIjcnOAcXStqUX+lK3YcifpmJZROmaP+rZ9kP8A4j6V+G9CO9/YXHHdaroSjfUFkmAxrtzwPPZE/wCIehipkYf6W2T4YbY7pB1efdNRR4VsC4Wrd1nRjvyj+yF1PSso7HjwtHliZNjMwGprkedoMoH0n9lAdEl/pP7FFZIh2MD2SRkaHL/Sf2KSPkiDYz3TUmtc3i57ILLBhWqJxcMqWtZZq503ci5KkBmSkKZtSVTkek2RHahrZc/GFPbXIY5+UnyJWkS2Ff8AiCcNQCBsnwm+ubqbbCaAagPKwX8TNUJ2Rg4OSj7ajPHcLBdbz+pNfwAFbgx/Pkryv48GZum3SKS65zLJd1wtb0vNuYGnssnTC5RfpyvETy13BVGWPxNOOVchTXaXcbhDdMpi424Wpqdu0E91V0qOMuLS2xBsD5CyTntgbMcfkG+lKkU0ln/SRz8rVv1Frj7crEVdNn2jhXqKoLSLrjaiCmrR1o40+TX0VL6ksZ27g11yb8LT11FvfE/ja7/ZYNtW8OaY3bQMkDg+VttB1EzRtc6wJcRjyFv/AI5x8e05WtjKM7CVZTtlY6N4uHAgj7ry4dIR0dVZ0e5jr7HOyBnherPbm6gr6Zj2fzACBldDLjbToxYMuyRlBStZlrQB3ACc6IDK0MlOx8RDM4ws9DIGu2OI/XtZYpQ2ujo48u9M5UxNlaWPGBkH5T9cpz/w4xf1AN/cqnX6k1rtoItfJDkXoZWVD22ddsVsD8x7XTJekLmvavw70fpH4WnDM7jkqOqnBc4+DZB+tOqmtkMETiJW2vnH2TTI4Rt3cluVp3JqjKk290gtHKw+FY9CN39P7BAWAkXUMVU9pKp3Dmpbp0Xhv7BdGkxE/SP2QSl1I9yr34+6ZNfgjT/Qh/wqH+kfskhpqz5SUtEp/oP0rgKbUz7SoNL4H3Ump/SVkf2NHozrk0lJ55TXFXCHWlRzFJpTJioMdhCTG5SiXQ3KNEZ0jBPwsDXESPePlbqqm2McTxZecyv9ziO5VuNCNg2oi2myiRj0BI235ghUkZabFbYStGLJBxYo5LZXXSG+7uo0rpmJudByk1bc0NeTccIh+Ottkab2NnLKBTw1JF889lRPEmX487R6/pxbKwEWyPhUNSgLSbBZro3VtjtpJtdegvc2RvHK4Wph4clnb02XdGzORVri0gmxHC0+iag9oiaXAbnXB7Y8rPahC1riOyI9OmmlYYXucJN12nsrcD5uI2qinG6PVqaa7A5x+57IFqOv2eY9ntIObi5VBuuMieIJiWNxtNrA/qqNR1BTyVBEI9R7faPHyfldOWRuPDOPjxJT5RotKn2sDgDtdewtxZV9SFM4NdM3a53J4KipC5rWODnE78tAxa/Hwo9e0eR8hlkcfQaLlo5AAzhJ9l0M2lO7Kfp6a11+TnvcKObqSD3Q0wa0luX+0bfJWMgjjnqjCx7xETcHgqp1hon4WVoaX2fgOByk2/ha69tsdpsDJNQe/f6jWZuTe7vutw9wKyOs0kdNHTuiaQ42Ls/Vfm/lEqHVQ4AI2JLlhd73DATKeTdcFPjqm7VQnrwHXStERLPE5rscK1E47RdVm17XBTMqAhRKHmYrqoSTi5ykpQKDemNwEtUdgqxSjAVXVOFS/sWJ/Ez7s3UBd2VxsaqyxZVoqG7kyRyc5ijdGUxLLETbqSOPKip1M12VANmf6yqNobGPzcrE1OHYWq6tlBlb8BZerybq/F0KyWF9nAhXJ6Nsgv3Q3OETpKrb7SnbpgdPsCVFE5nIx2VbatPqFyBi4VX8CHDxZWRy/pVLFfQBTmhXJqFwzbCqyM2qxSTKXBxJaKpMbgflem6DqrXNaL5K8tFirtBXmI4Ky6rTrNE1aXP43z0erV9CHj2/us/qGlStu5hI8EcqPSeqwbBxwP7o4dfhePqFvuFxdufDKkjtLNDJGrMvV6hWShkcwL2M4BAvj5Wj0vUIwyINhLJWC7iCACO4OMqrVavEBfcMfIWX1nqTcNseB3OcrdillyP6mTKsMI9ntWidWRv2tdE5jn4BGW37C6p9c9Y+mx9PFG8yvG2+3ABwSPK8Ki12oa3a2RwbcEZOCO4V6t6vq5nMfJJuLLWNuw7Hyt/jmctThdstbjEdzdwdnk5JvkfCWs65NOWCZw9lg2xyL97oBU175Xl7jlxJIF7D7KqXZvlFYUux5ai+j3em0b1KWMu97tmCe1wslV0L4Xnwtf0LrDZKdgPZoCua7p4kFwszXJamYylqTxdXtoceUH1OndHwCqTNXLUoUHakiPuhkmouJ9v+VUkq3SqeGGw+UOQtk/rOPdJViwpJtotnp9C67VDqAup6RlmhNqm4WdczLOogXYqsjblEnxqo5uVe4ldlcw2TxELKcxqtO0hAghHZRtblSsdjKTALqWQxnV7LPHyFnKttrfotl1nENzXeAsXM+7lpxcoD6ONN1aiZjKs09IzaNxy7hdrWljcDHlRvmiJEsDrixz4XWgNJ3cKhG823N7K7HUNeLOwUskEryVFublvZD6qHf7mrRRCM4IUc9Oz8uEYy2iSjuMoyEk2AKkMQHKOhjGcjnug9a8Xwroz3MqcNqKbvhLef/SU0lJXUiizpkJ7/AN0k+GnLjjCtugY0ZOULroZRbKjYyUntTpJLYbwo3uRQHSVDQVwroCRCNCm26J1UsbbOF6XperiUWwvG+mQfeAtPptW6N17/AKLm5eJs343cUeg6npQkaSAvMdZ0t0bzjBXpeia0JAASFa1fRWTNvbNsJE16GfHDPIqWbZhWmVuVPrmivhJxhAZQ4KyL3EfBom1ISWbFYUk9C2j3Z7w0AKpNJfhRVUtylA26xR+1lnoidwqpblEnQKB0BWi0V0U3usq0rrok6A/Crvpj4StoJTibdLba6vQwfCZU09gT8Ipohh+s6nhqyMYyPgo71PKTIboJD9Q8LTDhAbLFdIXOAHNkXo6N7o85KIUmhtks74V+TSXNbZhss880VwWRxNmYhotvOMqrqbRyMFHn7iS1wz5shmp6eU0Msb7A4SS6Aba94PKvRakSMj9ULkhIciDDdlsYWmajVlEHL2W9gkH1Z+6HzUJbkkfuul1j4x2VOpmcTkpccXYJyVDZGtHdM3+FGUgFpMzdvgsGpceFGTflcJthNQSJufs6SuBl10NucK/SUbr4CEpKPY0IOT4KZZ2UwpCACQtFo2gFx3PwObWVvWaRrRYDACyPVrftRvhofjuZQ6OZdzx8IzNTm90O6EZeV4HFvC1tXTgXyqM7+bJjXx4AlJUujIK3mhdQ7htK8/qx4uu0NYYzfKSq6GfPZ6rXUTJ29sj4Xn/UHTTm3sMD4RHTOqbYP91rIKhk7exuEU3Yu08Nl09wJGcHwUl7HL00wknz8BJXb2JtQqgKSmSSWNDsIM4UDkkkw0ehBMcEklEBnQFDN/skknXYp5X1U0eq7HlBYWjcPukktkOhPZr9IOQtYOAkkuPqPub8XRSewXOB+wQ6vaPA/ZJJPDsZ9GI1YZUETRY4SSXWX0RzpfZnCFRlaL8JJK3GUZOiNzQpoWjGO6SStZVHsU7RdRlo8JJKIWfZcomDwP2Wg0lg3cD9kklh1PR0NJ6NREMIR1APYfsV1JcvD/s/6dmf+s5/DQe+VHNQHKSS26j7s5WL6gicKNzRYpJJUQG2Wy6ZOAkko+w+jcRnASSSTFZ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C:\Documents and Settings\User\Рабочий стол\загруженно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636847" cy="27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01716" y="5877272"/>
            <a:ext cx="718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6261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/>
              <a:t>десять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спричиняти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у людини. ДНК-</a:t>
            </a:r>
            <a:r>
              <a:rPr lang="ru-RU" dirty="0" err="1"/>
              <a:t>вмісні</a:t>
            </a:r>
            <a:r>
              <a:rPr lang="ru-RU" dirty="0"/>
              <a:t> віру­си </a:t>
            </a:r>
            <a:r>
              <a:rPr lang="ru-RU" dirty="0" err="1"/>
              <a:t>спричиняють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натуральну</a:t>
            </a:r>
            <a:r>
              <a:rPr lang="ru-RU" dirty="0"/>
              <a:t> </a:t>
            </a:r>
            <a:r>
              <a:rPr lang="ru-RU" dirty="0" err="1"/>
              <a:t>віспу</a:t>
            </a:r>
            <a:r>
              <a:rPr lang="ru-RU" dirty="0"/>
              <a:t>, герпес, гепатит В, а РНК-</a:t>
            </a:r>
            <a:r>
              <a:rPr lang="ru-RU" dirty="0" err="1"/>
              <a:t>вмісні</a:t>
            </a:r>
            <a:r>
              <a:rPr lang="ru-RU" dirty="0"/>
              <a:t> віруси — </a:t>
            </a:r>
            <a:r>
              <a:rPr lang="ru-RU" dirty="0" err="1"/>
              <a:t>поліомієліт</a:t>
            </a:r>
            <a:r>
              <a:rPr lang="ru-RU" dirty="0"/>
              <a:t>, гепатит А,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застудні</a:t>
            </a:r>
            <a:r>
              <a:rPr lang="ru-RU" dirty="0"/>
              <a:t> </a:t>
            </a:r>
            <a:r>
              <a:rPr lang="ru-RU" dirty="0" err="1"/>
              <a:t>за­хворювання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форми </a:t>
            </a:r>
            <a:r>
              <a:rPr lang="ru-RU" dirty="0" err="1"/>
              <a:t>грипу</a:t>
            </a:r>
            <a:r>
              <a:rPr lang="ru-RU" dirty="0"/>
              <a:t>, кору та </a:t>
            </a:r>
            <a:r>
              <a:rPr lang="ru-RU" dirty="0" err="1"/>
              <a:t>епідемічного</a:t>
            </a:r>
            <a:r>
              <a:rPr lang="ru-RU" dirty="0"/>
              <a:t> паротиту (свинки).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У </a:t>
            </a:r>
            <a:r>
              <a:rPr lang="ru-RU" dirty="0"/>
              <a:t>наш час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переважну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ін­фекційної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людини. </a:t>
            </a:r>
            <a:r>
              <a:rPr lang="ru-RU" dirty="0" err="1"/>
              <a:t>Найпоширенішими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smtClean="0"/>
              <a:t>них є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респіраторні</a:t>
            </a:r>
            <a:r>
              <a:rPr lang="ru-RU" dirty="0"/>
              <a:t> 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</a:t>
            </a:r>
            <a:r>
              <a:rPr lang="ru-RU" dirty="0" err="1"/>
              <a:t>повітряно-краплинним</a:t>
            </a:r>
            <a:r>
              <a:rPr lang="ru-RU" dirty="0"/>
              <a:t> шляхом, </a:t>
            </a:r>
            <a:r>
              <a:rPr lang="ru-RU" dirty="0" err="1"/>
              <a:t>збудники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належать до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родин, </a:t>
            </a:r>
            <a:r>
              <a:rPr lang="ru-RU" dirty="0" err="1"/>
              <a:t>найчастіше</a:t>
            </a:r>
            <a:r>
              <a:rPr lang="ru-RU" dirty="0"/>
              <a:t> це РНК-</a:t>
            </a:r>
            <a:r>
              <a:rPr lang="ru-RU" dirty="0" err="1"/>
              <a:t>вмісні</a:t>
            </a:r>
            <a:r>
              <a:rPr lang="ru-RU" dirty="0"/>
              <a:t> віруси (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А, В, С,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епідемічного</a:t>
            </a:r>
            <a:r>
              <a:rPr lang="ru-RU" dirty="0"/>
              <a:t> паротиту, віруси </a:t>
            </a:r>
            <a:r>
              <a:rPr lang="ru-RU" dirty="0" err="1"/>
              <a:t>парагрипу</a:t>
            </a:r>
            <a:r>
              <a:rPr lang="ru-RU" dirty="0"/>
              <a:t>, кору, </a:t>
            </a:r>
            <a:r>
              <a:rPr lang="ru-RU" dirty="0" err="1"/>
              <a:t>риновіруси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й </a:t>
            </a:r>
            <a:r>
              <a:rPr lang="ru-RU" dirty="0" err="1"/>
              <a:t>кишкові</a:t>
            </a:r>
            <a:r>
              <a:rPr lang="ru-RU" dirty="0"/>
              <a:t>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які </a:t>
            </a:r>
            <a:r>
              <a:rPr lang="ru-RU" dirty="0" err="1"/>
              <a:t>спричиняють</a:t>
            </a:r>
            <a:r>
              <a:rPr lang="ru-RU" dirty="0"/>
              <a:t> віруси,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належать до </a:t>
            </a:r>
            <a:r>
              <a:rPr lang="ru-RU" dirty="0" err="1"/>
              <a:t>різних</a:t>
            </a:r>
            <a:r>
              <a:rPr lang="ru-RU" dirty="0"/>
              <a:t> родин РНК- та ДНК-</a:t>
            </a:r>
            <a:r>
              <a:rPr lang="ru-RU" dirty="0" err="1"/>
              <a:t>вмісних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.</a:t>
            </a:r>
          </a:p>
        </p:txBody>
      </p:sp>
      <p:sp>
        <p:nvSpPr>
          <p:cNvPr id="5" name="AutoShape 2" descr="data:image/jpeg;base64,/9j/4AAQSkZJRgABAQAAAQABAAD/2wCEAAkGBxMTEhUTEhMWFhUXGSAbGRgYGCEgIBsgICAYHBsgIB8gHyggIB8lIRwfITEiJSkrLy4uGR8zODMtNygtLisBCgoKDg0OGxAQGzQmICUsLC8sLCwsLCwsNCwsLCwsLDQsLCwsLCwsLywsNCwsLCwsLCwsLCwsLCwsLCwsLCwsLP/AABEIALcBEwMBIgACEQEDEQH/xAAbAAACAgMBAAAAAAAAAAAAAAAEBQMGAAIHAf/EAEEQAAIBAgUDAwMCBAQEBgEFAQECEQMhAAQSMUEFIlEGE2EycYFCkSNSobEUYnLRM4LB8AcVQ6Lh8SQXNLLC0hb/xAAZAQADAQEBAAAAAAAAAAAAAAABAgMEAAX/xAAvEQACAgEDAgQFAwUBAAAAAAAAAQIRAxIhMSJBBBNRcTJhgaHwkbHRFCNSweFC/9oADAMBAAIRAxEAPwDkWX6Yaqt7ZDMo1KvLqJLR/mUX07kAkTGPeldNWsjBXiut1Q7OOdJ/mHg8X4MA5TNvTYPTYqwIII8i4xa8zkVzdP8AxeWASsL1EAgahckXtyZsLxikFYrZH1LJ/wCLpDMoP/yEGnMU4ILlbF4/mgd377zhN1fpop6K1Ik0aglWO6tyjf5l/qIOLzkTrUZpBFSAKqfzxvYwC42vuY3g42fpdNxUpx2VJgjad52BDCQbgCHnu7hi08X3FUgLI0kzmX9p/qIDIeQx3i25MC5AAB2AOGuVqT7eqCXTRUE2LDtkfDQZ/fCfoeSahNNwrQxgETb6hIjm+/gxziwV6A0qR/OS0zzEwd77mfJ4xpgrab77MRlfyfp1kqZuioJR6R0mOLuBEb2Bj5jEvoemDla1KotySIPkSSNiTYmY8Yu+QCagWQue3eIMGTIKmTsb+RhfVpItQqlKxktfYkGZUAC/2/Tiax6X+obtGnpc6MvVGqDoJEzcEaSIJi4YcY536wy2mopMmAV/Y6v/AO39MdGyVf2ixqWV1AZt9iJ3N9p384VdT6VRrNTZnMKA4AghjJjbyX+dsWzQ1RaXyBF0wHqOVFDpKJpP8VS5/DR//k3/AKcj+m+mwaJCkFBqFpMwxbj5IuOBfFv6tkGbKUYCtTVdJIYWva0zJIFz5Jxp0TKBKiLUCyJLGFPdpBe942t8HcRhNG+3pR1iT1bToulPL1iyOzGoaqr+s6UGtY7liBqUk9w8HFbboDPWoUdLeyFJLgWIEGoVIsTxG4th91gGrWY6S1yBB5Anf4sCSfz4d9Fy5y1J6tQgrGrex0CYPgs8DzCbmbCWJb3+dxlIpHrOuiVxSRF1U7vBIAcwAvFqaKqDa4Y84X9J6ecxrevV00aQ1OR//FRZdTAGI8XwTW6YmcJqZVyXYy9Gqe9ZsWVtnW/3FrYsub6cuXoBWj/D0DNYwpNSqbBBYibRrGwUxvjLCOpuT4KS6din5DpNesGbLCoEP1WYKIvBcdpj5vbDSh07KUIbOZv3jN8vRJYtHDOCVA/M4QZjNNW1PUqE8KDJCydlBJgRNh4w0Hp9cvTWtm2Im60lB1GfpBNtMwT5gRvsIu+EBl0ynrVoasF9uhICio1jHaFpKAIVYuzGbEb2ww6hljmkStUpmjVc6CGko4UBySB3JKmdREeeMI+iNSpIvUs+sWjK0ALBRJFSDyxEJty1lUQZ1DrYrJRzlR1D1Cy0aRnSu5fURcwNEnkuANsUjV6l/Bzm6p7oNz/RylNabuNI/ipDAstuQCQQSLFY2HjAnSaxJC0QQylvchoUA/TJPbF/3jzGGWazFquYePbVIpB1DCQfZMDdb3Bm5vBgQm6e9MJVNVYRlIZQwutgH37YYiG3vfbF/MrZ8iKF8BXW8xU0ezmMtT1Tq9yoIKiASx0Nqk7XgwBM2xTUztHUUWq6qGIVhLg8RDEEA7SJ+ZBxZeoKa9NlCaXSxRXLB0kKpVie5lADCdw1vGKH0rIk1SN1Rtx5Exv9sZc0mt2Vxxt6Yj7r6g0aRefrqD3KcAgdgBZZG5nfSZ+8YrDZQT21Fb/TqJ/bTOD+r9QLONJPYCsi2qSdRj5aRH2w+6P6dqBWeoplrAxsYnQ3ywO4FreRMsabXA+ZrW6F/S62nL+0RLMWIja4/vbaOBaRh50j0/mAmrSUpiKmp0IP8hKiJNiQQCByCYMGdJ6bSpNGZRvdMhUFIt8bSNuYMid1OHj5pV/4C1QEJjUGiW0q6OpYlbgENc9wtMnGuGLVSbIOeng9y3p+kFDljVMOoLCATMLbew7rz4wbX6MpcIFDNpSkCbBEiXBEEEkIpm0Fx4w06FSp91QjQRdQzagwYECGkmAQtjvF98WPOdOge3qWa8AysmNMWVbNJJJJ2H7inRjdJCuUp8s5H1P0ylYrRpgSRqd+Wk9oQRLTci0dxa/0nnee6ayVzRUB21QNJJ/vH/e8XA791nKmkrr7gSTG4JPDOx0yQQAvtzeYJiRigdW9qlrZUgfqqsokzuAfqIn7/c4z+JcErXJowYpT3ey9QLoPTly6zKlyDqaLKL6rt+gbk/qgcYrHqTrHvldH0IWAJ3YmCWPycbeoepu6qoDrSa4Jnv8AmTuNrC39ISAyseDP7j/4xkindsrlyKtEeDX3W8n98ZgzLdKZ1DBlE8HGYfcgP856XqUkKkrUpnup1U44II3HEi4scKui5+pla0cEww3kceQfiQR8HbF3yDhaZWmZU/pNws7KeY4U7ERYMVXBFXoSVlYkANFxFiJAJmSItMzI+4nGxYtXGzRJyrk2yujUWWArgmYk+QwmSeZvM6hAi73KZQOoDCGIiRaSDa3Jvsf74T0qBFAewA9X3D2sLqDM6j/KGJsN5MkYm6dnoB1tqiRBsvMEeDwVG4idpFr0xpruLy7JOrGmlSQlgADI+vc3G1yNovYyceZ+kwPusq+3pmb8LYi8CADtO8xgauzNcwVIkHzJHBn725kX3wVWzdSpSVNQX/UYUiCDeefMAc/ODTrZndzbpmbOqBB/lX5nbe20fgYjzOZL1C5TSVJ1QTe8XC3kwLRydowJQanTX3XB1q0WiPgmZ5gGfAxv0Z2ruzlrHYE7k2EyTAnHfE9J3zI+puQ4SozMJAmSd99/MTA/e2C82lFQgpDyJnVNyQCIHk24tvIxvn8yexqiqsTZVI+liFMcAgfHJvhbXqEuxYkR+nbm8AX2G3zfDJ6qYBxms2CygjspgFdDXLbdwm/m/JgeTpnWamffFQMrWVTuZUSDImIYefGF2ZyaVK6FR2hQz3JMxECbXmDIueZjG3U1rJWVRTApqLLG08iLzeSTexPOFjalb4CTZWmpVCymCfqHBNoB+YgzNsHet+m1zQrLSCFdIX6gNIlVJIN7Cb32wSXRaasU1uvcBuBIvO4434nxhYtVs1VCayBqkgH99zEfp43wzuUQcMB9I9CFKmKiRqM95mTG7jaAD9N/qIN4wD6t6rlcwVyZYolK6Ov85+piuzT430gQcWrWXFRWY0raUgAiIYRIm15kC/jfFb6J6HVXavnKgMGf4dx/yki5G21osCYxnywbrHFFISS6mD+mvT65c+7WKNoJNMxKlrS5nfSIhfMzviuZ7MnPZunRSVpNUWmt5JLMFLsf1M0zJ4gCAIxa/UXVhPtqkgwq0wpK6djruTB8kzJngnGvpn0pqdqlFXRoIQNBFIkEM2qbwv0k7FpMkXTKlGsa+oyVpzKr6y6kuYzRCQKSN7dMcLTTTTQD/lQH/mwdVyL1qWVX6BTVidXEkbD5KkyYEEYtGW6Jlsp/+3VajqRqzD3CzxTB3bcC29+LUT1JnajMwYkLqsp3IG7MeSZHxviclKC9wqnyXbpnXlqBaZqFlRhS1mBJqGrVAJNvqRoJFiFB5YRUckyKSb1NTBS69tXVdg4ESCr6eAIBjFPyVVdRUmKb6SbfMK4/z02Yj5BYcnFqzfUiyprEtTAXeZIBUG52G+o3mfjDwab3OdvjgzqawNCqUUqCJOqCDIGo7hZupgiFiRfFf6r1AISFCg1JOpQOdyI2vz/S13OZqlqndIAIEyfgxfb7/wC2IupelTmRqpMgYC0mFcb34Db/AHthZQlJX2XYdTjBVHl9wX0X0oH+LVUFUeKU7FyOfgdpExf8jDb1R1/2qApU7al2B5IBBsBEEsQQLgLecHdN6N7WWVajS2mSLiI0jtJkEXvG+kb45/1at/EZd6QYiPEm5HicM15cduSK6mdK9Leqq2Zy8ZhKZdbLXLBWI5kOChYbgi88EzLTqeSqUCuYbMVWCwAKSolS+r9SqV0Cd3n6j+OX+lqlFKhFSmah4AaAbb6j9Ai+qJ+Rz2jK1y1IU2upX9V9Uj6QpMaYIufP7Lr8uKa/QrGDyNruVzp+eWmwTWzmqqSy3UBpmQQGcqQPAsLb4c0/V0UnU0VZyBLksQxuJiZEg2+LEcYWdXpsCzATTRFVCAJA3VFgQAJiBaN/JRVszUrVhQyBV7BXquo0BiJ03lWcMSL8hfxSeZ5dkqKRxY8W83b9P5GfUerAmx74gLzxaALWvPjjCzOkMs1FpDQdUsoOnYm5GqR8QJH5xN0/JDLL2OTWYke7qOsEEKyvzAItFvyDiuesM/T0Ckl2mXuY+CCDDCfJN7QNImGSKWy57jec5LU+OyEnWM0c1W/4iqg7U1arD5t9R/2GwxJTyuSWNZruw4UqEf41br+A335wjqPM/wDfnGZamWZVG5P7fP43/GE2WyRBtt2Pq/WaqHTTNFFAELpBiwkSQSb+TjMIs2+p2I2JMfbj+mMwdb9QUddfKkGTD6RIYfVG14sdri4M/Bwfmabe2DGhwuphBtuY+8eOT9sJujdYQqFfuMTa9rSw8jckED8cNs9BQuKvao7b7bRIOxPyLccz6SpVX6kAbLDWfcpRqUkbm+wmeLxe3G0SfOoszXJArLbuA7t4Cu2xPz8wdsD9D6onfUuN1bSZuJvEwLH/AK839rVFdmBNgJmL2m+2qfuOD4GOfVz9DuAVcsyZhVJOvTshBE3nnafv9O53xlWmare2qMpkgxMgjYibKbcDj74n6hTahocsS28E8EAAW5Pj58EY9o9baGZAAGGpiLndVOwkW8Wlvk4WNJbBZDmss1Jmos0gqVZhsBJII+ByoOxMRzPlOk1cqklRrYSdXcPiDaxJFx8fOCMzTOrXTGoJuAYOm+8TIIWTv9J/MWY6z/CTtMEaVDHgEERMDeBcgGMdw7ZwH16q9N1p0wGG+mDMzEiOINom2Dq9erTRFViGIgqCAJN9yJMQJjgjzgnIdOGZioHAN47SSQqg2tYMJIP2HnBeayyUYNySIJaDsP8AZf7ecLKnscgLomlWZ699MQRsTeZk33O/MYi/8796pDzcyxMM0ATYEzaDAn++GGV6dSZCAVaUkgEXmxuL+ef0n8aU+gJRJcgyACoO0SQu4ksfMjaecFytqguNci6rn0dSKSt7dtJP1NG7G0xsYgCfnEORyM9zMy6WBGneIH/1vBIH4Y08sWqDWQkkamB7Y4t48x52viXPinT9ukG7hILgyTfUGt+/x/aip+wvBu4qFFkBQSSeWtA3j6dtt5uRviDJH3T7THTTBjUBtMxyPkn4tAtEBNRKhVgSN2LkkER3bnaOSTvxbEI6iNRQiE1EkARMD+24j7RgqVd9wUNel9J02rVdYDWAIK8bBZ0qSs6Q0n+YTGCet55VpRelSEjTbU0XlosODp2G9jvJn81TRxTomCYj7xs2xkG8CNrnjCkGkGJq6ajTJd9hER22UQTAAm+wnEtO3T9x4tXueZGlmao1qppqCCPcEIwMGBYuXsLqCTzsIj6z0nLvKQhKsQIUMVMMYYBSRdYtuAbyLQ9S9UuwGhHCtYVSQGcAwfbWPp8sBF4849y+cesh9vXqQXFwCI0z2wOdv6bT585U65bPShFZFfCXb/oHS9NopISlqYiwUMOAxjugbfjGlD0+qV6f1BiSzBmDCRPxO4vz/TBPTeuMpPtlXeSXN1MSZgtMiB/3tiShm6msu+kaEsRbfuBsJJnD4oNNN3YkpKSpUep0pWqAtDAmZkgm7G67bci9/jEvWM2xVVp9mnkKADsCpUGIN7XJAMTfEFbPaxopkCJBOoCSQABJGqBY2MX/ABiTLZwO6o3GzRfZgeIi8RivmvglLw97xCKPU2n2AWHaCNRupIYqVJWTYiL8/cYQ/wD6f5nM5l9Gn22AJquYhiq6gwCi+qSAB4+2L703otEEs66Ai6llyxPAknj4F7i98Q+pvUFT2AKFOQDxuBv2qBLGR9rDecdNqS2JRhXImoem8t01R2+7mCIFeoRbg+2mwjcGWb5Aw16fnYhnkLtvGoja5MDcA31XAEjajVOpNVBat7kLIUQZG0xI2ldiYtgjL581FhTcj6QPr5jz8iQfpI+cZZJJ+puxuodOwZ6o6hUr02AKpTgtKr3VdbqSm/YsU9VtyIuMMMrmsvRqmiFX2UpMFQfqY1W0kGZBgCH3AQ7k45xW9Q16tTTREFjCxdtosePNv3x71nOmgDQQn3Deo/N5bSD47p/JxfzFGO3Jia1SbfA8636kKT7bTUgN7gMx3EfhhAjiP6UjN5lncubFjNhA+bYZ9JpCtrQ2Aj8K5VJ/5WKN++FbF6eumbfpZT5B/uCN8SbYW7ZikHccTI/22/tiUIAlmgt5HHjn/uMT5Lp7uFIELpMsbKJ1c/tYXw5PSaaMJHuFVX6u1RZTtub+TF9jthZNIaGOUuCqFPkfvjMXX3nFgjAcBYUfgRbGYTWW/pn6ljodMWlPsiBsIM28EG8bHe+Iky1SiwBDBTuCIgb3B3UjjjjDNQnuBmcSSZsb/aNXG9sGdRoIwUK6hdruLmTvN7bAeOTj19Ohnn3Ylp01Ryfb0sRciAJ4MQAB+w+MSZbKVKjmtSaiQJAWYOxJ+oRENwf1fvK2QcDUWW5MhiCCDO9vpidtpi8SIuk0aQddepRP6WJUzFhJJuDsDuo+2D8PCAD9XzjMNLrAB7yDLGAYsbR3fubQZwr6fml1FVBALSCHHbuQIjVBj7W4jFrq9HpPVd2dO4kqpaDf+YERsbbfa8BW3Rkp1AoQyQ2kySSYex/TE+djFzE45fI6xhkSusBCFDEb/Tf4AgEXvt+r7Les5KotQqVBR+2S1wQTsn1BrbrYwdtsH5H2ngFirqio0T3MJC8bHSBf8cS16rlRSamGGoOssVH3vFzs0QNx4kHE8nUgpUzzoHT6NMe7Sq1ANzAiZ7iLT2yd4uCPgYB6j0t/c1tVupU8mR9QKsZIkAapm4F4E4aZPKLSBdj/AAHhkdDOk6IIZZO8Ab3gfJIPUci9bQWZgsBQo3P0nVYGJusC/wCL4SEN+Qti7JAUa6vqAX6SBePqPIH6T54O8XsPVOoUxRXuhdJaX8logKdwQAb32MmLxVMqEYASX1MLMQNrfKkf2Ixp6ry5FNcuKQZ9UoABJOgCQTMCGgMf1WmCY6ad2cn2JcpVpaAAhLRJGrZb6dwPg2Emwwm6r0VqjsVf2x9RPHI332+P67NKOWOWCo66yvNSSbSsSYLEEDfz8gYDzdUGAtUOjH6rBTtELfSJkSbmJ+MNTaVhtC7/ABNWtppO4ZgugEKVB+xgfJ3PMDEa5CpRqLUdlDBrgDVqXwRq0qw25+0icWTJ9HCuj1hKg90MNuftIJIE88YW9VydFCKNF9U7kfU0334+bR4gbPFqSBJU6Bsr/FIWmCAoYhgRMbkTvFxAniIwVX6ehAaot1s44czYkTPcDx9ojffJoKTFnlQt1WSAfEmxNtot5+IMtmQ1VgBGqWOxJ8x3XP033+fFVFv2Fbo3y+XerWar7KNBUe48QIsEUfygEdvG4+T8xlAkVCwIW+p20012jSijU5FxfTcWmceIazSiKAq7BibA7yBJ2/YTxbAecyaQTm8yxUiDSUD4JiLyJjuI+kji8skElt9v5HhNmOcuB/iVACaTrYdpgkL9IsB3TEmxUSNRIVZ7PQQsSDG4vMKFnaIAmAIE+BiPK9Ry6McvRy8KRBNUl9QgyIMi0mzTu0fJOS6VqdzV7lDMbDyDCmIgTAJ/3xCE/maHCuqgXKZoBD7mkwBpXUJMyPuBbjbeYIwwp0kBJiLEqZ3mCAZF9jafg8ytOUAZQp1PNyWG073b8m0md/JVSsXBBWCSzgMfnSRHF9V/jGbxDV0i/h066j3M+oTKhhOqVA/lKk/UBAO4sZmSPnGnV+tIRop3YbmZG5BvpA1BU4mCZvfBVHo1IK1aqzaEJAA3Zjfnm287H9oaWTRKZc0kCsTxN5JMaoAtyd5Y7EleWfRCogeBzncuBJmqyukCNQ7bbncKBe8R8WvBjEXT2oAAOT7xnQNUEGVAIP1A7wPK/OCuqUKdAmqB+kAqBYTsQCZBPakcQZCkwB000ytRxpruAVU3NMERquBuNgfmSNsLF6mmHJtHSOaXS6QqEtpFVyRUanErIYtsIDMLzxxxineovT7IEan3jTp2udPMAkGAQDBO02nGZSm2XrE1kavRqAhypMkHuDA8MGAYTyv3GLRktapNZveyrwy1LioZsAR5ERr5BsWuuKTrmRljGU3piUfoNBnqMi7vSdR4nSYn4tE+SMPup9Mpa1rVLvURGYAdusqNbWN5YFv+bY4sKZJNWuiVA1amI+4BLc6ufmTacQ9WymWWmGq1mimxp2U3JHuKCAs/q32xK3JUjX5UMW8+RZ7RKs7HsQD4HbwB9xEDAPqHPe1XailMF0Cp3XAIVRYSZI8mwPGG2WoJWzdO9aaTe44YAUxpBqtpUCbgDua98Kuo5Wipq1qzMhrOfaZBrJBhnaCw7e7TqBm5scU8ilbIz8S5bRE9R6rEkNInczfzx5xmOv8AozLZCjkqFPMHVV0lmIaAdZLrZirDtYbgY8w+l/lENRXc5UplQ0lRr0i3i5kC0REkf/W+bzqqsEHa8E9p+Bsdydpt+Mef4de6ECngFZAMjb7iB+Y4xHVymYVNTJZrSyyGECSSbEW52t8Y1xcrom6C811HSKGskTTJn4aSp+Bv4MCw3xDTztMWWWcniQOIj5uf3HmwtEaoDU0JYQjAW2I/G5jza+HFHo+lHeuSTA0op/UeGINraj2+LkbCq22Fqyv0hVf+IrXBkzPbOw2kXufzYWm3V+oo9D3Kghw9jMLMAkyosOY+/OFVD3CpdRMWgqORBjmI+/zg90CqdSj2dJk7PJtAJ/UTbi5uRAJVQa3sLkis5PNuzGqv1tYC5I7hciLXsSduLdwfZXqruKRcggCCWW9/0kDxA/MXwP8A/wDNKSGXVK3mA2kgkAkbtE7AXPnFs6P0xatAI9QK4sY03giDpJJNgLjDNKKtit2CdDc0mqqzaqb3KmI7pi1wLA+Bg0U4kAgxaJ/l3IvbxcbfbBh6OWrKKaTEKIstuSTcgf8AXbjGnTlitFQhYOljBN51C8CbyZHB/OOWneUeTt+5pSI0M1SnCgEgkX8MLxcmb23HG6hs0O9+1Ct5CS0+Vi7ObiB8njFn6/mqftpS1I8ggaTEzAJhb/8AUQTG8An0+0Ppf6VgRbtsbGDcQbiLnE041ctg+wqyaPUV6pQipsEfm2ogn9JMgXvvAwBQpwEDahqYOw0jVEQBwFs087XxY8nQpZdAz1m1GyqJN7kgTdjefPkYV5rpztNdlFNdWke5AJKzoHeRAuD5MHcnCyl2CL6vX1KwlO8H5k7C8dokxvgDJO2onQ2sA2IBiJ5mxJG54PF8OKfTGJZRVUMw1QFsfIEx4m9vxhR1qjmJWmNSiJYfzXsLC94+Jt9qaaQYyGHXuoColNPpcSuofpB7rTEmTFt4Em2IOhUfYK9usGxe+1o+SQPuJ/r70rpDEjUNNyRqYAAG4NxvI38jEufdLKHGoG4BDLN7i444IOFp8IOzFnqH1DWp0nZgSoeAqCBJG5Pi31c4puQq5vMuagWaYksWAWmg86mMW+82x1fRSCKj6ORcKfEWgzBmPEfMAbPplKg7ndyIsVJFjwAPkwOMJLHkmvl6BuMXsVDoqgVtRIaYUMJ3AMmWAMbeJvixUMxLOasx4J2J2PmLWvzGCEzFIAClRUmbA0C1z8F/kft9zgHP5x5b3dKKBftQfeAim+9tR+JNsY8mPQtzfhyathdnWoqddCmzmIAOy77jfnkDjzidCkBSS57VBPMQbQNW4J+Q2FVbqEsQsQYuCAedJgbef3+MQrUIaZF9hJ+Zkfv/AExktmuMI8plnApGh/EpSVdisOQ4W8kEWvpFjPNt8FvSSrl9dN2IpggjSNa3baO0wd4v27AHEPS8kWBYdtoNjdu6LbSPPwOcGZXJooYtKjT2MpmLNBnSAAI5mZjc4qopqyc56XQlrU/8Ll2Z1DVXRjTpteAO5XYeJFgdyPgnHNqGbrPWlgalRnmCJJb4A+0RtGOmdTyjVzrGpi6FXa0ggaSCImYNtvAxLkegplaaNTipVDCnUqRBj9Mj9IsQOCAJJ2wIukyWbHbirFuS6UlKajLqBAmjYrS2MsZOqDIB2EQZ5zN59qcvVYaCQBqEgzsI/wCm34wP17rKZNiA2utNk4Cm4LHi3G55xtkPU7Ee4KRBPaRokEEHcGRE3tBjztimOLyPqdBllhgjpgrf5yNqXSUQPXS6NT8xBsTvuRBi45HOBup5enXorlyrKQ68TqKqBtYkMDFjPA4GJj1poVKamkgixHO1rXAvxeL3iWByxT2SpJ1IolTcagAxvsREET8bXxvjjUVpSPMnOUnqbF+U6a6LUNJCTVVUGwZA503Bjzf88HCPq/S6NKsatUBkUBcvSkdyqdIZhNgWkKDuRfF7p5wo/s0wajusOREX20nkD+aBN99sFnoSO3uVRTZxEsQOAFmIvpAid7fOEzSS27j44Xu+Dk2fp1K1Rqjs7Mxufc07WAidgAB8xOMx0fO06XuMB/hoBjuYTa17jxtjMS+hTy4/5fZgFUOi+6oUEgkMFIDfq3E/N+b7496V1CtUn3gQAFLOYIAiRI1AiYJ22tHjTJZ6wSrqaTvrEkwQQJ2kztzjXPorBf4ZKqIUTI2gbHbi87A+Z13Jmal3NKuZpLJoB30juOmYBBBuAGAI4AP5tjRc+wVahVamkgwdRsSBszEgQDa32xFTqM6OkBQswNMCeRABE2mZ2IxlerSADkkvGh4O0RGqY8/+0Yam+AWG5r1VUdSAPbn+ZgdN7AaTP5uLm2+FPU6Rf24OpiD9CggmbT5PatjtcY0pU9ydAVl3ZpDE9vEk3veSAD8YdZJUpFlp1QahEap0wNiFO6m3mY2icHSqsA1qmqV1vS/iKO6mukg8GJH7x884CyfqSpTJaBrZvphpXnZidJgA/aScEUXBYMtZVMcHuXcQDMDa2+2N+p51HK1Fm/dNTgTcR9/zfBUdXSDjcN6V6jrEyZm5AP6fBkgQII+8i1xhln67V/0gXHeIJGzG94H2AIMXGEHR6AaXf6AN+TH0tcm0X++JqnUl0Kyd6mIvGnVJFpHH7745wjHjk62wrpGUekCD9RhSWAbtGlhzvBgSJjiAJ8zvqCrRbQ0KI7Q+82IEA35H7fkvJeoFDKn6j2lSP9UD+lvg74gztGm7a6LAPJYqwJiJmCJG4vA38cot31IPsAUerV60hKd4JBGxNipAMjmfzxgTL086iurhisreoLkaTqYMIOomDpCsLgeQGWXcZei5qgENq5+8gRHIiB4++B8t1W4gGkxuIkjkG2naOSIHPxzi3K0HsKusZ96YRUqIsEzoDElpFwLE25MAf0wL0zNVazsHc1O7QJMje+k+BHE/fB+dK1yyqNan6hcLNpGnaJ45xL0X+HqIXSVnSBeZBDSDcxY78DaLc427QUthXms2skJaBJZlPxMDTa52kfbEnTcvq7ma6ySSdyZECYH7AfnHjZGnsVBOzEHfkSJInj++DX6aAiO4VVa4CgzIJ2MAD7YN7UdRI1EM4BaGU2LkSRvupM8WIwXlMnMhZg8tpmT+dR3/ALYV5DIU3eQgaCPq5jiY2iYP/wBYb57pCByiEKoPCz4BBjYT5wkppKuSkINuzzNUsupL1KxnTYRt9RG7aRsDYxf4xUvUOeypIDU6jAiFZaigD50hWvBHn/dw3RJql/fpOIsqnYkxcRsAD+f6h/8AlI1QVDcqomNrji3wRa3GPPzTiuI/U34oykvi+gkyfT6KN7jsSkjSCRL/AHFv/mMPqKoZApARfYkwbjm23n/4J6llqdPSznvVdJE9qBdUauCIYWjjYmMQ5HOACVkk2EiLbav+l/H5xnbVF8cHqpDvL5imEupF4CFuQRqE/wAvPAiTEDEGcr1Ko7WIie4GPxa0QP283wmp1T7kG9xG/kfff5tbc7Yd0uohVjt0Wi0DTY3g6vF/g4ClJl2oRVLc0ymZphStUOQSdV7nUGPO97zb6jBxDT6lUqD+BTFQgabteIjiPBtMcYUdca7GlPtt3JyQFsVbwRtHIvzhRT6jTAl1CtEg6yDPDfjxFzf7nHbdEszglZY41DUcutBhudDEcG8Sdxz/ADffEGeYASHk8dpAiY5i9vHPGKvX9d1klVAmdzvup35HaNxyfOH9LrDMFapTa6AqbKJJsCNJ7hEz8Y0xjqMfnRjwGZLSaZFSDxH+WBt/zRhjl8mppEaoCKYAmYkFr3JgCwk8b8VV+sVAz6kYX0pstxGrVb4t98WfpNWEGoNpsdckiQDF7c2mIJGKS1QjaJrTldFgyOVo5Ol7jyC4JkmSqwYv97z8nxhLm8+tWmVJIpux7THN4Fx3Tb7K0RyL6qztWqkSzOp3FrcmPmb/AB95xB02lUNOXphhqAVfn9V1IBIUxN4JHxLYYprXInnlpelHtHpbR2LTVeFCEgfaWH9sZiPOdWo6zJkiBPdeAB/LjMbtPy+5ms9qdNKr7xe1tiIvsfBF+JIkfGFlaipaUcwLSuwgETuSYIO0XB5xr17Ou/cX1BtjMwbbzzM7+LcHBuX9P1CVrKTSlQWUGIgXjxq30zyZnErfYPuCvnVo1J0atp7dwIi/iD++PaFLU/uGoi0zdlBkxOxBIO/F/wC2D89WNNlK6tMARplmmx1SIve/+kQbQs6hnBoUpTVbxJuY/EHneOTczAcDFT1v4lT2dhdQCNRBtY8mD9jG1sOOmMhTUFdam5Ctq7jfb9B+Jm+Acr0c5gApTIhr2MMDABjf8D+YbYd9M6UaaaqX8QpzBHIJibA22jnBTp78HGLSqMW1ZdlWLVbsWMBgpSfjYzsLG4xJk+rwmqsqvTWAuqmNIF0AVY0liL7mSMHrUJX+M4FQEkfzAQSfztF/JvGAafVWzTPSNPWpso/muvAIvaZHI8bCm9wDPI11z50IwWmsFxEagQO0CyyeJmMHpkqb1Vp5bTSpp3MZsTZSPvHP+qNrh1aa5NdOXgUjCtV1zECGnVGxja/GBfTvUXptoqAHUDc8PLWM20zsdvxhWuZIJbAtFahMISFHcY5EbTOwjzYYRdLekz16dQhXgtAnShPbMEAA90SJHaY2OCuoUguoBpYd2mIiIaDY222wqq1G9xmUSSArOWAjcjc/IMA8fbHJN00w0T53qVZqKo8KyDSSRJKnbxY2i/PE4CzGRYRUKT2ghpJYxPyPANgR8YMzOZpioBUZUMaSrRB2AMHe8QfJGIs7mymnvgb/AFAmDHO4Bibkb4Z3S2D0oXdP6qaepTThSY3I5EcERfYC1+cArnDVqrTEAbASQCbhgTG42PI/phr1forZpldCoIHcSYDG41dsXIInY/MHA2b6JopmpTadHa7fANmKnYcSPzM45q9g69xplaFGl2VU0mfquQfFgZnYcnC2lWcnQydh+lkaRxGwkSODf43OI6ADiJMT3MSdx5YC1/74cZektJRoq90kkTzMCR+fiJx1vuB78G+Vz9GlqpCZgTBJuTyCO7ceP64ZZSvRZzFNXJuJ8mJsLz+ThLVoyxdglRo3g3sAJExPElT44nGyZ1Wl6lBACYMEiIva1jc88k+YWclFbjRi5cDw+4ZQZdgLzFUCeQYJnYxt+d8K+p9QWi4p+26EyJ1XIjcSgkCzfBHxhFnuq5NiUph6UQTplgD3XNzzHjnCWi9dWb2s8GQyGDu6gcXRiVM2AMxM2ItjHkUXwaITlH8Yy6qwmVkrIgEDcwNyYvO8/wBsAV67INI7SBckRFyNv7j5tgupnWUNBpsbSQNxAMTcGIBm83veyLMdSJYMxE+QbCwO8/v/ALbYmrN8cmncc5fqXuVNMQ0fotqMweLEyZ+58xievlarGnoU3J3BERYTMRuP+h3lR0PMox1TpYgiAPJWTPk3/wCyItuXQl1YgtpE8bxIN7QTBv42wHtsNDe5djXPP7dJgbhV1zIg+diRz44GOf5XrKKwqDI5eW3apqA+6gOqDabLGOh9fqqhCFpSInXxJ5jtFrRilVvTSK/uFGzCcKpdqjtB0owUErJ/VNxsJsNGBpbfn7MyeLjJ1LsMH9xVD06eSRjYFXBINo7dbHmxj/5c9H6G3/GzrSq3vK6ibxe5EjbmDtN0HTUpZburf/iOf/SQirWPhadOIp6ojXVOq8Dzhhnya7LKilSWCU3CTsHb/wBSszCAmwtMRjcpKR59Mlp5RsxmDqULSiLJ9IkEG0Q0+bzvETix5/OplgoYaaRYKAOAsg+bGPmSRjOkU1BARQqi8TYbgAnzIJLbSfkDCH1LlXrKcw6lVVygBiQbTAvN5Or5++My/uzb7I3NeRjr/wBP8+37k2ezAp1F0uGo1CTTLX0idJVjJESCIJN/vjTN5iH/AIo/hERoZiFUmB2me02IW0EN5wFSR69FTTVNVJSD+nTsbAyDeTO2+04z/EBqPuiCBCsp2U728oQJH8s72tWUZQ6orbuiEHGa0Te/ZklTISSUqsF4Am3n9Q55i+MwqKg3Ws6g7CCY/IIBxmH/AKmH4md/TZPT7osOQo+39bAc6VFxYDeSbT5AjG+c6w1PSUAEbzci87788RtfcYIbJAAywLqB2KQVAt9TfTf4JEEXO2E1TLtUeFhYJOoAkxexv3E8Hi/nGiVJWjMtyR67TDQVN4gQBYnuGw/PBwKoermGpESOWtZdxNgCNhG+2GydPZk7W1OouGEWU3E3Grewg28jEJ6xSpGUpkSI1MJkCYHyN455kThNW92HsT5zqZoknSVItuYMTtsIkfmDEAY2bqjijFMjUwJZv1MbxCwTAsJO8cWwnevmajCsjArJERaYkgjm0RyYOJ8rkc37RqKwqAE6tM6goO8GLSJt+2H5VgE1bNNdtaybFYE83PBvb9xHBf8ARepLSbYXW4UcXAEx8T+BGAMwpqKjuIqBTPyqi0k7W+8j7YZ9HzlOoyD21U0ypVx9wpB52MSTabzhFaCxpVoqo16yUK9ok7EiIOr4g8XPxCbJZ41NftrGg2Y3g3H77ERH+7JGqVy7r7JprIUGC150m4gzY2PETyEvU+qewmmmgWQ3zADE6RYC8yDFxHjAi6Tid3DupdU956UKS7L3Ar2knUARNyZXzHaImZJwq0zTipBaASNXPmBe0Sb8YUdHzOqkKtYwNX1QQIA3YqAIU/PkbYL6J02rWrvIVqYsTqEfDAzbzbfxgxtJq+DmQ+pAtWgK4+tH0GJJIMkfJv8Af4wKuYZ1X30JGkd0WjYEg8fPiYGGvUun0zTNMrEENMmG0gTF+Vm3kzEk4Dz3T6prIySwe4m8/pIgi+4HM23w8eEmD2F7dQquOwdsjbSZPAW0bjaxw9y6H2x7k+4B9JgyDP1XFjtGxA23wLk+jU6Tsnu/xWG82EAkAEWPmfsBGHFXpKyGR5PECJIFhM77xfeLHA1WM41yQ0aCuygsE3DBQAGHkjyLXNt8btlfbYBYAiZi5Eki8X4Nzte++F3UKFSl/wAOlC7A/wCrgbxtYkzETsMb9PzxABqgFeWmDqtbxa24PHzKp0wjSnSMkswUzCqbAflY/lP/AGTMOaKaYqDtie+GE2PkE/6gTsOcbdQoiqi+28qt/nblTNvG8bbbL9LLeR/mBPaRNrE2nuE8Qw8w0to0mCLVijN+l3p6qmU7u6SofV+e7uOxsZ5vxgv05khUfTUphdMswi2xJH9NjO2IKiKXik7ZeoI7Sx0n7Xtb7j5xYMvWZaZauZY2kxtNiSIJ7tLBp4tOPKzx3vj9j1cLSVLf9/8ApVfU1Kp3rRiP0hDvMW0/sdvmxxV3yzExJUixEkxtyN5w39S5hnqwCe3u+QeL/H+2NqGYqOjxTpsyqNbE6CBfuPBjTexNtjhIK1XcXNLqt7II9L1DScAibA2hr7Eattv6yPv0odOK0Q1gWEmRNu5bCIJBvcH7YpPp3oRL0Gps7JVksNMQQBJ7tgpBuYFuMdWCrpjUdQlZm9yB9WwjSLDwbXx0semW5yzaoKvb6HIfXfUlp1USodTaQ5IGkKSoAH8wi5tBEffAvR+ouRANJUiGEDuBsQRdnUzsZF9rYV/+ItN/8ZUciUP0kC0C0fEEX/7lP0NGZmYtopr3VXMwBsAByxOwFz8AEh9Ka2Jec4Td8F1oemqDy2UqCgD9ZKljBvFNplZHwTe5gHDpcrRo06aUxYExI+0kHksNQJ3N/tikUPUntKCVYCe1ZuPqlonkEA/bDX0z6harXZiumlQovWMwSdKlUEm0anFhcx9wWbnWgClii9aGnqHrbZak1CiR7sD3CYlWMEfmAT+QecBevOqnLU6GWXuqKivUL3OpgLTuCFF4/mxT+n1qlfMD3HMs5q1XMmbamMDe0gAbkj4xJ61f3MzVq8M5G83EDnixA+2Lp6cfSZ5yc53Iuvo6v7lNKhUhH1o8mRcaeTJkTOI+uZqnRehSKlAUlygWXBIB4OqAD95tG2K96f66UyiIpbVRrh4BEFGlWJnwSNvI8Yn9epqFFx/6b1KRv9JBDIDzdZIPMYo8n9uyenqAs3nVou1OpRqalO9J4Qg3DKNJgMCG35xmBcp6zzlNFRaiwogSgP8A0xmM+pfiKWy/ZcWCkySJuRtG+2kEz9QG4eJLyHPT8rSpy7SC14BhrcmSYET22P5k4S9LKKNasapmWqsBp1RYwCDBIgMDzxfG1DMVKjSGMD42EDfYSBMSB9rA43Y9tmyDDOtZwE6mF1UjSsRvGqLGNrngKLgCFnT8r75anUHYRvt+oaRc2IuZnafFvM8NcU5JdvpAI3/2iLyYMbiMPOm5Q0QdejVHcVtJMWueBG0i52iCWmnUTu25oOmUqSe0jkrM6jY+BYGPMGBt+6//AB1QK6Np079vdcSAQBG1tzaLzjzrGd1Myc8k2EReZ+/4n84G6T0hmp6kdJE6t/mBJnfTyIM45z7INd2CdIyepy1ViAG4F2kx/eTOwj74Z5mv/h6YNNSVJBYEBWA2uBMn5sLxAnE3T+4G4DagoF4UAWBMTsY+dpGI/bq0w/vEQbfUG8nZZIM8DaAMGNOrAbplaZZH0kK8Wmxsf7zFzIj4xFXzgLaCiwVMjxwgMm/O8WnG2fzbJQnv0sqiVgkAi5Ft7AWJu2E+VWGhWdkDCZWDYEXAbmJ52mTvgNpBSJny80/cqMNEiFWTpI0wDEDTzA52iCCd0LMD2iAGhxpJ37gSQd4Iv/uTFp8jXdgEZYpk27dpm8gRaR97WwsrupcaKmkKxDTYHeCItOqQRx845aUjt2MXy0gzZTdmIAAFgAPG8gA/y7Yl6DlywikQFWwZifPlQGIsAYMXxNTKvRKmASLAczdCSTPHnjEHScyKVMAA6mBsFm4kiQbW3v4jc6SG75KJJIDzQKVDIJa8TI3kKZ/Pxu342yudZgGctq2kbeTYXB/24vJubqDsq1WJKi5ExvIBJngnzhf07MKKiyqqzGAGUgODJO225v8A7Y5umJbaHbZ1swpnuAImDcRceRG1xcH4iFmb6aTB1Sv6oWBJ+xmeCZwxr0WpQRe9jtYzMi/McmQd8Sf4yAhjcAWjwbCN/IM/c3w6hGStC6mjn2a9RvQrFGVkKdq31DTbSRtAiDF8W3pXUlrUy6nWdzTFnPIMGNUWkWJuAQGIwo9WdLSpDkaSlpG19lJ4BO0/SbbdxqoraDIMETcb2vY/jGPLklCWl7o048aa1cFyy/TcvmKhbL1ArydVN+0neYkWaBJAsSSBEYPzldaSOrAoi/pO0iLlZKgn4uPHIRdF6gK6tVqhNY3cRLgRAZTAJm2tTNxIm+IPUGb0ZckWOrSurkSTMRO0wNTR8HGSbTdI2RclHUxbXYO5fXJ5tBUbkfMfBv8AGH3pxgqqhXXUSpqQjeDDKRuDMKYggg2gwRSKFSkf+KGI8hxJ/wDb/U4v/o7pBqlShC0bEuRLlQRqVJAiBbWBbUIONOCKi9V8GPJNz2On+m8qFpe+FlmUKpgzBnWQt/1f+0A8nEdWqaYKHVqNgJBNwfmLXW/AHnEVXPu/ao0oCugHtIChfvaTEb2vaDhJ1vPB9LUyTTQW0xyO8mYvf6pOw84Lg8tv6jRaxtX7FZ9YdPNVWLWb6gxBEHzJUAAi1v8AV8457majKAukhENlP6m21N5P9ABHmexZplrUyyoZIIYymkwRHdEzcTYQAIPGOaZvo71a3th21A3NySp+lomTEQ0TG/nGeDp0UyxtX6CHL0y5kKzXAJEmSbAWE32xd+idBqUqdSlV7WzVWlSUKZ2NRiJvAPYR9/iMO/R3SPa0+5T7SQoqoZUyYubEG8EHSy3sQF0WbK5GnTpIp7tKF1LmSrBhp+SQwkEg/wDTGuGLu+TI2cifplanXzCwQVoh5F9PbTrAAciwX8jAfVMm+uqhQl6THX8Xg/FmJHzM47ZRRQ5qVEEFFUwBLBfbZeZJIWDMQCNzbCfqHTQuXq1UpD3agNQSImo2tUJJMFaanV8tECRhn4dpAUzkvp2rTWq6VGCipTZA/CMY0sf8oYCT4vfDXOdSAruuYUinXkVV3NN9RIcRuUMRH1II5xF6j6EmWp0afca7C4H6mJ7gB/KtlHJYt4wHnnLUkSqpWtSPttIIJWAac/5khl2mCo4xmqUbix+dxZncq1JyjxI8XBBuCDyCCCD4IxmOj+kPV+WoZSlSqpqdNQJ0T+tiLzwCB+MZjlBep1gmTzFXNAO/8LLCyqLs4G3ywngfO43k6v15KA0AAMNkXjzvMTuBJA+dsLuteqNI0oQakGGUdlMH9NIeBsX5vFjhZ6N6JUzeYDTCodTsTttyf/vFtWnpjyLXdnQPRfS6gBqNaq9mOwpLM6fmpe97TpUDBnqGqlNwEYWHImSNyRvN/n54GFnqD1bTyiGnRu0W+dxM+JvBmD3SCbcyzOcrZmoAWJZjAHFyf9yfycUlm0LT+fUVRt2dG6DQfNH3WACHUGVBeQQFNgAQYMQPNsO+oVzSTQgWVu9QQumAZHnwCBNyB5wb0rIDKZdIA1x2LafkwLQLx8tPziqZnN+9UdEUsywXIMhbmJ4Y258G+KUoRXr/ALByxplqMUxAXV9W0AawTaO6b284nz2XQUxTYKk6YMXBNyd7yQImO2/jBCOKdM1GA1MdlMWAJ+OL7gX3G+EeVT/EVvcqNJiymQREgcEEAcjniCMc29kBHheppIqFCmjSQpmbczpAE3+JHicCpm3ZFSgQpVe+SR9jBPi3mbTix5uVpCmUlWuWkGAIJ/MzvF154TdMy761LMShBjUwNvHP3iZttbAbVjJWWKihGXKl73JgHkbD9+MIcp0omEaAL7KoYcwDvIgnxbDjP5sBBGpvlbQYi3HjjwcKum0298LVVyoWe0gybmCCNhHP/XHTp7+g0XpVEWX6qiuEpa2UQGnc/MzAiOd5N8NGUgFlGomNUkwLjUCAJtKkEnn7jCqtkSqFmePwTF7doAJMA2+PwGOSclWgkEgidJ1N2mLfgA/6ducdfEULJ27JB09nV6dIjUDqGrtFjtsb7QI3ufOEWcoMjNr1MQsmBY9oJA8TJBNvsTbFjylI0Wme0kMJMwD8fM8+Ba+MqUwXI/VGpB4F2i4EyJn8/GHlDUruhU6EHQPVi1uwHSyntDXiPvusfNp8YePTNWdJNN9xI35N+Y3HMBxcKNPHM0jUcw6AXVzA/PabfGLr0X1KwQU6sF1HaTs/6injVaVmxIg7jGaPiOz5KeXe/YsVPNLUqNQqj+OBBpk/8VSAe3/NHdN5kXOObeountRrEFtVNgTTcbOpkfhlNmG4IOGHrFnq+zmUJNMiFYboQdWktuYmQfOqCRGE3VOoPX7mnXu42DNYe5GwYgDVG8A82llmpDr7Fj6FU05ZQOIO8SW4MiIEThf6srfw6SfJPHEji3OGXThpoJH8s/V4+/8A9YSepWmoo3bTO4MTJ4sdsY4byPR8R04kvYG6TmFRhpp6mNpJ/fSNh92n5tOOs+noo09VdplA9QQSY2SksCIncWEtdbGOY+jOn+7XBafbS7fP8q/kiT8KcdC6hmPbpGtWJKyF0kzDCSswB8k7i04trfwozYsSa1MN6z6g9pkCBV1U6hLQQJ0sWZh3HfTAM2ve2KxU9RBKtekghqVYsq/zompaiydiFGoXvpXkXA6bmWqu1OqynU+pGsylrrAMwAVYb7hdpk4T9UyDLmU31MRNiDwAb3vsT5DHGlOUYWvqZ8klOX7F8yedNOodLEBwPAsQCBtYysgA+PthlW9N++5rU2cOlwy9zA7wwK8bhgZ3IsZNZzWeZqtFVD6UprPcDAIsfAgLP7DFm6fRV1SrSV3I7Q1Q0lUDmJ7mEbbbYGOC1uxpTbgq9hqM01zWSnqJQe41XsrCJntDKHW9wJtcYN6bkWIFOudkYIwOrUQxbcHcGWmBEC22AGzbqqpUp09JYhhl6fuWAVleNRIIJkss7Rzg/olek7JTJFNmJuxbv2IBUk6SQRIJEgxvjZBdNmeYyy3TSzMLBQFMkkHSIMCZPMT9+cL8zkGqPKmZUDtWAoJIUAnYmLMNlk8jFnyuZU0/ZIHu6Ji8Qpi2k7wJifOI+qZhDSCFVLyNSzCiPLFSCFsD/tiazS1cA0qiiZ+hT9w1BQc1BT0poXv0rqBWn3Ql7a5n42Ycq9WdOrqxqVMutAMTFMEEgDbUZubmfzYY7XU1L2UEAZiAGpsQ0QCwhgABc3JB+3NB9cZKqKTSaSU9mh3LMRye6G+5BHE2x3iIJxtBg9zmBreVBPnGY0ZYxmPPsuH9H6bUzVZaaG5uWOygbsY4Hx8AYtHU/UFKgv8Ahcv/AMCn9XDVXnuLMDGk+BsLXOKhkuoPSDim2nWuliN9PIB4B5jeMCzh4z08cgasIz2baq7O5uTxsPAA4A2xcf8Awx6F7lU5hxCU7idiRc34AiSRxOKn0bprZislJLFjudlHJPwBi7+q+vJl0HT8pIFOztyzXEGNzsfj77Nj51y/GCXoj3136p1s9Ok5J/U+3EBVgWH9QD8mDf8Awy6aPZao27sTPgAD+998c8pZdqlRKK3d2AJ/zG39P98dL9RdUTIZOnRUd7pYH+XYTNxJGogGCAnzNsU7nrl2EktqRr6m6xTat7CgGxChSRptdmg2n/r98NvTmS9qmpJ+ncEbgm4O1+4cc3gXxzL0srVcyzsZMFix8yD8eD9vGOw57TRp0k2fQHYDxvBuDsYA+VPxi0J6ut/iA48RQt65WllRFDSAGG2kRJJsI7jH4O+Icx09moq8WkDe4IgyLgiI4/POAulZk1qmsywbURANwsknzeSficEep+pe2tOnBVdNpIuxJA2JM/SbxbHdMkpMbeD0oJz7MTTVbDuvPEg8m1udsH1KWlmVWJAV7yL9pAsCPn9jhD1POKKa1BYLpkzNtKs0ifJO/EHBfUsyFpmsZn22n/SVDtcD4xVunuTPcmrO7KxI8aRcAC0c3i0cnAqVVDQCRJXtJk2Iabn/ADeYudsS5fNKjUqihjrUHYmY0kxA31WAvuYPivdfqGcwqwHpRUVh4WDIv5Bn7CThXkioppfm5yVjbLZgs1WmT3oxEciIJM82nwI0+MEdQ6mppUqykTSI1aeEYgECRBKtpNxG54xScj6hX/zD/ERpp1GXWPBhQTzADTfxh9lHp0q+bydbUIDvTI5R11NA5Kg615IDDwMQjltNfMZxE/regnu+4kSVDCDYq20edJlfsQcVOvWJafG2H1HPo9BUq/VTIanPKmzL+GAYeQx8YQV0j7glf2xlyNN2isdlROnUqmhqZJNNyCU4kbEeDxI4tiAI28EEm2IlGGNKo8IodjqYDc24t95/phVvyH5FzoIdCBZBCDwQZsf+9rcYqHXGb3WkGTAmNwAJiLb+MXVKhtJSEUmb/SJPPxiqZHq7s0Pl6Va+oykfk6YH5PGJYVbZv8c6UUNfQPWKNBai1kaWZdLKpJ2YRA/7v+96PVaCK6r7hW5j/Ds17b6TIFov/ecUX/znNU1g+044QKI+wtsJ2HnAOW61nlYlDCkRotpgi4gn+/nGl4Iv1v2MUc8oqkW+r6hyqtDaEbxUp1R+TIN/x8YcdKzmTzQhnosw27oMHYnVcbgXN7eMVrK6KyI+eoIUB3p/UsncgmDvJAPI32wxq+nqCMXyNdSGBIWQGDDQCNMyAQZG+5vwHj4Zp7PYL8VfKQ7qdBpvqZYZmUqWpHVCxA2MGxniYxF030/opaNK1HQGP8QxCchY0wI+4P8AbHuU6TUrVQzn26SiWhfAiAd/FgeIBJsCq3W9LRR2DQvuNqmQY+oH9IJIGwHOoYpLFLHLaVgWXHJbxr2CM7kq70lo03kqBq9kGkiLYbk+NgNjpidiJmM/UV3WilOdCI2jv0m4+toAqEHgWgHDupmiKZqV1lkFlpFgv30k3MnYHc7wSRHU6fTei6o606lUq6q/b/EUrVA7puFvC7aviMUxZdHJLJBPgJy/qCrRrvRAJTVoAqGGUqAWggaRN28wwJxuMyzVmpkBl7jpaBUF/p8GDa9recAVPS1VKbgNc1vc1BhIBFRdRMTa0xe54GC3yYphWqiSqu8qSFYs0sbGRqP1f6dXN6aocrkjpYK+baoRDRTCySD3EjnSil1nfbn5vUPV1crTdVerTQCCSKjKbC50aWpn/UCMW3P0vrYlSLyHJSpTMcgghoUTM7KdobHN/VPUaaqqVWqNUWQbAKZiYJLOjQZ4DSDLCCVyzWnYaC3KP/iE/VT1HzqN/wCmMxPmulOGPtA1E3VwNwbj7G8EcEEYzHm0y4sx7jzGYBwTlM69Ik02KtbuFiIIIg8XAP4GCCxpoG3qVASG/lWSJH+YkG/AHk28xmDZw+/8OOn+7mGqEwtJCzNvpB7SY5tq/phZ13qzZzMVKjT3E+2v8qj6V/b+uMxmHb6Uhe5avS/RBQBLkGs5RCvCajq3gyYUyR5gTg/1P1Ymtmy06VC0jP6VBEi25MR+ce4zBnJrFGvmaYwSm/kv4FnpnqKlkgWFKo51AfzMJuG4H9cAf+IvUJrimp/4ZiRyUJQHYH9JxmMxSTrH+hlTuVsb9crE9PJvfRBPhkBjc2g/0x71rqQp5Ohr/wDVyz7DnQUUfYlx+2MxmKZZNNv5CxI+n5rVk6TNtQr+ydtiZT5O5+LYB6x1P2M+utZVC1N1temwB0mLSA5NvjGYzEnJqKGrcqGapmjVdQZ0sRPkD/cYZda6n7wy7EkVUT22I5VTNMz50tp/5BjMZiL2tDCp3up+B/S3/TDDqeWEkiwABPzqCxHzEYzGYXuUS6G/b/YrJ4GH3Q6U5i8aU7jPGkEjGYzHP4Wdi+NDjqGcAoVJYS8JOnbVJY7eFP74s3pX0y2Yoge40NqGnUfBEieL2G9/gR5jMX8Gqi2N46TcyverOk+1IAgoCRB2G/7fHz+cU1My4P1Hxe/98ZjMPnWmXTsZ4brc8zFZ6jS7FjYCT9gAPAx0X0j6ZqVKQqV3YKCAumNWkFRE8fUN/j5jzGYTDvKzp8DvL0ll2BaVYrOosYUEAAkfBM//AFgPK9R9wk5gMSKp0HUYVVJEBRY/VA2+o33xmMx6E1T/AEI9htlOq09MNqb29wLQLFb2N9v+biMC5zrLVM9Q9xFNKhRfMOSJOoSIA4htCCBsPGMxmMLyPXXzNTitNjjpPVqozOZpBwRS9qiisJVmYmmwNpAkE9pA7ucNKfWkq0yHQJrZ0WRKk/BHcoYECP6xjMZhmk46u4Lqen2EHrKjXK0xR/h1aItqOpWXcA8ypXtJuAP8xxyLrWUzEmpVQKA2mARCzLAASTHMbCcZjMZlJy5ZfLjjGKkhQTjMZjMK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6267913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Вірус</a:t>
            </a:r>
            <a:r>
              <a:rPr lang="ru-RU" dirty="0" smtClean="0"/>
              <a:t> </a:t>
            </a:r>
            <a:r>
              <a:rPr lang="ru-RU" dirty="0" err="1" smtClean="0"/>
              <a:t>грипу</a:t>
            </a:r>
            <a:endParaRPr lang="ru-RU" dirty="0"/>
          </a:p>
        </p:txBody>
      </p:sp>
      <p:pic>
        <p:nvPicPr>
          <p:cNvPr id="15363" name="Picture 3" descr="C:\Documents and Settings\User\Рабочий стол\загруженное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09504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365" name="Picture 5" descr="http://t3.gstatic.com/images?q=tbn:ANd9GcRtvXOUPU-X2R-qW95CZpjN54WU57n0VN6voMFBKOj-Z9HGEXJ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2705100" cy="168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08304" y="6193549"/>
            <a:ext cx="136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Вірус</a:t>
            </a:r>
            <a:r>
              <a:rPr lang="ru-RU" dirty="0" smtClean="0"/>
              <a:t> </a:t>
            </a:r>
            <a:r>
              <a:rPr lang="ru-RU" dirty="0" err="1" smtClean="0"/>
              <a:t>СНІДу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2697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8864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/>
              <a:t>поширені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такі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захворюван­ня</a:t>
            </a:r>
            <a:r>
              <a:rPr lang="ru-RU" dirty="0"/>
              <a:t>, як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гепатити</a:t>
            </a:r>
            <a:r>
              <a:rPr lang="ru-RU" dirty="0"/>
              <a:t>, особливо гепатит 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транс­місивним</a:t>
            </a:r>
            <a:r>
              <a:rPr lang="ru-RU" dirty="0"/>
              <a:t> і </a:t>
            </a:r>
            <a:r>
              <a:rPr lang="ru-RU" dirty="0" err="1"/>
              <a:t>статевим</a:t>
            </a:r>
            <a:r>
              <a:rPr lang="ru-RU" dirty="0"/>
              <a:t> шляхом.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збудники</a:t>
            </a:r>
            <a:r>
              <a:rPr lang="ru-RU" dirty="0"/>
              <a:t> — віруси гепатиту А, В, С, Б, Е, в, ТТ —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, але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потрапляти</a:t>
            </a:r>
            <a:r>
              <a:rPr lang="ru-RU" dirty="0"/>
              <a:t> в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Доведена </a:t>
            </a:r>
            <a:r>
              <a:rPr lang="ru-RU" dirty="0"/>
              <a:t>роль </a:t>
            </a:r>
            <a:r>
              <a:rPr lang="ru-RU" dirty="0" err="1"/>
              <a:t>вірусів</a:t>
            </a:r>
            <a:r>
              <a:rPr lang="ru-RU" dirty="0"/>
              <a:t> і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людини (</a:t>
            </a:r>
            <a:r>
              <a:rPr lang="ru-RU" dirty="0" err="1"/>
              <a:t>онкогенні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онковіруси</a:t>
            </a:r>
            <a:r>
              <a:rPr lang="ru-RU" dirty="0"/>
              <a:t>).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, які виявляють </a:t>
            </a:r>
            <a:r>
              <a:rPr lang="ru-RU" dirty="0" err="1"/>
              <a:t>онкогенну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є </a:t>
            </a:r>
            <a:r>
              <a:rPr lang="ru-RU" dirty="0" err="1"/>
              <a:t>представники</a:t>
            </a:r>
            <a:r>
              <a:rPr lang="ru-RU" dirty="0"/>
              <a:t> як ДНК-</a:t>
            </a:r>
            <a:r>
              <a:rPr lang="ru-RU" dirty="0" err="1"/>
              <a:t>вмісних</a:t>
            </a:r>
            <a:r>
              <a:rPr lang="ru-RU" dirty="0"/>
              <a:t>, так і РНК-</a:t>
            </a:r>
            <a:r>
              <a:rPr lang="ru-RU" dirty="0" err="1"/>
              <a:t>вмісних</a:t>
            </a:r>
            <a:r>
              <a:rPr lang="ru-RU" dirty="0"/>
              <a:t> </a:t>
            </a:r>
            <a:r>
              <a:rPr lang="ru-RU" dirty="0" err="1" smtClean="0"/>
              <a:t>вірусів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://static.gazeta.ua/img/cache/preview/394/394927_w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70936"/>
            <a:ext cx="3414107" cy="2731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867262" y="6021288"/>
            <a:ext cx="1683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Ракова</a:t>
            </a:r>
            <a:r>
              <a:rPr lang="ru-RU" dirty="0" smtClean="0"/>
              <a:t> </a:t>
            </a:r>
            <a:r>
              <a:rPr lang="ru-RU" dirty="0" err="1" smtClean="0"/>
              <a:t>клітина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6021288"/>
            <a:ext cx="37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модифікована</a:t>
            </a:r>
            <a:r>
              <a:rPr lang="ru-RU" dirty="0" smtClean="0"/>
              <a:t>  Т-</a:t>
            </a:r>
            <a:r>
              <a:rPr lang="ru-RU" dirty="0" err="1" smtClean="0"/>
              <a:t>клітина</a:t>
            </a:r>
            <a:endParaRPr lang="ru-RU" dirty="0"/>
          </a:p>
        </p:txBody>
      </p:sp>
      <p:pic>
        <p:nvPicPr>
          <p:cNvPr id="16388" name="Picture 4" descr="http://snt.bsmu.edu.ua/wp-content/uploads/2013/12/23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70936"/>
            <a:ext cx="3428114" cy="2738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26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3.gstatic.com/images?q=tbn:ANd9GcSfE4PVBGU-c-aEgRxL09u3WDG5Uj7gfRYVGGHFSD6HDECUg7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782549" cy="28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gdb.rferl.org/D71A2F9B-0DAC-4B34-89D8-F14881FD2942_mw1024_n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22" y="2348880"/>
            <a:ext cx="4183049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globalscience.ru/pictures/21721_39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22" y="300467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422" y="4046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Самим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ми </a:t>
            </a:r>
            <a:r>
              <a:rPr lang="ru-RU" dirty="0" err="1"/>
              <a:t>зобов’язані</a:t>
            </a:r>
            <a:r>
              <a:rPr lang="ru-RU" dirty="0"/>
              <a:t> </a:t>
            </a:r>
            <a:r>
              <a:rPr lang="ru-RU" dirty="0" err="1"/>
              <a:t>вірусам</a:t>
            </a:r>
            <a:r>
              <a:rPr lang="ru-RU" dirty="0"/>
              <a:t> – </a:t>
            </a:r>
            <a:r>
              <a:rPr lang="ru-RU" dirty="0" err="1"/>
              <a:t>частина</a:t>
            </a:r>
            <a:r>
              <a:rPr lang="ru-RU" dirty="0"/>
              <a:t> з </a:t>
            </a:r>
            <a:r>
              <a:rPr lang="ru-RU" dirty="0" err="1"/>
              <a:t>протеїнів</a:t>
            </a:r>
            <a:r>
              <a:rPr lang="ru-RU" dirty="0"/>
              <a:t>, </a:t>
            </a:r>
            <a:r>
              <a:rPr lang="ru-RU" dirty="0" err="1"/>
              <a:t>закодованих</a:t>
            </a:r>
            <a:r>
              <a:rPr lang="ru-RU" dirty="0"/>
              <a:t> </a:t>
            </a:r>
            <a:r>
              <a:rPr lang="ru-RU" dirty="0" err="1"/>
              <a:t>вірусною</a:t>
            </a:r>
            <a:r>
              <a:rPr lang="ru-RU" dirty="0"/>
              <a:t> ДНК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, "</a:t>
            </a:r>
            <a:r>
              <a:rPr lang="ru-RU" dirty="0" err="1"/>
              <a:t>коректують</a:t>
            </a:r>
            <a:r>
              <a:rPr lang="ru-RU" dirty="0"/>
              <a:t>" </a:t>
            </a:r>
            <a:r>
              <a:rPr lang="ru-RU" dirty="0" err="1"/>
              <a:t>імунну</a:t>
            </a:r>
            <a:r>
              <a:rPr lang="ru-RU" dirty="0"/>
              <a:t> систему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атакував</a:t>
            </a:r>
            <a:r>
              <a:rPr lang="ru-RU" dirty="0"/>
              <a:t> </a:t>
            </a:r>
            <a:r>
              <a:rPr lang="ru-RU" dirty="0" err="1"/>
              <a:t>ембріон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529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User\Рабочий стол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59245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5144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Клітина </a:t>
            </a:r>
            <a:r>
              <a:rPr lang="ru-RU" sz="1800" dirty="0">
                <a:solidFill>
                  <a:schemeClr val="tx1"/>
                </a:solidFill>
                <a:effectLst/>
              </a:rPr>
              <a:t>— це елементарна структурно-функціональна одиниця живого. Але є форми життя, які розмножуються тільки всередині живих клітин і, не маючи власного обміну речовин, виявляють такі властивості живого, як спадковість, мінливість. Такі форми жит­тя вчені назвали неклітинними формами життя. До них належать віруси.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За </a:t>
            </a:r>
            <a:r>
              <a:rPr lang="ru-RU" sz="1800" dirty="0">
                <a:solidFill>
                  <a:schemeClr val="tx1"/>
                </a:solidFill>
                <a:effectLst/>
              </a:rPr>
              <a:t>своєю природою віруси є обов’язковими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внутрішньоклітинними </a:t>
            </a:r>
            <a:r>
              <a:rPr lang="ru-RU" sz="1800" dirty="0">
                <a:solidFill>
                  <a:schemeClr val="tx1"/>
                </a:solidFill>
                <a:effectLst/>
              </a:rPr>
              <a:t>паразитами.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school.xvatit.com/images/thumb/3/34/Bio10_28_1.jpg/320px-Bio10_2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5131635" cy="30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85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7498080" cy="94096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   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Крім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вірусів</a:t>
            </a:r>
            <a:r>
              <a:rPr lang="ru-RU" sz="2000" dirty="0">
                <a:solidFill>
                  <a:schemeClr val="tx1"/>
                </a:solidFill>
                <a:effectLst/>
              </a:rPr>
              <a:t>, є й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інші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структури</a:t>
            </a:r>
            <a:r>
              <a:rPr lang="ru-RU" sz="2000" dirty="0">
                <a:solidFill>
                  <a:schemeClr val="tx1"/>
                </a:solidFill>
                <a:effectLst/>
              </a:rPr>
              <a:t>, які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демонструють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окремі</a:t>
            </a:r>
            <a:r>
              <a:rPr lang="ru-RU" sz="2000" dirty="0">
                <a:solidFill>
                  <a:schemeClr val="tx1"/>
                </a:solidFill>
                <a:effectLst/>
              </a:rPr>
              <a:t> влас­тивості живого і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можуть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спричинити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захворювання</a:t>
            </a:r>
            <a:r>
              <a:rPr lang="ru-RU" sz="2000" dirty="0">
                <a:solidFill>
                  <a:schemeClr val="tx1"/>
                </a:solidFill>
                <a:effectLst/>
              </a:rPr>
              <a:t> в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різних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групах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організмів</a:t>
            </a:r>
            <a:r>
              <a:rPr lang="ru-RU" sz="2000" dirty="0">
                <a:solidFill>
                  <a:schemeClr val="tx1"/>
                </a:solidFill>
                <a:effectLst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наприклад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віроїди</a:t>
            </a:r>
            <a:r>
              <a:rPr lang="ru-RU" sz="2000" dirty="0">
                <a:solidFill>
                  <a:schemeClr val="tx1"/>
                </a:solidFill>
                <a:effectLst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вірусоїди</a:t>
            </a:r>
            <a:r>
              <a:rPr lang="ru-RU" sz="2000" dirty="0">
                <a:solidFill>
                  <a:schemeClr val="tx1"/>
                </a:solidFill>
                <a:effectLst/>
              </a:rPr>
              <a:t> і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пріони</a:t>
            </a:r>
            <a:r>
              <a:rPr lang="ru-RU" sz="2000" dirty="0">
                <a:solidFill>
                  <a:schemeClr val="tx1"/>
                </a:solidFill>
                <a:effectLst/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Віроїди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</a:rPr>
              <a:t>— це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позбавлені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оболонки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невеликі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молекули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кільцевої</a:t>
            </a:r>
            <a:r>
              <a:rPr lang="ru-RU" sz="2000" dirty="0">
                <a:solidFill>
                  <a:schemeClr val="tx1"/>
                </a:solidFill>
                <a:effectLst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за­звичай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одноланцюгової</a:t>
            </a:r>
            <a:r>
              <a:rPr lang="ru-RU" sz="2000" dirty="0">
                <a:solidFill>
                  <a:schemeClr val="tx1"/>
                </a:solidFill>
                <a:effectLst/>
              </a:rPr>
              <a:t>, РНК,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що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спричиняють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захворювання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рослин</a:t>
            </a:r>
            <a:r>
              <a:rPr lang="ru-RU" sz="2000" dirty="0">
                <a:solidFill>
                  <a:schemeClr val="tx1"/>
                </a:solidFill>
                <a:effectLst/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Вірусоїди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схожі</a:t>
            </a:r>
            <a:r>
              <a:rPr lang="ru-RU" sz="2000" dirty="0">
                <a:solidFill>
                  <a:schemeClr val="tx1"/>
                </a:solidFill>
                <a:effectLst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віроїди</a:t>
            </a:r>
            <a:r>
              <a:rPr lang="ru-RU" sz="2000" dirty="0">
                <a:solidFill>
                  <a:schemeClr val="tx1"/>
                </a:solidFill>
                <a:effectLst/>
              </a:rPr>
              <a:t>, але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включені</a:t>
            </a:r>
            <a:r>
              <a:rPr lang="ru-RU" sz="2000" dirty="0">
                <a:solidFill>
                  <a:schemeClr val="tx1"/>
                </a:solidFill>
                <a:effectLst/>
              </a:rPr>
              <a:t> у структуру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вірусу</a:t>
            </a:r>
            <a:r>
              <a:rPr lang="ru-RU" sz="2000" dirty="0">
                <a:solidFill>
                  <a:schemeClr val="tx1"/>
                </a:solidFill>
                <a:effectLst/>
              </a:rPr>
              <a:t>-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помічника</a:t>
            </a:r>
            <a:r>
              <a:rPr lang="ru-RU" sz="2000" dirty="0">
                <a:solidFill>
                  <a:schemeClr val="tx1"/>
                </a:solidFill>
                <a:effectLst/>
              </a:rPr>
              <a:t> і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реплікуються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лише</a:t>
            </a:r>
            <a:r>
              <a:rPr lang="ru-RU" sz="2000" dirty="0">
                <a:solidFill>
                  <a:schemeClr val="tx1"/>
                </a:solidFill>
                <a:effectLst/>
              </a:rPr>
              <a:t> з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його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допомогою</a:t>
            </a:r>
            <a:r>
              <a:rPr lang="ru-RU" sz="2000" dirty="0">
                <a:solidFill>
                  <a:schemeClr val="tx1"/>
                </a:solidFill>
                <a:effectLst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new.ivv.cnr.it/wp-content/uploads/2012/01/TSWV_pe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61" y="3320988"/>
            <a:ext cx="469572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6" name="Picture 4" descr="https://encrypted-tbn2.gstatic.com/images?q=tbn:ANd9GcQV9uFk8qOlmMO_JVGReUiigDAbE8e8mEPcBwnTuSOoJbkN3c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2428875" cy="18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itolab.ks.ua/middleware/filemanager/userfiles/virusologiya/vero_kart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993"/>
            <a:ext cx="190500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1950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  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Пріони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</a:rPr>
              <a:t>— це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особливий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клас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інфекційних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агентів</a:t>
            </a:r>
            <a:r>
              <a:rPr lang="ru-RU" sz="1800" dirty="0">
                <a:solidFill>
                  <a:schemeClr val="tx1"/>
                </a:solidFill>
                <a:effectLst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винятково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біл­кових</a:t>
            </a:r>
            <a:r>
              <a:rPr lang="ru-RU" sz="1800" dirty="0">
                <a:solidFill>
                  <a:schemeClr val="tx1"/>
                </a:solidFill>
                <a:effectLst/>
              </a:rPr>
              <a:t>, які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не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містять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нуклеїнових</a:t>
            </a:r>
            <a:r>
              <a:rPr lang="ru-RU" sz="1800" dirty="0">
                <a:solidFill>
                  <a:schemeClr val="tx1"/>
                </a:solidFill>
                <a:effectLst/>
              </a:rPr>
              <a:t> кислот, вони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спричиняють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тяжкі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захворювання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центральної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нервової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системи</a:t>
            </a:r>
            <a:r>
              <a:rPr lang="ru-RU" sz="1800" dirty="0">
                <a:solidFill>
                  <a:schemeClr val="tx1"/>
                </a:solidFill>
                <a:effectLst/>
              </a:rPr>
              <a:t> в людини та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деяких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ви­щих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тварин</a:t>
            </a:r>
            <a:r>
              <a:rPr lang="ru-RU" sz="1800" dirty="0">
                <a:solidFill>
                  <a:schemeClr val="tx1"/>
                </a:solidFill>
                <a:effectLst/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upload.wikimedia.org/wikipedia/commons/f/f2/Prion_subdomain-colored_sec_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97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Віруси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розпізнаються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за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наслідками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свого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розвитку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клітинах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ха­зяїна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. Вони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руйнують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цілі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комплекси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клітин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спричиняють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ураження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тканин,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призводить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до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різних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захворювань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upload.wikimedia.org/wikipedia/commons/2/26/Tobacco_mosaic_virus_symptoms_tobac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05" y="3501008"/>
            <a:ext cx="3382256" cy="213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196752"/>
            <a:ext cx="7758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/>
              <a:t>не могли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 до 1892 року, коли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мікробіолог</a:t>
            </a:r>
            <a:r>
              <a:rPr lang="ru-RU" dirty="0"/>
              <a:t>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Івановський</a:t>
            </a:r>
            <a:r>
              <a:rPr lang="ru-RU" dirty="0"/>
              <a:t> </a:t>
            </a:r>
            <a:r>
              <a:rPr lang="ru-RU" dirty="0" err="1"/>
              <a:t>довів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тютюнових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,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менших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істоти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</a:t>
            </a:r>
            <a:r>
              <a:rPr lang="ru-RU" dirty="0" err="1"/>
              <a:t>вірусом</a:t>
            </a:r>
            <a:r>
              <a:rPr lang="ru-RU" dirty="0"/>
              <a:t>, а конкретно – </a:t>
            </a:r>
            <a:r>
              <a:rPr lang="ru-RU" dirty="0" err="1"/>
              <a:t>вірусом</a:t>
            </a:r>
            <a:r>
              <a:rPr lang="ru-RU" dirty="0"/>
              <a:t> </a:t>
            </a:r>
            <a:r>
              <a:rPr lang="ru-RU" dirty="0" err="1"/>
              <a:t>тютюнової</a:t>
            </a:r>
            <a:r>
              <a:rPr lang="ru-RU" dirty="0"/>
              <a:t> </a:t>
            </a:r>
            <a:r>
              <a:rPr lang="ru-RU" dirty="0" err="1"/>
              <a:t>мозаїки</a:t>
            </a:r>
            <a:r>
              <a:rPr lang="ru-RU" dirty="0"/>
              <a:t>.</a:t>
            </a:r>
          </a:p>
          <a:p>
            <a:r>
              <a:rPr lang="ru-RU" dirty="0" smtClean="0"/>
              <a:t>   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/>
              <a:t>біохімік</a:t>
            </a:r>
            <a:r>
              <a:rPr lang="ru-RU" dirty="0"/>
              <a:t> </a:t>
            </a:r>
            <a:r>
              <a:rPr lang="ru-RU" dirty="0" err="1" smtClean="0"/>
              <a:t>Вендель</a:t>
            </a:r>
            <a:r>
              <a:rPr lang="ru-RU" dirty="0" smtClean="0"/>
              <a:t> </a:t>
            </a:r>
            <a:r>
              <a:rPr lang="ru-RU" dirty="0" err="1" smtClean="0"/>
              <a:t>Стенлі</a:t>
            </a:r>
            <a:r>
              <a:rPr lang="ru-RU" dirty="0"/>
              <a:t> </a:t>
            </a:r>
            <a:r>
              <a:rPr lang="ru-RU" dirty="0" err="1"/>
              <a:t>виділив</a:t>
            </a:r>
            <a:r>
              <a:rPr lang="ru-RU" dirty="0"/>
              <a:t> </a:t>
            </a:r>
            <a:r>
              <a:rPr lang="ru-RU" dirty="0" err="1"/>
              <a:t>вищезгаданий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тютюновий</a:t>
            </a:r>
            <a:r>
              <a:rPr lang="ru-RU" dirty="0" smtClean="0"/>
              <a:t> </a:t>
            </a:r>
            <a:r>
              <a:rPr lang="ru-RU" dirty="0" err="1" smtClean="0"/>
              <a:t>вірус</a:t>
            </a:r>
            <a:r>
              <a:rPr lang="ru-RU" dirty="0"/>
              <a:t> у чистому </a:t>
            </a:r>
            <a:r>
              <a:rPr lang="ru-RU" dirty="0" err="1"/>
              <a:t>вигляді</a:t>
            </a:r>
            <a:r>
              <a:rPr lang="ru-RU" dirty="0"/>
              <a:t> як </a:t>
            </a:r>
            <a:r>
              <a:rPr lang="ru-RU" dirty="0" err="1"/>
              <a:t>голчасті</a:t>
            </a:r>
            <a:r>
              <a:rPr lang="ru-RU" dirty="0"/>
              <a:t> </a:t>
            </a:r>
            <a:r>
              <a:rPr lang="ru-RU" dirty="0" err="1"/>
              <a:t>протеїнові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, за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у 1946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vseslova.com.ua/images/bse/0001/18508/3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3024336" cy="220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08605" y="5949280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Тютюновий</a:t>
            </a:r>
            <a:r>
              <a:rPr lang="ru-RU" dirty="0" smtClean="0"/>
              <a:t> </a:t>
            </a:r>
            <a:r>
              <a:rPr lang="ru-RU" dirty="0" err="1"/>
              <a:t>вірус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9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9808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effectLst/>
              </a:rPr>
              <a:t>  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Існує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кілька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гіпотез</a:t>
            </a:r>
            <a:r>
              <a:rPr lang="ru-RU" sz="1800" dirty="0">
                <a:solidFill>
                  <a:schemeClr val="tx1"/>
                </a:solidFill>
                <a:effectLst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що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пояснюють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походження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вірусів</a:t>
            </a:r>
            <a:r>
              <a:rPr lang="ru-RU" sz="1800" dirty="0">
                <a:solidFill>
                  <a:schemeClr val="tx1"/>
                </a:solidFill>
                <a:effectLst/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err="1">
                <a:solidFill>
                  <a:schemeClr val="tx1"/>
                </a:solidFill>
                <a:effectLst/>
              </a:rPr>
              <a:t>По-перше</a:t>
            </a:r>
            <a:r>
              <a:rPr lang="ru-RU" sz="1800" dirty="0">
                <a:solidFill>
                  <a:schemeClr val="tx1"/>
                </a:solidFill>
                <a:effectLst/>
              </a:rPr>
              <a:t>, вчені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припускають</a:t>
            </a:r>
            <a:r>
              <a:rPr lang="ru-RU" sz="1800" dirty="0">
                <a:solidFill>
                  <a:schemeClr val="tx1"/>
                </a:solidFill>
                <a:effectLst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що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великі</a:t>
            </a:r>
            <a:r>
              <a:rPr lang="ru-RU" sz="1800" dirty="0">
                <a:solidFill>
                  <a:schemeClr val="tx1"/>
                </a:solidFill>
                <a:effectLst/>
              </a:rPr>
              <a:t> ДНК-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вмісні</a:t>
            </a:r>
            <a:r>
              <a:rPr lang="ru-RU" sz="1800" dirty="0">
                <a:solidFill>
                  <a:schemeClr val="tx1"/>
                </a:solidFill>
                <a:effectLst/>
              </a:rPr>
              <a:t> віруси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похо­дять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від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більш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складних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внутрішньоклітинних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паразитів</a:t>
            </a:r>
            <a:r>
              <a:rPr lang="ru-RU" sz="1800" dirty="0">
                <a:solidFill>
                  <a:schemeClr val="tx1"/>
                </a:solidFill>
                <a:effectLst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що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втрати­ли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значну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частину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свого</a:t>
            </a:r>
            <a:r>
              <a:rPr lang="ru-RU" sz="1800" dirty="0">
                <a:solidFill>
                  <a:schemeClr val="tx1"/>
                </a:solidFill>
                <a:effectLst/>
              </a:rPr>
              <a:t> геному. І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справді</a:t>
            </a:r>
            <a:r>
              <a:rPr lang="ru-RU" sz="1800" dirty="0">
                <a:solidFill>
                  <a:schemeClr val="tx1"/>
                </a:solidFill>
                <a:effectLst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великі</a:t>
            </a:r>
            <a:r>
              <a:rPr lang="ru-RU" sz="1800" dirty="0">
                <a:solidFill>
                  <a:schemeClr val="tx1"/>
                </a:solidFill>
                <a:effectLst/>
              </a:rPr>
              <a:t> ДНК-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вмісні</a:t>
            </a:r>
            <a:r>
              <a:rPr lang="ru-RU" sz="1800" dirty="0">
                <a:solidFill>
                  <a:schemeClr val="tx1"/>
                </a:solidFill>
                <a:effectLst/>
              </a:rPr>
              <a:t> віруси,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наприклад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вірус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віспи</a:t>
            </a:r>
            <a:r>
              <a:rPr lang="ru-RU" sz="1800" dirty="0">
                <a:solidFill>
                  <a:schemeClr val="tx1"/>
                </a:solidFill>
                <a:effectLst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можуть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мати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надлишкову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інформацію</a:t>
            </a:r>
            <a:r>
              <a:rPr lang="ru-RU" sz="1800" dirty="0">
                <a:solidFill>
                  <a:schemeClr val="tx1"/>
                </a:solidFill>
                <a:effectLst/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Інші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дослідники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вважають</a:t>
            </a:r>
            <a:r>
              <a:rPr lang="ru-RU" sz="1800" dirty="0">
                <a:solidFill>
                  <a:schemeClr val="tx1"/>
                </a:solidFill>
                <a:effectLst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що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деякі</a:t>
            </a:r>
            <a:r>
              <a:rPr lang="ru-RU" sz="1800" dirty="0">
                <a:solidFill>
                  <a:schemeClr val="tx1"/>
                </a:solidFill>
                <a:effectLst/>
              </a:rPr>
              <a:t> ДНК-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вмісні</a:t>
            </a:r>
            <a:r>
              <a:rPr lang="ru-RU" sz="1800" dirty="0">
                <a:solidFill>
                  <a:schemeClr val="tx1"/>
                </a:solidFill>
                <a:effectLst/>
              </a:rPr>
              <a:t> віруси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еукаріотів</a:t>
            </a:r>
            <a:r>
              <a:rPr lang="ru-RU" sz="1800" dirty="0">
                <a:solidFill>
                  <a:schemeClr val="tx1"/>
                </a:solidFill>
                <a:effectLst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імовірно</a:t>
            </a:r>
            <a:r>
              <a:rPr lang="ru-RU" sz="1800" dirty="0">
                <a:solidFill>
                  <a:schemeClr val="tx1"/>
                </a:solidFill>
                <a:effectLst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походять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від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мобільних</a:t>
            </a:r>
            <a:r>
              <a:rPr lang="ru-RU" sz="1800" dirty="0">
                <a:solidFill>
                  <a:schemeClr val="tx1"/>
                </a:solidFill>
                <a:effectLst/>
              </a:rPr>
              <a:t> (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рухливих</a:t>
            </a:r>
            <a:r>
              <a:rPr lang="ru-RU" sz="1800" dirty="0">
                <a:solidFill>
                  <a:schemeClr val="tx1"/>
                </a:solidFill>
                <a:effectLst/>
              </a:rPr>
              <a:t>)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елементів</a:t>
            </a:r>
            <a:r>
              <a:rPr lang="ru-RU" sz="1800" dirty="0">
                <a:solidFill>
                  <a:schemeClr val="tx1"/>
                </a:solidFill>
                <a:effectLst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ділянок</a:t>
            </a:r>
            <a:r>
              <a:rPr lang="ru-RU" sz="1800" dirty="0">
                <a:solidFill>
                  <a:schemeClr val="tx1"/>
                </a:solidFill>
                <a:effectLst/>
              </a:rPr>
              <a:t> ДНК, які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можуть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здійснювати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самостійну</a:t>
            </a:r>
            <a:r>
              <a:rPr lang="ru-RU" sz="1800" dirty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реплікацію</a:t>
            </a:r>
            <a:r>
              <a:rPr lang="ru-RU" sz="1800" dirty="0">
                <a:solidFill>
                  <a:schemeClr val="tx1"/>
                </a:solidFill>
                <a:effectLst/>
              </a:rPr>
              <a:t> в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клітині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upload.wikimedia.org/wikipedia/commons/thumb/6/66/Child_with_Smallpox_Bangladesh.jpg/200px-Child_with_Smallpox_Banglade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371" y="2996952"/>
            <a:ext cx="2265040" cy="3454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1.gstatic.com/images?q=tbn:ANd9GcQZo4yY-o69ZV0Sg46ZngGxAyXmILXZqk3O_5kmdI_81glgmsdV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4608512" cy="3438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6435613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Віспи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88640"/>
            <a:ext cx="7326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/>
              <a:t>деяких</a:t>
            </a:r>
            <a:r>
              <a:rPr lang="ru-RU" dirty="0"/>
              <a:t> РНК-</a:t>
            </a:r>
            <a:r>
              <a:rPr lang="ru-RU" dirty="0" err="1"/>
              <a:t>вмісних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пов’язують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віроїдами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віроїди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іРНК</a:t>
            </a:r>
            <a:r>
              <a:rPr lang="ru-RU" dirty="0"/>
              <a:t> — «</a:t>
            </a:r>
            <a:r>
              <a:rPr lang="ru-RU" dirty="0" err="1"/>
              <a:t>втікачкою</a:t>
            </a:r>
            <a:r>
              <a:rPr lang="ru-RU" dirty="0"/>
              <a:t>», яка </a:t>
            </a:r>
            <a:r>
              <a:rPr lang="ru-RU" dirty="0" err="1"/>
              <a:t>випад­ково</a:t>
            </a:r>
            <a:r>
              <a:rPr lang="ru-RU" dirty="0"/>
              <a:t> </a:t>
            </a:r>
            <a:r>
              <a:rPr lang="ru-RU" dirty="0" err="1"/>
              <a:t>набула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до </a:t>
            </a:r>
            <a:r>
              <a:rPr lang="ru-RU" dirty="0" err="1"/>
              <a:t>реплікації</a:t>
            </a:r>
            <a:r>
              <a:rPr lang="ru-RU" dirty="0"/>
              <a:t>.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віроїди</a:t>
            </a:r>
            <a:r>
              <a:rPr lang="ru-RU" dirty="0"/>
              <a:t> не </a:t>
            </a:r>
            <a:r>
              <a:rPr lang="ru-RU" dirty="0" err="1"/>
              <a:t>кодують</a:t>
            </a:r>
            <a:r>
              <a:rPr lang="ru-RU" dirty="0"/>
              <a:t>.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, які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віроїдоподібні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, </a:t>
            </a:r>
            <a:r>
              <a:rPr lang="ru-RU" dirty="0" err="1"/>
              <a:t>на­приклад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гепатиту </a:t>
            </a:r>
            <a:r>
              <a:rPr lang="ru-RU" dirty="0" smtClean="0"/>
              <a:t>Дельта ( гепатит Д).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У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віруси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відокрем­лення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генетичних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які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передаватися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</p:txBody>
      </p:sp>
      <p:sp>
        <p:nvSpPr>
          <p:cNvPr id="5" name="AutoShape 2" descr="data:image/jpeg;base64,/9j/4AAQSkZJRgABAQAAAQABAAD/2wCEAAkGBxMTEhUUExQUFRUXFxYXGBcYFxoYFxsXFxgZGBweHBgYHCggGBolHBUXITEhJSkrLi4uGR8zODMsNygtLisBCgoKDg0OGhAQGy0kICQ0LCwsNSwsLCwvNCw0LCwsLC0sLCwsLCwsLCwsLCwsLCwsLCwsLCwsLCwsLCwsLCwsLP/AABEIALEBHAMBIgACEQEDEQH/xAAbAAEAAwEBAQEAAAAAAAAAAAAABAUGAwIBB//EAEUQAAEDAgQDBQYDBgMFCQAAAAEAAhEDIQQSMUEFUWETInGBkQYyobHB8ELR4SMzUmJyghSS8QcVQ1OyJDQ1RHN0osLy/8QAGgEAAgMBAQAAAAAAAAAAAAAAAAECAwQFBv/EAC0RAAICAQQBBAECBgMAAAAAAAABAgMRBBIhMUEFEyJRMmFxFCOBobHRQkNi/9oADAMBAAIRAxEAPwD9xUStitm+qYyr+EeaiqEpfRluuae2J9c4nUr4iKBlyERECCIiACIiACKjx3tIwEsoNNepcd0xTaf56ugvsJd0VLjWOf3sTXeSb5Kb3UqbegDCHO8XE+Sy36uurhvn6Q8Y7NJxjjDKEN96s793SB7zupGzBN3beNlk62GZOfEkVq273AEC+jGmQxgmAI8SSvnD6tKnmbhqTQ43c7S3NzjJjqfKV4xBLSDUiToXiPMM1jyXM1GqndxHKX9xNvwSKGJYASymPFrfq0KoxWNqPdcQ0WgSACeZjVWH++hoC4+QaPK6rMTiGnMWgl3Kf1+4WWEeeRJfZdUuJS3u5Q1tozEOMCbRbTmuNXEU3DMwlrt4sfTQ+UKrpYGo28idecHex10+C+1MM7p4bz56JbI57Daic/GVWkAuzZhMEXjqASV0ZiZmfko3CqWWXXBAjzJM/CFNqY4OiTMExpqozxnhCkkQq/EHMu0zsVKwOPz2dE+RVZVrCrUgXEE+fJT8Lg5zODssbCCY8DBPj8FJwTWPIY4J/wDiJlo94e7p8LWVh7FV7VqRgBtQPptG1KqxrvTte2HkslUpua7M1wcAZn827eN1bYZzXxUpvdSqt0cACQHQXMc02cwm8eYIV+ltWnnl9MceOzeIs3w/2gqNe1mJayHENFVkhuYzGdjjLJgAEFwJtZaRd6FkbFui8olgIiKYgiIgAiIgAutPEEdQuSIySjJx6LKlUDhZe1WUqkGVZNMiVZF5N1Vm9fqVj3SSV8RFWYAiIgQREQARFlcf7Q1ak/4aG05IFVzc7nka9kyQMsyM7rGLAi6rstjWt0ngZqlnPavGkluHYTLhnqxqKQtlnYvdDecZuSiVuKYksyHu93KXy1rzaC6whrjr3YibRZQKFSnRaWsALnGXHMXuc7SXOcSXHqVz7/UIbWq+WLckdK1bsmZWAS0CYENaNgB5WHRUuNruIzBpIv3r3gXHophxRIyHuhxlx3gnQctB4wuWOqhwAuA0fs2DYHVzjsTr+i5kEly+wSPnD+MU6dC4cXg5mMEEFzvdL+ZbBjZcWUK1Z+jyTe+vUklSMDSDGjSZk7/H71ULH4wTGs68wJ26q1ScpYSJJ5eCyHDgwRUq0haIkvP/AMRA9Vxp4VmpcDAtAm/W9go7cc0NMwzlFyY66uPmAOSqq2LBJiQPifFaXR9GiNTl0i7rYy/d/RG8QBMOAB+CqKWOBsIJ+PzX2uTqQ7xiyX8PFcMmtHL6L6piWuEQPvwUXt25Ya3fzVVSxK+sqEGR6KK0oPSssaMs7x5721C8Yms4vAILTqL+WvkUfjwQNl1pvbU3h0z0VEoOLy0ZpVtMU5lpcYJ0cPW4XviNRrHA0zJy3LQQM07T0XytTcdGixm3MLwXZ9QeoM5dfhqop5IYJ1Ku3EUix9w4Fj/6XWJ9YPkFsPZvHurUGl/71k06oiP2jLG2wNnDo4LABpovBElpt+h6q4ZiXtd21Cpkc4DOC3PTflEDM0EEOAtmaZiJmBGnSXxpk0/xYlhcG7RZGh7W1h+8w7X/APoVQXG1+5WDN4tmK0fDuIU67M1MkgGCCC1zXDZzTdp8eYXYhbCf4vI8EtERWCCIiACIiAClYarAgqKkoTwThNxeUEREEAiIgAiIgCk9rapFFtMEgVajabiDByEOe+CNCWscPNZzti57WNOSYFrADkPAK19qKofXp0xfsmPquPJz2mnTHnNQ/wBqyuIccxME+G3L6ri6977dv0gkukWXFWhh7NsF5M6gmP5nTEmRZQaz3tlpNMk7Nc0kR4b+a40cOXaGXAnW9+SlU+DVnuluHyE+8Yygk73MDyhZoxj0NJMgtD6jgQIiInTlfkpz4pi7pcDMh038RqvWMptojIHBzvxZdJ5A7qsr1CdbdFbClyfJohS5cHXEVS4FxqQ4mzQCXHqTt8fBVeLqZfH6qY6rMAXJ2HLmeSqcfSM6+MT891tjXFcI6um9NlZJJ8HF1dxNr9dh4bLhVdmJGbMQBPQnSQgaSTsAuj+Fdq5paXNeIAqNtbk6bEeKcnCPk7eppr0kFGC5+z7hnQY+X6qY2pA172+mnkomNb2Tg15YTAIMeXlouVXHNAF8x5wCfmqtzkZPZtm0+j2MQWHoeqnYbGTy81nMTigXxsPqVyZj8pibLRHlcm6OmqcsTRqaj3mzRPgV3wjarbva1rYNwZvyiFF4HjhAJPURpM72n8vBXOOxLMsNZF79ARuPLwssltmXtwY9Rpas4jE4UOLkm6t6hyEOHuu7zTsQdQetlkMMO9f3ZPzWh4fjjTBaQH0yZLTseYOrT1Vc9OvB5/U6X25tHSpiA4RExpuY205KbwTISQXFrrkGYuPHWy4ikxwmkYPI6j8wvNHD5Rd0XEjeNZ5f6LK8YaMEkkSv9597K4NcJjNA9Va+z1bLi4/51E+Gag+w6uyVR5NKy7cM4uhrS4TY/e3irVkkCDkq03B7CRZtRtu8P4SCWkcirKJxpsUvHkSwmfoSKv4NxNtenmAyvaclRh1Y8AEg9Lgg7gg7qwXoU8rKG1gIiJiCIiACIiACIiACIiAC8Vaga0uOgBJ8AJXtVntPULcHiXDUUapH+QpMa7Ma/Eu7Mvd79Yiq87y8S0aCzKeRo8FGruLGwMvnpmI1MawLdPVd+LtiLWtHg0Af/VV3EQQQZsHH4/crzak5ycn5F2zozEOI7kaXAtfmN/vdRanFq7zldVcB/UY9V3wzoII+/v8AJQuJVrmdVbXxLhE4dnx9cN3lRamKL7D0/M7KJXrmRyKuOFYZhaO6TmcBaYFpJJnRbnZGEdzPSaCitV75DA0yM17nV0EjwsLQvtfDDKQCNyXAEdRrqZi3TwVeKr2yBkIILoJuBJF43tKpeI8Xc3u2mALXsOZI1Wf5zllM6FUVOas6OeLridTa3Lz+q84fjbmSAdbfP81WVHFy4kQteyLWGbnS925lnUdUq3sb+aCk4WNjyNlEwRdmsYWoqOqdgHCn20e9oHDWLaTbpKi3taRm1WorqWV2ZmphiTYFcDRcDEXWkxNPNRDjTdTdfumJtEmB0XzC0iWB2UGBckgQBqXEmwsn7jKlr4e3uxyVeFFRgkabgffyVhheIuvpMXHT6qyr0mU2g2MtBvrfSQb6Rss5n/acpkeCgnv8EtJqY2vd9GiwrHOhw352B8+antxIFjLTyOqk+zNZjacEyI7zTAcOrf4m+CmYzsqjRLBDpyyddhbY9FU9Qt2GuDPq3XdPngr8HWIdbRXb2FxDhMgR0jX78FVUeDsY6Q4iCM0HpYEOnrcKbgeIQY11WW/DeYHntZplW90Xk+GoWmYaBpaZ81MEuMj3gLjmOXjYrhjspuQWk2tB13jT4pga5YZnPaBItB+oj4FVYysnOLTC4v8Aw72Yif2ZAp1+jJllQ/0Ewf5XO1gLbr80fjstGs4+62nUc4c2hrrfJfonD6JZSpsJzFrGNJ5kNAJ+C63p05ODi/BJdEhERdEQREQAREQAREQAREQAUbiODbWpVKTvdqMew6iz2lp0vvspKIGfnNV5fQY51njuuHJ7e64W5Oa4KnfiwwSe80kbiRrII3V7VoBrcSwWDcRWj+89r86hUCjRoiqDWYXgtLsoMTLpknlG25XndqjZKP02JYy0dmvotZma1xcdCSIHlufFZ/HNL3ExC0zX0peG0zkMlsnQet/NVOKLLkIrliRKDwzOY9kQdAJjnOylYLHlgIPITHMzrvuu2NpteCf4Gg+JN9fvRMNwTMwvktAAGplxj8Mem60zlFx+R6zRSrhp/l2ROI4ovnLuI5w3lKoq3DtyIHNX1XhTiWsa99Mkm5ZPLVxs0a+KnYvCuawB4e4tEF2UtHLSMuu4UozjBLA/4jZJYMTWpwYF1Ger3sWku5AmFBr4WxdoAr1JHVq1XuvYcsAALuPgFsODuykBzsggFxAJaWzYExBJvYc/M4jKfvRWWBe8QdhtO/rZKyO5GD1GhTWY+C849iKeYMp08rMsNBB5yYB5+qoMHxY0yQ3STbW1xqddV4x+Jc5uQ850P5x5qDTM6pwrSjhlGj0e9NMtq3Ei8XPemb8o58+i4UMPmNjMXIiVDLgNFacArua9rxFjpzG4PTRJrasxOpDT1aat4WWX+Dovpns4AmLEAmY10sY+XNS+D8QDaoc6coOXKdsp/wD0fJSKAbUY+tVJzukN7waLWEBtz4LOYp7G1X5C6SRM6ZunpdZIJWZT7ORTTZbJuXXg2HEsUwAEamGEekE9QNf9FR0HxfqoTsQ4tmeQjeFNomQBbz0V0KUo4KPUaFXHavJaUcW91rRHIFdazX9m58DKIaYi21xsLgSq2lUyObG/d85BB+EK84YQ4gOLcrrVJMDI4QdBbT1hZHFKWDzrjhkTCUu0pV6QgucxzBNu8RIkaxIA81+lcKxra1GnVbMPaDBsQdwRsQZHkvzp7uyqls5g05c4OrYBaY5x8loeAYo0qwH/AAsQTA2bXAzSLaPa10/zNFu8StWitULHB+ev3Evo16Ii64giIgAiIgAiIgAiIgAuGNxTaVN9R5hrGlzvACfVd1R+2Amg1uzq+HaeoNVsj4KM5bYt/Q12ZqoTTw47T95Uc6q4fzVHF0eUho6NXDC4c1GZ3XdmFNn9rXOItrctHkuXtTUPaSNG38g0n6fFTuC4rsabJMFlFzmjm6q83Pg0Arz1a3Jzl55CKzyyG8d2+1vT7CpaoLyTKvy0PbytP31VXXw/ZGDcHnrIUtO47uQgyjxWZrhyJgjp9wfJWVTjLadMafiIboATqYv92soHG6ogeKzGIrnNrots6FNI9f6dVG6hRkiwxHHnPfMwRpMRbTptsvWO9pX1G5ZHl8/Cypqzp2ErgGwQVNVQeODpvRRgsLkucMSRJgT/AKnXRew4VqTzSc1wYYcAD42JFxrdc3Ylj2gFoIjQguGouQCMwtzUmnULWkdo95cC3IGClRAMXjUkd7VPCxnycOyVlV3BEGEkWuu1IOyvyMc9wdEACb9SbCDcnRSQRlDQYj57KO54bJ72VxaSWuIc1w0uL7+HTlCLy+RzstlW8HWphppS9pa/UgnTXlbbbVUWIpwdFqsRjQ9rnPAaCBuLx9VlsQTvp+vPdSry2zX6bKaT3HFrCVKwhy26rjTB2C6MYSRHJWN+GdJylW9zLVvEXTqS7STYDawC+0gXOvc7n6BRmYZwFxrupvDdfPyVbUYrKM71Dm24osqXDnFhI1bB9dl7pOECNCFbYOm0Se0zAjvNtbkQQ6Rruql1AtLmnYyPB1/rHkqY2bmcjVynbBymuiZhWte9oMxfyNlfU2Ck7MCbbjb71VLwqnztuTyCm4locLE+H3+SyW8zPNz7ImJq9pWtPeIPgBa/VafhFF1SvQpj3aR7Z5jQAOawdHOc4kdKbuioOG4SKgB1MekTIW49kWCMQfxHEPB10Y1rG227gabc1o0kFO5f+eRL/BfoiLtCCIiACIiACIiACIiACpPbFv8A2Vz/APlvpVfKnUa4+QAJV2uWKw7ajHMcJa9paR0cIPzUZLKaGuz839qfecRv8o/K6+4isezmPdY2/MQ1o8gIHqvlcTQYXyXMz03kal1BxYTfnlnzUnhVDtAGSA5o7J88iO4fAiPMLzuHFbfoWPByaS6nMctuSo+I1xNhA2BMlaPFM7NpYZltlksTdyenWZDr7ImKbnMcm/oqerw1zhII1c2+oc3UFW2IfkIO2h6jdTGxldDmycpJP4gActydYdE9At7m4npdPqZQ03wXJjK1B7AMwIBkiQRI6cwozXklaTimd7HEkOaHXfudoBNy0eirMHh5cB8uatjPjLOhDWWSr5DsO4Na4DfTfbbw+a6Mrxc7kzzB1hWr8tJ/eL3iIDW03OObNMlwtpAAkRJKreMBud8aSAD1HO+vP6o7OdC53T+SOTsTJlexiFXE3svuYo2HYdUVDKLDCUnVXFoB7ul4AuPxfhnmVcHC02Uc9Skx7hYRJlzj3WZnXN5OgsdLKioVMpvFxcG4jmfjZWlNlKQ5rWtJJIDZy5iIMNmGkgAEgAlKWPJzNQrHNbCBWLmAuMBzrAAADyGwXX2aphziTt8AI+cwovFnZnaz9FDoVSx3dOXaQnjdE6V0Jyp+TNrXYMhhvra99PRU2JqZXnK2BtbT6FeqNdxiTMmPXoApGIq0w4sc5oMGJ1sdZ0GhVUY4ZzdNKVbye6WOLg2bxopuGrZ9eQHkP1KqzRgTE7yDZTOFj4qxQio5Rp196lp3wabA0YZKiMJzWO/w+q+YPFmmY1BtHPwUrE4ykDZt5ADbm+tjyuudNNSZ4+XZPwgmrT3sJ8JP0Wj9k2/tMby7dnhIw9EGPNZvBVOza+u+YYJgCSdg0Dck2A8Fs/ZvAOo0Gtf+8cXVKn9dQ5iPBsho6NC0+nQfuSl4SwQXktERF2ACIiACIiACIiACIiACIiAPz/ibYfimi2Wu4j++jTqH1LifNU/DOIGnWFQgEFvfB0LQRa/VX/FaB7fFjcvpVAP5XUWUwfDNScFmMK5rakOkCHNJ5ToSOX5zsuFYsXT/AHH5Zcsx3aFzSNY6+XpA8lTY7BiZYIcJkaz4dVNqvEh7AA5tiQbGLA+nquOKbVGTtGOp557N5s0xoDy6H5qmCcZZiCXOUZrEiQQVWsruBIMujSbrS8ZoB0ObZ34hvI1sqWrQg5hroZW+ElKJ2/T74x+MujpgsOXECYbF7W0nlB0XPFcPIzOZ+EnzE6xseitOHV8xiYLYsQIM2BB8bdFavwlMMa5pkl7mVBuA8nLI2IsOtlTOxwZslfJTwlwYmpjXEDa0G+q51MOMsn9AmOo5HuabFriPiuUyFrS4TRe6U1uR5p4PS50k9AdPp6rxWwpaZ1BsD1+ytXw3BNLpjUkmXQANNfXnrouPHsEwQWQLuAHQEkSYAJ9FWrvlgyT1Fjk4ro48KwQcHPIa58WadCJyk+X1XjG4EUnDKbFpcb8tJPn8V6GIIZFN4aZ7pyh0DkWnXa+y54h5LRndmcde6Gj0Gm3olznOQpnbGeZdFFWoEyfNcCwm0LQOwZgTN1M4Zw9knNDyLNY3c83O/C1WO1RRvWv+PBR4MPaASTE28tT1AstLhTTLXExmiJ5jqY0jZcKlAyS5skgZQBFtBA5ch5qI4hstF4sd5PLlAVf5l1Sqtrc28HUtaGAMu2bajUk6ctFIwpywuGHok6/6KywWGl2kgXU5S2rJxtfqoSW2PRY8MwecgmYF79Pop2KwOXK8alxuesn6LrSrgANZqYH6AeJCk8SPdY2Qe9t/K2D8SuVOyUpZPPybzk68Po9o/C0zoazqruootzNH+csPkt6sTwZsYvDD+XEO8g2m0/FwW2XZ0C/kr+o/CCIi2iCIiACIiACIiACIiACIiAKP2k4Y9+WtRGarTBaWTHaUjdzJ0DpALSdDIsHErI4vh7awcWSKjSWuBGVwcPwvb+F2nQ2O6/SlScf4OX/tqIaK7QJnSqwT+zdHjZ1y09JBxarS+5848S/yPs/M6FR1MzN2PaSwzeDPlp5+S2uMxVPEU2t7QVWVHZi0i9MACwIvmmwG6ouLYYVGdsye8LgggyLODhs5pGmxCp+C4hzKk5iwHuON4g2n75SucpZi/skmW2JFNjzTcA8C0mzo59Dt5Ko4rgQLtuD6+a0+O4Y1wDJbTeJLczrPBjVxsDyOh6Qq59DNTIPvCRGttlBScGWxns5Mlh63ZuvG+v30Cta+YXGVzXRmGaJEzAMQ1wIBBIg9JUTE4EkmQobu1p21HVa9qnyjr1WV34T4wRuL15dfvWsT73nzVXQBvGitqgFTaHDZfMJRyuuCrY/BHflGEKMrlHvD4hwbl1Hiulei9w0EbDSfAalTwaBaZpkOjWbSei51eH9tDnlwpzBY203gAx3soGwUPcWeeDle4pNtFDVwxB1j5fkveBrQRN767QCPir/GcPYwDKJaBF25YG0CbX+ZVI7DEGApRlvNWIypy+C/rYhuTKX02lvujMGuvczJ3mefwXPCYylTiSDz7wA+Meih06UxYSOiVcHNyFW4RxhnPjqKKnzyS+JcUFQnszL3DKCBAaNNegn1lcMHgwBJFhZvUr3Qw+Ud1uY8tv1VhhGOm93aRFh4BSW2Ef0MOp17mtsFhDD4J74ytJPJrSYHl81c8J4U97ajGZZLQc5PdYINyfT4qTiOJZWNo0GljY78e893NzhfyVqyo2hh3NdAb/xJu97tmg7C0eAKzzsU5JN8HPcs9ma4HkpV8tV+UgOGaQ68HvDbncc1KZiA+p3fcaIE6wLkxzcfkFW0sO6tUgRmccz39TqPJX2Fwpns8PTNV4IDjoxrtf2lTQRIORsugi11VKLm9sVllb5Lj2Vw8161Q6Uw3Ds8YFSqR/c5rf7FqFB4Nw4UKLac5jLnOdEZnvJc50SYkk22sNlOXdqh7cFH6BhERWCCIiACIiACL65sGF8QMIiIEEREAEREAZjjnDTTe+uwF1N8GtTaJcHC3asA94xZzdwLXEOy3FMA0AVGEGm4TLbiDoQv1BZHjXDxh35gB/h6zoe3anVeYDhyY8mCBo6DuSudrNNn+bDvz+pLv9zL4XidhTqtL2gd1wHfaORB1b09CuuGgE5J3Om2oUDjVF1F0Aw28GBI5j9FN4FiC9opx3j3hGhbcOsLmNbX1XOkt0coTXGUTWFpGVzQ0ybkD0J2PRV/EMGFa1+F1TLwQ9u+R2c+kSPNVeKqwYP3CjDdCQ4ycWZrG4ODIsQvDcS78QEjnofyKm8TN7KKKZiVuU9yWTp06+cI7Xyj7S4hBsxjbQTnnXplXmtiS6Axz27Wtp4fJejRtZKTealwnkujr0lxE4dlfM5znO/mMrtRoSrPCcHNS8wOq7/7oc0iIPx+ShK+OezPfrpT4yVNaGWaZtfopeGYJE3lTKfCpMOETfuiT8zHorDC8MHQKiy6JgnYdaXDqWXMV5dgQGl4gZRY3zHqPLmpeJoktDGxJNyTAAHMqq4tUewZM0giZbuBtcSLx6LNDMn2VLLPFPFhmWIkaanT5r7juLOrlrQIA2F5J3/RfMDwJ9QAuJa3lq4+QVlgqNNhLKDXVqosRThzh/U/3KX9xlWYTeILLJceDphcK5jG0qdqtZ3ZtdE5bFz3/wBjAdbZiAt1w/BU6NNtOm3K1ug3k3JJNy4kkkm5JJVbwLgzqbu2rFpqluRobOSmwkEtaTdxJAJcYmBayu12dJR7UOe32HSwERFqEEREAEREAERSsNRkShLJOEHJ4QxlL8Q81FVqVDrYXdvopyiX3UvO6JGRCI1RQMoREQAREQAUfH4Rtam+k8S17S0+BEeqkIgZ+b47AOqMdRqfvqUNcf4tmvE/heAL6BwIWcoUHUnQ7M2NIkEHmDsv1TjnBu2ipTIZWaCGuIlrmnVlQD3mH4ajec7XwuLBIdg3Pgasq0XtNvwioWv8oXIt01kJP21lP+w/2KIcbeBmltTYlwh3+ZsE+aq8Rjy+5tqY2WlrYWjVPZOpuoVokNezIT/TBy1OuU2VDjuC1GfhkdLrOmk8TWH+oLHk78P4VVqszsZnb/KQT5NmVBxAAOWIMwRyXfh/Ea9FuRpYW3IFRkwSI7pgwfRVFUuLpcTM6+fVWbV4ZLCLfC8Mz7E+sfBTTwV2zCY/lJX3gHtGaILXtcWuOzspB6D3SrTGe17GtIa2sXXjtHBoHky5UHCT8iwymONaBB7pEggzf00UyjjRk7hE9D85WaNXOSc159Z6qTSrimLlpM6XIiLiQoyqTE4lwxznEyQ2Oevw3Vi11Kn2Zc+QRJDjE+AAJyzPjCzuFxfe7rQeQJLgJ6WVmOE1KveNibk7n0ENA2AsoSjFdiaXk8cQ49SzQxpcepIbP9I1UrB4fN+2rkAAZjms1rRueTRy8V4Zw2hQ79RwJ2EZnE8m02y57ui03CuBmplqYlsAd5mHMFrTs6rtUqDWPdbaLgFWU6d28Q4Xl/6BRRy4dwY4kZ6+dtEwWUQS0uH8VUi5nanoBrew0uFwrKTQymxlNg0axoa0eAAhdkXbrrjXHbFA2ERFYIIiIAIiIAIi6U6BPTqgai3wjzTZJgKya2BC8UqQbouisisG6qvYuewiIpFxyxGiryiKuZj1HYREUTMEREAEREAEREDMd/tL/dYb/wB1S/6l0xWqIuL6p+UQs/FFLj9VneI7r6izVBE5cO/8t/U75rnx796fAIi1r8ixdkXC+4fvdSKfun72REpeRlr7Ke+PH6K59sv+7eaIs3/eiv8A5GS/2Wf+IM/v/wChy/ckRd+HROwIiKZUEREAEREAEREASMKpqIrI9G+j8QiIpF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MTEhUUExQUFRUXFxYXGBcYFxoYFxsXFxgZGBweHBgYHCggGBolHBUXITEhJSkrLi4uGR8zODMsNygtLisBCgoKDg0OGhAQGy0kICQ0LCwsNSwsLCwvNCw0LCwsLC0sLCwsLCwsLCwsLCwsLCwsLCwsLCwsLCwsLCwsLCwsLP/AABEIALEBHAMBIgACEQEDEQH/xAAbAAEAAwEBAQEAAAAAAAAAAAAABAUGAwIBB//EAEUQAAEDAgQDBQYDBgMFCQAAAAEAAhEDIQQSMUEFUWETInGBkQYyobHB8ELR4SMzUmJyghSS8QcVQ1OyJDQ1RHN0osLy/8QAGgEAAgMBAQAAAAAAAAAAAAAAAAECAwQFBv/EAC0RAAICAQQBBAECBgMAAAAAAAABAgMRBBIhMUEFEyJRMmFxFCOBobHRQkNi/9oADAMBAAIRAxEAPwD9xUStitm+qYyr+EeaiqEpfRluuae2J9c4nUr4iKBlyERECCIiACIiACKjx3tIwEsoNNepcd0xTaf56ugvsJd0VLjWOf3sTXeSb5Kb3UqbegDCHO8XE+Sy36uurhvn6Q8Y7NJxjjDKEN96s793SB7zupGzBN3beNlk62GZOfEkVq273AEC+jGmQxgmAI8SSvnD6tKnmbhqTQ43c7S3NzjJjqfKV4xBLSDUiToXiPMM1jyXM1GqndxHKX9xNvwSKGJYASymPFrfq0KoxWNqPdcQ0WgSACeZjVWH++hoC4+QaPK6rMTiGnMWgl3Kf1+4WWEeeRJfZdUuJS3u5Q1tozEOMCbRbTmuNXEU3DMwlrt4sfTQ+UKrpYGo28idecHex10+C+1MM7p4bz56JbI57Daic/GVWkAuzZhMEXjqASV0ZiZmfko3CqWWXXBAjzJM/CFNqY4OiTMExpqozxnhCkkQq/EHMu0zsVKwOPz2dE+RVZVrCrUgXEE+fJT8Lg5zODssbCCY8DBPj8FJwTWPIY4J/wDiJlo94e7p8LWVh7FV7VqRgBtQPptG1KqxrvTte2HkslUpua7M1wcAZn827eN1bYZzXxUpvdSqt0cACQHQXMc02cwm8eYIV+ltWnnl9MceOzeIs3w/2gqNe1mJayHENFVkhuYzGdjjLJgAEFwJtZaRd6FkbFui8olgIiKYgiIgAiIgAutPEEdQuSIySjJx6LKlUDhZe1WUqkGVZNMiVZF5N1Vm9fqVj3SSV8RFWYAiIgQREQARFlcf7Q1ak/4aG05IFVzc7nka9kyQMsyM7rGLAi6rstjWt0ngZqlnPavGkluHYTLhnqxqKQtlnYvdDecZuSiVuKYksyHu93KXy1rzaC6whrjr3YibRZQKFSnRaWsALnGXHMXuc7SXOcSXHqVz7/UIbWq+WLckdK1bsmZWAS0CYENaNgB5WHRUuNruIzBpIv3r3gXHophxRIyHuhxlx3gnQctB4wuWOqhwAuA0fs2DYHVzjsTr+i5kEly+wSPnD+MU6dC4cXg5mMEEFzvdL+ZbBjZcWUK1Z+jyTe+vUklSMDSDGjSZk7/H71ULH4wTGs68wJ26q1ScpYSJJ5eCyHDgwRUq0haIkvP/AMRA9Vxp4VmpcDAtAm/W9go7cc0NMwzlFyY66uPmAOSqq2LBJiQPifFaXR9GiNTl0i7rYy/d/RG8QBMOAB+CqKWOBsIJ+PzX2uTqQ7xiyX8PFcMmtHL6L6piWuEQPvwUXt25Ya3fzVVSxK+sqEGR6KK0oPSssaMs7x5721C8Yms4vAILTqL+WvkUfjwQNl1pvbU3h0z0VEoOLy0ZpVtMU5lpcYJ0cPW4XviNRrHA0zJy3LQQM07T0XytTcdGixm3MLwXZ9QeoM5dfhqop5IYJ1Ku3EUix9w4Fj/6XWJ9YPkFsPZvHurUGl/71k06oiP2jLG2wNnDo4LABpovBElpt+h6q4ZiXtd21Cpkc4DOC3PTflEDM0EEOAtmaZiJmBGnSXxpk0/xYlhcG7RZGh7W1h+8w7X/APoVQXG1+5WDN4tmK0fDuIU67M1MkgGCCC1zXDZzTdp8eYXYhbCf4vI8EtERWCCIiACIiAClYarAgqKkoTwThNxeUEREEAiIgAiIgCk9rapFFtMEgVajabiDByEOe+CNCWscPNZzti57WNOSYFrADkPAK19qKofXp0xfsmPquPJz2mnTHnNQ/wBqyuIccxME+G3L6ri6977dv0gkukWXFWhh7NsF5M6gmP5nTEmRZQaz3tlpNMk7Nc0kR4b+a40cOXaGXAnW9+SlU+DVnuluHyE+8Yygk73MDyhZoxj0NJMgtD6jgQIiInTlfkpz4pi7pcDMh038RqvWMptojIHBzvxZdJ5A7qsr1CdbdFbClyfJohS5cHXEVS4FxqQ4mzQCXHqTt8fBVeLqZfH6qY6rMAXJ2HLmeSqcfSM6+MT891tjXFcI6um9NlZJJ8HF1dxNr9dh4bLhVdmJGbMQBPQnSQgaSTsAuj+Fdq5paXNeIAqNtbk6bEeKcnCPk7eppr0kFGC5+z7hnQY+X6qY2pA172+mnkomNb2Tg15YTAIMeXlouVXHNAF8x5wCfmqtzkZPZtm0+j2MQWHoeqnYbGTy81nMTigXxsPqVyZj8pibLRHlcm6OmqcsTRqaj3mzRPgV3wjarbva1rYNwZvyiFF4HjhAJPURpM72n8vBXOOxLMsNZF79ARuPLwssltmXtwY9Rpas4jE4UOLkm6t6hyEOHuu7zTsQdQetlkMMO9f3ZPzWh4fjjTBaQH0yZLTseYOrT1Vc9OvB5/U6X25tHSpiA4RExpuY205KbwTISQXFrrkGYuPHWy4ikxwmkYPI6j8wvNHD5Rd0XEjeNZ5f6LK8YaMEkkSv9597K4NcJjNA9Va+z1bLi4/51E+Gag+w6uyVR5NKy7cM4uhrS4TY/e3irVkkCDkq03B7CRZtRtu8P4SCWkcirKJxpsUvHkSwmfoSKv4NxNtenmAyvaclRh1Y8AEg9Lgg7gg7qwXoU8rKG1gIiJiCIiACIiACIiACIiAC8Vaga0uOgBJ8AJXtVntPULcHiXDUUapH+QpMa7Ma/Eu7Mvd79Yiq87y8S0aCzKeRo8FGruLGwMvnpmI1MawLdPVd+LtiLWtHg0Af/VV3EQQQZsHH4/crzak5ycn5F2zozEOI7kaXAtfmN/vdRanFq7zldVcB/UY9V3wzoII+/v8AJQuJVrmdVbXxLhE4dnx9cN3lRamKL7D0/M7KJXrmRyKuOFYZhaO6TmcBaYFpJJnRbnZGEdzPSaCitV75DA0yM17nV0EjwsLQvtfDDKQCNyXAEdRrqZi3TwVeKr2yBkIILoJuBJF43tKpeI8Xc3u2mALXsOZI1Wf5zllM6FUVOas6OeLridTa3Lz+q84fjbmSAdbfP81WVHFy4kQteyLWGbnS925lnUdUq3sb+aCk4WNjyNlEwRdmsYWoqOqdgHCn20e9oHDWLaTbpKi3taRm1WorqWV2ZmphiTYFcDRcDEXWkxNPNRDjTdTdfumJtEmB0XzC0iWB2UGBckgQBqXEmwsn7jKlr4e3uxyVeFFRgkabgffyVhheIuvpMXHT6qyr0mU2g2MtBvrfSQb6Rss5n/acpkeCgnv8EtJqY2vd9GiwrHOhw352B8+antxIFjLTyOqk+zNZjacEyI7zTAcOrf4m+CmYzsqjRLBDpyyddhbY9FU9Qt2GuDPq3XdPngr8HWIdbRXb2FxDhMgR0jX78FVUeDsY6Q4iCM0HpYEOnrcKbgeIQY11WW/DeYHntZplW90Xk+GoWmYaBpaZ81MEuMj3gLjmOXjYrhjspuQWk2tB13jT4pga5YZnPaBItB+oj4FVYysnOLTC4v8Aw72Yif2ZAp1+jJllQ/0Ewf5XO1gLbr80fjstGs4+62nUc4c2hrrfJfonD6JZSpsJzFrGNJ5kNAJ+C63p05ODi/BJdEhERdEQREQAREQAREQAREQAUbiODbWpVKTvdqMew6iz2lp0vvspKIGfnNV5fQY51njuuHJ7e64W5Oa4KnfiwwSe80kbiRrII3V7VoBrcSwWDcRWj+89r86hUCjRoiqDWYXgtLsoMTLpknlG25XndqjZKP02JYy0dmvotZma1xcdCSIHlufFZ/HNL3ExC0zX0peG0zkMlsnQet/NVOKLLkIrliRKDwzOY9kQdAJjnOylYLHlgIPITHMzrvuu2NpteCf4Gg+JN9fvRMNwTMwvktAAGplxj8Mem60zlFx+R6zRSrhp/l2ROI4ovnLuI5w3lKoq3DtyIHNX1XhTiWsa99Mkm5ZPLVxs0a+KnYvCuawB4e4tEF2UtHLSMuu4UozjBLA/4jZJYMTWpwYF1Ger3sWku5AmFBr4WxdoAr1JHVq1XuvYcsAALuPgFsODuykBzsggFxAJaWzYExBJvYc/M4jKfvRWWBe8QdhtO/rZKyO5GD1GhTWY+C849iKeYMp08rMsNBB5yYB5+qoMHxY0yQ3STbW1xqddV4x+Jc5uQ850P5x5qDTM6pwrSjhlGj0e9NMtq3Ei8XPemb8o58+i4UMPmNjMXIiVDLgNFacArua9rxFjpzG4PTRJrasxOpDT1aat4WWX+Dovpns4AmLEAmY10sY+XNS+D8QDaoc6coOXKdsp/wD0fJSKAbUY+tVJzukN7waLWEBtz4LOYp7G1X5C6SRM6ZunpdZIJWZT7ORTTZbJuXXg2HEsUwAEamGEekE9QNf9FR0HxfqoTsQ4tmeQjeFNomQBbz0V0KUo4KPUaFXHavJaUcW91rRHIFdazX9m58DKIaYi21xsLgSq2lUyObG/d85BB+EK84YQ4gOLcrrVJMDI4QdBbT1hZHFKWDzrjhkTCUu0pV6QgucxzBNu8RIkaxIA81+lcKxra1GnVbMPaDBsQdwRsQZHkvzp7uyqls5g05c4OrYBaY5x8loeAYo0qwH/AAsQTA2bXAzSLaPa10/zNFu8StWitULHB+ev3Evo16Ii64giIgAiIgAiIgAiIgAuGNxTaVN9R5hrGlzvACfVd1R+2Amg1uzq+HaeoNVsj4KM5bYt/Q12ZqoTTw47T95Uc6q4fzVHF0eUho6NXDC4c1GZ3XdmFNn9rXOItrctHkuXtTUPaSNG38g0n6fFTuC4rsabJMFlFzmjm6q83Pg0Arz1a3Jzl55CKzyyG8d2+1vT7CpaoLyTKvy0PbytP31VXXw/ZGDcHnrIUtO47uQgyjxWZrhyJgjp9wfJWVTjLadMafiIboATqYv92soHG6ogeKzGIrnNrots6FNI9f6dVG6hRkiwxHHnPfMwRpMRbTptsvWO9pX1G5ZHl8/Cypqzp2ErgGwQVNVQeODpvRRgsLkucMSRJgT/AKnXRew4VqTzSc1wYYcAD42JFxrdc3Ylj2gFoIjQguGouQCMwtzUmnULWkdo95cC3IGClRAMXjUkd7VPCxnycOyVlV3BEGEkWuu1IOyvyMc9wdEACb9SbCDcnRSQRlDQYj57KO54bJ72VxaSWuIc1w0uL7+HTlCLy+RzstlW8HWphppS9pa/UgnTXlbbbVUWIpwdFqsRjQ9rnPAaCBuLx9VlsQTvp+vPdSry2zX6bKaT3HFrCVKwhy26rjTB2C6MYSRHJWN+GdJylW9zLVvEXTqS7STYDawC+0gXOvc7n6BRmYZwFxrupvDdfPyVbUYrKM71Dm24osqXDnFhI1bB9dl7pOECNCFbYOm0Se0zAjvNtbkQQ6Rruql1AtLmnYyPB1/rHkqY2bmcjVynbBymuiZhWte9oMxfyNlfU2Ck7MCbbjb71VLwqnztuTyCm4locLE+H3+SyW8zPNz7ImJq9pWtPeIPgBa/VafhFF1SvQpj3aR7Z5jQAOawdHOc4kdKbuioOG4SKgB1MekTIW49kWCMQfxHEPB10Y1rG227gabc1o0kFO5f+eRL/BfoiLtCCIiACIiACIiACIiACpPbFv8A2Vz/APlvpVfKnUa4+QAJV2uWKw7ajHMcJa9paR0cIPzUZLKaGuz839qfecRv8o/K6+4isezmPdY2/MQ1o8gIHqvlcTQYXyXMz03kal1BxYTfnlnzUnhVDtAGSA5o7J88iO4fAiPMLzuHFbfoWPByaS6nMctuSo+I1xNhA2BMlaPFM7NpYZltlksTdyenWZDr7ImKbnMcm/oqerw1zhII1c2+oc3UFW2IfkIO2h6jdTGxldDmycpJP4gActydYdE9At7m4npdPqZQ03wXJjK1B7AMwIBkiQRI6cwozXklaTimd7HEkOaHXfudoBNy0eirMHh5cB8uatjPjLOhDWWSr5DsO4Na4DfTfbbw+a6Mrxc7kzzB1hWr8tJ/eL3iIDW03OObNMlwtpAAkRJKreMBud8aSAD1HO+vP6o7OdC53T+SOTsTJlexiFXE3svuYo2HYdUVDKLDCUnVXFoB7ul4AuPxfhnmVcHC02Uc9Skx7hYRJlzj3WZnXN5OgsdLKioVMpvFxcG4jmfjZWlNlKQ5rWtJJIDZy5iIMNmGkgAEgAlKWPJzNQrHNbCBWLmAuMBzrAAADyGwXX2aphziTt8AI+cwovFnZnaz9FDoVSx3dOXaQnjdE6V0Jyp+TNrXYMhhvra99PRU2JqZXnK2BtbT6FeqNdxiTMmPXoApGIq0w4sc5oMGJ1sdZ0GhVUY4ZzdNKVbye6WOLg2bxopuGrZ9eQHkP1KqzRgTE7yDZTOFj4qxQio5Rp196lp3wabA0YZKiMJzWO/w+q+YPFmmY1BtHPwUrE4ykDZt5ADbm+tjyuudNNSZ4+XZPwgmrT3sJ8JP0Wj9k2/tMby7dnhIw9EGPNZvBVOza+u+YYJgCSdg0Dck2A8Fs/ZvAOo0Gtf+8cXVKn9dQ5iPBsho6NC0+nQfuSl4SwQXktERF2ACIiACIiACIiACIiACIiAPz/ibYfimi2Wu4j++jTqH1LifNU/DOIGnWFQgEFvfB0LQRa/VX/FaB7fFjcvpVAP5XUWUwfDNScFmMK5rakOkCHNJ5ToSOX5zsuFYsXT/AHH5Zcsx3aFzSNY6+XpA8lTY7BiZYIcJkaz4dVNqvEh7AA5tiQbGLA+nquOKbVGTtGOp557N5s0xoDy6H5qmCcZZiCXOUZrEiQQVWsruBIMujSbrS8ZoB0ObZ34hvI1sqWrQg5hroZW+ElKJ2/T74x+MujpgsOXECYbF7W0nlB0XPFcPIzOZ+EnzE6xseitOHV8xiYLYsQIM2BB8bdFavwlMMa5pkl7mVBuA8nLI2IsOtlTOxwZslfJTwlwYmpjXEDa0G+q51MOMsn9AmOo5HuabFriPiuUyFrS4TRe6U1uR5p4PS50k9AdPp6rxWwpaZ1BsD1+ytXw3BNLpjUkmXQANNfXnrouPHsEwQWQLuAHQEkSYAJ9FWrvlgyT1Fjk4ro48KwQcHPIa58WadCJyk+X1XjG4EUnDKbFpcb8tJPn8V6GIIZFN4aZ7pyh0DkWnXa+y54h5LRndmcde6Gj0Gm3olznOQpnbGeZdFFWoEyfNcCwm0LQOwZgTN1M4Zw9knNDyLNY3c83O/C1WO1RRvWv+PBR4MPaASTE28tT1AstLhTTLXExmiJ5jqY0jZcKlAyS5skgZQBFtBA5ch5qI4hstF4sd5PLlAVf5l1Sqtrc28HUtaGAMu2bajUk6ctFIwpywuGHok6/6KywWGl2kgXU5S2rJxtfqoSW2PRY8MwecgmYF79Pop2KwOXK8alxuesn6LrSrgANZqYH6AeJCk8SPdY2Qe9t/K2D8SuVOyUpZPPybzk68Po9o/C0zoazqruootzNH+csPkt6sTwZsYvDD+XEO8g2m0/FwW2XZ0C/kr+o/CCIi2iCIiACIiACIiACIiACIiAKP2k4Y9+WtRGarTBaWTHaUjdzJ0DpALSdDIsHErI4vh7awcWSKjSWuBGVwcPwvb+F2nQ2O6/SlScf4OX/tqIaK7QJnSqwT+zdHjZ1y09JBxarS+5848S/yPs/M6FR1MzN2PaSwzeDPlp5+S2uMxVPEU2t7QVWVHZi0i9MACwIvmmwG6ouLYYVGdsye8LgggyLODhs5pGmxCp+C4hzKk5iwHuON4g2n75SucpZi/skmW2JFNjzTcA8C0mzo59Dt5Ko4rgQLtuD6+a0+O4Y1wDJbTeJLczrPBjVxsDyOh6Qq59DNTIPvCRGttlBScGWxns5Mlh63ZuvG+v30Cta+YXGVzXRmGaJEzAMQ1wIBBIg9JUTE4EkmQobu1p21HVa9qnyjr1WV34T4wRuL15dfvWsT73nzVXQBvGitqgFTaHDZfMJRyuuCrY/BHflGEKMrlHvD4hwbl1Hiulei9w0EbDSfAalTwaBaZpkOjWbSei51eH9tDnlwpzBY203gAx3soGwUPcWeeDle4pNtFDVwxB1j5fkveBrQRN767QCPir/GcPYwDKJaBF25YG0CbX+ZVI7DEGApRlvNWIypy+C/rYhuTKX02lvujMGuvczJ3mefwXPCYylTiSDz7wA+Meih06UxYSOiVcHNyFW4RxhnPjqKKnzyS+JcUFQnszL3DKCBAaNNegn1lcMHgwBJFhZvUr3Qw+Ud1uY8tv1VhhGOm93aRFh4BSW2Ef0MOp17mtsFhDD4J74ytJPJrSYHl81c8J4U97ajGZZLQc5PdYINyfT4qTiOJZWNo0GljY78e893NzhfyVqyo2hh3NdAb/xJu97tmg7C0eAKzzsU5JN8HPcs9ma4HkpV8tV+UgOGaQ68HvDbncc1KZiA+p3fcaIE6wLkxzcfkFW0sO6tUgRmccz39TqPJX2Fwpns8PTNV4IDjoxrtf2lTQRIORsugi11VKLm9sVllb5Lj2Vw8161Q6Uw3Ds8YFSqR/c5rf7FqFB4Nw4UKLac5jLnOdEZnvJc50SYkk22sNlOXdqh7cFH6BhERWCCIiACIiACL65sGF8QMIiIEEREAEREAZjjnDTTe+uwF1N8GtTaJcHC3asA94xZzdwLXEOy3FMA0AVGEGm4TLbiDoQv1BZHjXDxh35gB/h6zoe3anVeYDhyY8mCBo6DuSudrNNn+bDvz+pLv9zL4XidhTqtL2gd1wHfaORB1b09CuuGgE5J3Om2oUDjVF1F0Aw28GBI5j9FN4FiC9opx3j3hGhbcOsLmNbX1XOkt0coTXGUTWFpGVzQ0ybkD0J2PRV/EMGFa1+F1TLwQ9u+R2c+kSPNVeKqwYP3CjDdCQ4ycWZrG4ODIsQvDcS78QEjnofyKm8TN7KKKZiVuU9yWTp06+cI7Xyj7S4hBsxjbQTnnXplXmtiS6Axz27Wtp4fJejRtZKTealwnkujr0lxE4dlfM5znO/mMrtRoSrPCcHNS8wOq7/7oc0iIPx+ShK+OezPfrpT4yVNaGWaZtfopeGYJE3lTKfCpMOETfuiT8zHorDC8MHQKiy6JgnYdaXDqWXMV5dgQGl4gZRY3zHqPLmpeJoktDGxJNyTAAHMqq4tUewZM0giZbuBtcSLx6LNDMn2VLLPFPFhmWIkaanT5r7juLOrlrQIA2F5J3/RfMDwJ9QAuJa3lq4+QVlgqNNhLKDXVqosRThzh/U/3KX9xlWYTeILLJceDphcK5jG0qdqtZ3ZtdE5bFz3/wBjAdbZiAt1w/BU6NNtOm3K1ug3k3JJNy4kkkm5JJVbwLgzqbu2rFpqluRobOSmwkEtaTdxJAJcYmBayu12dJR7UOe32HSwERFqEEREAEREAERSsNRkShLJOEHJ4QxlL8Q81FVqVDrYXdvopyiX3UvO6JGRCI1RQMoREQAREQAUfH4Rtam+k8S17S0+BEeqkIgZ+b47AOqMdRqfvqUNcf4tmvE/heAL6BwIWcoUHUnQ7M2NIkEHmDsv1TjnBu2ipTIZWaCGuIlrmnVlQD3mH4ajec7XwuLBIdg3Pgasq0XtNvwioWv8oXIt01kJP21lP+w/2KIcbeBmltTYlwh3+ZsE+aq8Rjy+5tqY2WlrYWjVPZOpuoVokNezIT/TBy1OuU2VDjuC1GfhkdLrOmk8TWH+oLHk78P4VVqszsZnb/KQT5NmVBxAAOWIMwRyXfh/Ea9FuRpYW3IFRkwSI7pgwfRVFUuLpcTM6+fVWbV4ZLCLfC8Mz7E+sfBTTwV2zCY/lJX3gHtGaILXtcWuOzspB6D3SrTGe17GtIa2sXXjtHBoHky5UHCT8iwymONaBB7pEggzf00UyjjRk7hE9D85WaNXOSc159Z6qTSrimLlpM6XIiLiQoyqTE4lwxznEyQ2Oevw3Vi11Kn2Zc+QRJDjE+AAJyzPjCzuFxfe7rQeQJLgJ6WVmOE1KveNibk7n0ENA2AsoSjFdiaXk8cQ49SzQxpcepIbP9I1UrB4fN+2rkAAZjms1rRueTRy8V4Zw2hQ79RwJ2EZnE8m02y57ui03CuBmplqYlsAd5mHMFrTs6rtUqDWPdbaLgFWU6d28Q4Xl/6BRRy4dwY4kZ6+dtEwWUQS0uH8VUi5nanoBrew0uFwrKTQymxlNg0axoa0eAAhdkXbrrjXHbFA2ERFYIIiIAIiIAIi6U6BPTqgai3wjzTZJgKya2BC8UqQbouisisG6qvYuewiIpFxyxGiryiKuZj1HYREUTMEREAEREAEREDMd/tL/dYb/wB1S/6l0xWqIuL6p+UQs/FFLj9VneI7r6izVBE5cO/8t/U75rnx796fAIi1r8ixdkXC+4fvdSKfun72REpeRlr7Ke+PH6K59sv+7eaIs3/eiv8A5GS/2Wf+IM/v/wChy/ckRd+HROwIiKZUEREAEREAEREASMKpqIrI9G+j8QiIpFx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MTEhUUExQUFRUXFxYXGBcYFxoYFxsXFxgZGBweHBgYHCggGBolHBUXITEhJSkrLi4uGR8zODMsNygtLisBCgoKDg0OGhAQGy0kICQ0LCwsNSwsLCwvNCw0LCwsLC0sLCwsLCwsLCwsLCwsLCwsLCwsLCwsLCwsLCwsLCwsLP/AABEIALEBHAMBIgACEQEDEQH/xAAbAAEAAwEBAQEAAAAAAAAAAAAABAUGAwIBB//EAEUQAAEDAgQDBQYDBgMFCQAAAAEAAhEDIQQSMUEFUWETInGBkQYyobHB8ELR4SMzUmJyghSS8QcVQ1OyJDQ1RHN0osLy/8QAGgEAAgMBAQAAAAAAAAAAAAAAAAECAwQFBv/EAC0RAAICAQQBBAECBgMAAAAAAAABAgMRBBIhMUEFEyJRMmFxFCOBobHRQkNi/9oADAMBAAIRAxEAPwD9xUStitm+qYyr+EeaiqEpfRluuae2J9c4nUr4iKBlyERECCIiACIiACKjx3tIwEsoNNepcd0xTaf56ugvsJd0VLjWOf3sTXeSb5Kb3UqbegDCHO8XE+Sy36uurhvn6Q8Y7NJxjjDKEN96s793SB7zupGzBN3beNlk62GZOfEkVq273AEC+jGmQxgmAI8SSvnD6tKnmbhqTQ43c7S3NzjJjqfKV4xBLSDUiToXiPMM1jyXM1GqndxHKX9xNvwSKGJYASymPFrfq0KoxWNqPdcQ0WgSACeZjVWH++hoC4+QaPK6rMTiGnMWgl3Kf1+4WWEeeRJfZdUuJS3u5Q1tozEOMCbRbTmuNXEU3DMwlrt4sfTQ+UKrpYGo28idecHex10+C+1MM7p4bz56JbI57Daic/GVWkAuzZhMEXjqASV0ZiZmfko3CqWWXXBAjzJM/CFNqY4OiTMExpqozxnhCkkQq/EHMu0zsVKwOPz2dE+RVZVrCrUgXEE+fJT8Lg5zODssbCCY8DBPj8FJwTWPIY4J/wDiJlo94e7p8LWVh7FV7VqRgBtQPptG1KqxrvTte2HkslUpua7M1wcAZn827eN1bYZzXxUpvdSqt0cACQHQXMc02cwm8eYIV+ltWnnl9MceOzeIs3w/2gqNe1mJayHENFVkhuYzGdjjLJgAEFwJtZaRd6FkbFui8olgIiKYgiIgAiIgAutPEEdQuSIySjJx6LKlUDhZe1WUqkGVZNMiVZF5N1Vm9fqVj3SSV8RFWYAiIgQREQARFlcf7Q1ak/4aG05IFVzc7nka9kyQMsyM7rGLAi6rstjWt0ngZqlnPavGkluHYTLhnqxqKQtlnYvdDecZuSiVuKYksyHu93KXy1rzaC6whrjr3YibRZQKFSnRaWsALnGXHMXuc7SXOcSXHqVz7/UIbWq+WLckdK1bsmZWAS0CYENaNgB5WHRUuNruIzBpIv3r3gXHophxRIyHuhxlx3gnQctB4wuWOqhwAuA0fs2DYHVzjsTr+i5kEly+wSPnD+MU6dC4cXg5mMEEFzvdL+ZbBjZcWUK1Z+jyTe+vUklSMDSDGjSZk7/H71ULH4wTGs68wJ26q1ScpYSJJ5eCyHDgwRUq0haIkvP/AMRA9Vxp4VmpcDAtAm/W9go7cc0NMwzlFyY66uPmAOSqq2LBJiQPifFaXR9GiNTl0i7rYy/d/RG8QBMOAB+CqKWOBsIJ+PzX2uTqQ7xiyX8PFcMmtHL6L6piWuEQPvwUXt25Ya3fzVVSxK+sqEGR6KK0oPSssaMs7x5721C8Yms4vAILTqL+WvkUfjwQNl1pvbU3h0z0VEoOLy0ZpVtMU5lpcYJ0cPW4XviNRrHA0zJy3LQQM07T0XytTcdGixm3MLwXZ9QeoM5dfhqop5IYJ1Ku3EUix9w4Fj/6XWJ9YPkFsPZvHurUGl/71k06oiP2jLG2wNnDo4LABpovBElpt+h6q4ZiXtd21Cpkc4DOC3PTflEDM0EEOAtmaZiJmBGnSXxpk0/xYlhcG7RZGh7W1h+8w7X/APoVQXG1+5WDN4tmK0fDuIU67M1MkgGCCC1zXDZzTdp8eYXYhbCf4vI8EtERWCCIiACIiAClYarAgqKkoTwThNxeUEREEAiIgAiIgCk9rapFFtMEgVajabiDByEOe+CNCWscPNZzti57WNOSYFrADkPAK19qKofXp0xfsmPquPJz2mnTHnNQ/wBqyuIccxME+G3L6ri6977dv0gkukWXFWhh7NsF5M6gmP5nTEmRZQaz3tlpNMk7Nc0kR4b+a40cOXaGXAnW9+SlU+DVnuluHyE+8Yygk73MDyhZoxj0NJMgtD6jgQIiInTlfkpz4pi7pcDMh038RqvWMptojIHBzvxZdJ5A7qsr1CdbdFbClyfJohS5cHXEVS4FxqQ4mzQCXHqTt8fBVeLqZfH6qY6rMAXJ2HLmeSqcfSM6+MT891tjXFcI6um9NlZJJ8HF1dxNr9dh4bLhVdmJGbMQBPQnSQgaSTsAuj+Fdq5paXNeIAqNtbk6bEeKcnCPk7eppr0kFGC5+z7hnQY+X6qY2pA172+mnkomNb2Tg15YTAIMeXlouVXHNAF8x5wCfmqtzkZPZtm0+j2MQWHoeqnYbGTy81nMTigXxsPqVyZj8pibLRHlcm6OmqcsTRqaj3mzRPgV3wjarbva1rYNwZvyiFF4HjhAJPURpM72n8vBXOOxLMsNZF79ARuPLwssltmXtwY9Rpas4jE4UOLkm6t6hyEOHuu7zTsQdQetlkMMO9f3ZPzWh4fjjTBaQH0yZLTseYOrT1Vc9OvB5/U6X25tHSpiA4RExpuY205KbwTISQXFrrkGYuPHWy4ikxwmkYPI6j8wvNHD5Rd0XEjeNZ5f6LK8YaMEkkSv9597K4NcJjNA9Va+z1bLi4/51E+Gag+w6uyVR5NKy7cM4uhrS4TY/e3irVkkCDkq03B7CRZtRtu8P4SCWkcirKJxpsUvHkSwmfoSKv4NxNtenmAyvaclRh1Y8AEg9Lgg7gg7qwXoU8rKG1gIiJiCIiACIiACIiACIiAC8Vaga0uOgBJ8AJXtVntPULcHiXDUUapH+QpMa7Ma/Eu7Mvd79Yiq87y8S0aCzKeRo8FGruLGwMvnpmI1MawLdPVd+LtiLWtHg0Af/VV3EQQQZsHH4/crzak5ycn5F2zozEOI7kaXAtfmN/vdRanFq7zldVcB/UY9V3wzoII+/v8AJQuJVrmdVbXxLhE4dnx9cN3lRamKL7D0/M7KJXrmRyKuOFYZhaO6TmcBaYFpJJnRbnZGEdzPSaCitV75DA0yM17nV0EjwsLQvtfDDKQCNyXAEdRrqZi3TwVeKr2yBkIILoJuBJF43tKpeI8Xc3u2mALXsOZI1Wf5zllM6FUVOas6OeLridTa3Lz+q84fjbmSAdbfP81WVHFy4kQteyLWGbnS925lnUdUq3sb+aCk4WNjyNlEwRdmsYWoqOqdgHCn20e9oHDWLaTbpKi3taRm1WorqWV2ZmphiTYFcDRcDEXWkxNPNRDjTdTdfumJtEmB0XzC0iWB2UGBckgQBqXEmwsn7jKlr4e3uxyVeFFRgkabgffyVhheIuvpMXHT6qyr0mU2g2MtBvrfSQb6Rss5n/acpkeCgnv8EtJqY2vd9GiwrHOhw352B8+antxIFjLTyOqk+zNZjacEyI7zTAcOrf4m+CmYzsqjRLBDpyyddhbY9FU9Qt2GuDPq3XdPngr8HWIdbRXb2FxDhMgR0jX78FVUeDsY6Q4iCM0HpYEOnrcKbgeIQY11WW/DeYHntZplW90Xk+GoWmYaBpaZ81MEuMj3gLjmOXjYrhjspuQWk2tB13jT4pga5YZnPaBItB+oj4FVYysnOLTC4v8Aw72Yif2ZAp1+jJllQ/0Ewf5XO1gLbr80fjstGs4+62nUc4c2hrrfJfonD6JZSpsJzFrGNJ5kNAJ+C63p05ODi/BJdEhERdEQREQAREQAREQAREQAUbiODbWpVKTvdqMew6iz2lp0vvspKIGfnNV5fQY51njuuHJ7e64W5Oa4KnfiwwSe80kbiRrII3V7VoBrcSwWDcRWj+89r86hUCjRoiqDWYXgtLsoMTLpknlG25XndqjZKP02JYy0dmvotZma1xcdCSIHlufFZ/HNL3ExC0zX0peG0zkMlsnQet/NVOKLLkIrliRKDwzOY9kQdAJjnOylYLHlgIPITHMzrvuu2NpteCf4Gg+JN9fvRMNwTMwvktAAGplxj8Mem60zlFx+R6zRSrhp/l2ROI4ovnLuI5w3lKoq3DtyIHNX1XhTiWsa99Mkm5ZPLVxs0a+KnYvCuawB4e4tEF2UtHLSMuu4UozjBLA/4jZJYMTWpwYF1Ger3sWku5AmFBr4WxdoAr1JHVq1XuvYcsAALuPgFsODuykBzsggFxAJaWzYExBJvYc/M4jKfvRWWBe8QdhtO/rZKyO5GD1GhTWY+C849iKeYMp08rMsNBB5yYB5+qoMHxY0yQ3STbW1xqddV4x+Jc5uQ850P5x5qDTM6pwrSjhlGj0e9NMtq3Ei8XPemb8o58+i4UMPmNjMXIiVDLgNFacArua9rxFjpzG4PTRJrasxOpDT1aat4WWX+Dovpns4AmLEAmY10sY+XNS+D8QDaoc6coOXKdsp/wD0fJSKAbUY+tVJzukN7waLWEBtz4LOYp7G1X5C6SRM6ZunpdZIJWZT7ORTTZbJuXXg2HEsUwAEamGEekE9QNf9FR0HxfqoTsQ4tmeQjeFNomQBbz0V0KUo4KPUaFXHavJaUcW91rRHIFdazX9m58DKIaYi21xsLgSq2lUyObG/d85BB+EK84YQ4gOLcrrVJMDI4QdBbT1hZHFKWDzrjhkTCUu0pV6QgucxzBNu8RIkaxIA81+lcKxra1GnVbMPaDBsQdwRsQZHkvzp7uyqls5g05c4OrYBaY5x8loeAYo0qwH/AAsQTA2bXAzSLaPa10/zNFu8StWitULHB+ev3Evo16Ii64giIgAiIgAiIgAiIgAuGNxTaVN9R5hrGlzvACfVd1R+2Amg1uzq+HaeoNVsj4KM5bYt/Q12ZqoTTw47T95Uc6q4fzVHF0eUho6NXDC4c1GZ3XdmFNn9rXOItrctHkuXtTUPaSNG38g0n6fFTuC4rsabJMFlFzmjm6q83Pg0Arz1a3Jzl55CKzyyG8d2+1vT7CpaoLyTKvy0PbytP31VXXw/ZGDcHnrIUtO47uQgyjxWZrhyJgjp9wfJWVTjLadMafiIboATqYv92soHG6ogeKzGIrnNrots6FNI9f6dVG6hRkiwxHHnPfMwRpMRbTptsvWO9pX1G5ZHl8/Cypqzp2ErgGwQVNVQeODpvRRgsLkucMSRJgT/AKnXRew4VqTzSc1wYYcAD42JFxrdc3Ylj2gFoIjQguGouQCMwtzUmnULWkdo95cC3IGClRAMXjUkd7VPCxnycOyVlV3BEGEkWuu1IOyvyMc9wdEACb9SbCDcnRSQRlDQYj57KO54bJ72VxaSWuIc1w0uL7+HTlCLy+RzstlW8HWphppS9pa/UgnTXlbbbVUWIpwdFqsRjQ9rnPAaCBuLx9VlsQTvp+vPdSry2zX6bKaT3HFrCVKwhy26rjTB2C6MYSRHJWN+GdJylW9zLVvEXTqS7STYDawC+0gXOvc7n6BRmYZwFxrupvDdfPyVbUYrKM71Dm24osqXDnFhI1bB9dl7pOECNCFbYOm0Se0zAjvNtbkQQ6Rruql1AtLmnYyPB1/rHkqY2bmcjVynbBymuiZhWte9oMxfyNlfU2Ck7MCbbjb71VLwqnztuTyCm4locLE+H3+SyW8zPNz7ImJq9pWtPeIPgBa/VafhFF1SvQpj3aR7Z5jQAOawdHOc4kdKbuioOG4SKgB1MekTIW49kWCMQfxHEPB10Y1rG227gabc1o0kFO5f+eRL/BfoiLtCCIiACIiACIiACIiACpPbFv8A2Vz/APlvpVfKnUa4+QAJV2uWKw7ajHMcJa9paR0cIPzUZLKaGuz839qfecRv8o/K6+4isezmPdY2/MQ1o8gIHqvlcTQYXyXMz03kal1BxYTfnlnzUnhVDtAGSA5o7J88iO4fAiPMLzuHFbfoWPByaS6nMctuSo+I1xNhA2BMlaPFM7NpYZltlksTdyenWZDr7ImKbnMcm/oqerw1zhII1c2+oc3UFW2IfkIO2h6jdTGxldDmycpJP4gActydYdE9At7m4npdPqZQ03wXJjK1B7AMwIBkiQRI6cwozXklaTimd7HEkOaHXfudoBNy0eirMHh5cB8uatjPjLOhDWWSr5DsO4Na4DfTfbbw+a6Mrxc7kzzB1hWr8tJ/eL3iIDW03OObNMlwtpAAkRJKreMBud8aSAD1HO+vP6o7OdC53T+SOTsTJlexiFXE3svuYo2HYdUVDKLDCUnVXFoB7ul4AuPxfhnmVcHC02Uc9Skx7hYRJlzj3WZnXN5OgsdLKioVMpvFxcG4jmfjZWlNlKQ5rWtJJIDZy5iIMNmGkgAEgAlKWPJzNQrHNbCBWLmAuMBzrAAADyGwXX2aphziTt8AI+cwovFnZnaz9FDoVSx3dOXaQnjdE6V0Jyp+TNrXYMhhvra99PRU2JqZXnK2BtbT6FeqNdxiTMmPXoApGIq0w4sc5oMGJ1sdZ0GhVUY4ZzdNKVbye6WOLg2bxopuGrZ9eQHkP1KqzRgTE7yDZTOFj4qxQio5Rp196lp3wabA0YZKiMJzWO/w+q+YPFmmY1BtHPwUrE4ykDZt5ADbm+tjyuudNNSZ4+XZPwgmrT3sJ8JP0Wj9k2/tMby7dnhIw9EGPNZvBVOza+u+YYJgCSdg0Dck2A8Fs/ZvAOo0Gtf+8cXVKn9dQ5iPBsho6NC0+nQfuSl4SwQXktERF2ACIiACIiACIiACIiACIiAPz/ibYfimi2Wu4j++jTqH1LifNU/DOIGnWFQgEFvfB0LQRa/VX/FaB7fFjcvpVAP5XUWUwfDNScFmMK5rakOkCHNJ5ToSOX5zsuFYsXT/AHH5Zcsx3aFzSNY6+XpA8lTY7BiZYIcJkaz4dVNqvEh7AA5tiQbGLA+nquOKbVGTtGOp557N5s0xoDy6H5qmCcZZiCXOUZrEiQQVWsruBIMujSbrS8ZoB0ObZ34hvI1sqWrQg5hroZW+ElKJ2/T74x+MujpgsOXECYbF7W0nlB0XPFcPIzOZ+EnzE6xseitOHV8xiYLYsQIM2BB8bdFavwlMMa5pkl7mVBuA8nLI2IsOtlTOxwZslfJTwlwYmpjXEDa0G+q51MOMsn9AmOo5HuabFriPiuUyFrS4TRe6U1uR5p4PS50k9AdPp6rxWwpaZ1BsD1+ytXw3BNLpjUkmXQANNfXnrouPHsEwQWQLuAHQEkSYAJ9FWrvlgyT1Fjk4ro48KwQcHPIa58WadCJyk+X1XjG4EUnDKbFpcb8tJPn8V6GIIZFN4aZ7pyh0DkWnXa+y54h5LRndmcde6Gj0Gm3olznOQpnbGeZdFFWoEyfNcCwm0LQOwZgTN1M4Zw9knNDyLNY3c83O/C1WO1RRvWv+PBR4MPaASTE28tT1AstLhTTLXExmiJ5jqY0jZcKlAyS5skgZQBFtBA5ch5qI4hstF4sd5PLlAVf5l1Sqtrc28HUtaGAMu2bajUk6ctFIwpywuGHok6/6KywWGl2kgXU5S2rJxtfqoSW2PRY8MwecgmYF79Pop2KwOXK8alxuesn6LrSrgANZqYH6AeJCk8SPdY2Qe9t/K2D8SuVOyUpZPPybzk68Po9o/C0zoazqruootzNH+csPkt6sTwZsYvDD+XEO8g2m0/FwW2XZ0C/kr+o/CCIi2iCIiACIiACIiACIiACIiAKP2k4Y9+WtRGarTBaWTHaUjdzJ0DpALSdDIsHErI4vh7awcWSKjSWuBGVwcPwvb+F2nQ2O6/SlScf4OX/tqIaK7QJnSqwT+zdHjZ1y09JBxarS+5848S/yPs/M6FR1MzN2PaSwzeDPlp5+S2uMxVPEU2t7QVWVHZi0i9MACwIvmmwG6ouLYYVGdsye8LgggyLODhs5pGmxCp+C4hzKk5iwHuON4g2n75SucpZi/skmW2JFNjzTcA8C0mzo59Dt5Ko4rgQLtuD6+a0+O4Y1wDJbTeJLczrPBjVxsDyOh6Qq59DNTIPvCRGttlBScGWxns5Mlh63ZuvG+v30Cta+YXGVzXRmGaJEzAMQ1wIBBIg9JUTE4EkmQobu1p21HVa9qnyjr1WV34T4wRuL15dfvWsT73nzVXQBvGitqgFTaHDZfMJRyuuCrY/BHflGEKMrlHvD4hwbl1Hiulei9w0EbDSfAalTwaBaZpkOjWbSei51eH9tDnlwpzBY203gAx3soGwUPcWeeDle4pNtFDVwxB1j5fkveBrQRN767QCPir/GcPYwDKJaBF25YG0CbX+ZVI7DEGApRlvNWIypy+C/rYhuTKX02lvujMGuvczJ3mefwXPCYylTiSDz7wA+Meih06UxYSOiVcHNyFW4RxhnPjqKKnzyS+JcUFQnszL3DKCBAaNNegn1lcMHgwBJFhZvUr3Qw+Ud1uY8tv1VhhGOm93aRFh4BSW2Ef0MOp17mtsFhDD4J74ytJPJrSYHl81c8J4U97ajGZZLQc5PdYINyfT4qTiOJZWNo0GljY78e893NzhfyVqyo2hh3NdAb/xJu97tmg7C0eAKzzsU5JN8HPcs9ma4HkpV8tV+UgOGaQ68HvDbncc1KZiA+p3fcaIE6wLkxzcfkFW0sO6tUgRmccz39TqPJX2Fwpns8PTNV4IDjoxrtf2lTQRIORsugi11VKLm9sVllb5Lj2Vw8161Q6Uw3Ds8YFSqR/c5rf7FqFB4Nw4UKLac5jLnOdEZnvJc50SYkk22sNlOXdqh7cFH6BhERWCCIiACIiACL65sGF8QMIiIEEREAEREAZjjnDTTe+uwF1N8GtTaJcHC3asA94xZzdwLXEOy3FMA0AVGEGm4TLbiDoQv1BZHjXDxh35gB/h6zoe3anVeYDhyY8mCBo6DuSudrNNn+bDvz+pLv9zL4XidhTqtL2gd1wHfaORB1b09CuuGgE5J3Om2oUDjVF1F0Aw28GBI5j9FN4FiC9opx3j3hGhbcOsLmNbX1XOkt0coTXGUTWFpGVzQ0ybkD0J2PRV/EMGFa1+F1TLwQ9u+R2c+kSPNVeKqwYP3CjDdCQ4ycWZrG4ODIsQvDcS78QEjnofyKm8TN7KKKZiVuU9yWTp06+cI7Xyj7S4hBsxjbQTnnXplXmtiS6Axz27Wtp4fJejRtZKTealwnkujr0lxE4dlfM5znO/mMrtRoSrPCcHNS8wOq7/7oc0iIPx+ShK+OezPfrpT4yVNaGWaZtfopeGYJE3lTKfCpMOETfuiT8zHorDC8MHQKiy6JgnYdaXDqWXMV5dgQGl4gZRY3zHqPLmpeJoktDGxJNyTAAHMqq4tUewZM0giZbuBtcSLx6LNDMn2VLLPFPFhmWIkaanT5r7juLOrlrQIA2F5J3/RfMDwJ9QAuJa3lq4+QVlgqNNhLKDXVqosRThzh/U/3KX9xlWYTeILLJceDphcK5jG0qdqtZ3ZtdE5bFz3/wBjAdbZiAt1w/BU6NNtOm3K1ug3k3JJNy4kkkm5JJVbwLgzqbu2rFpqluRobOSmwkEtaTdxJAJcYmBayu12dJR7UOe32HSwERFqEEREAEREAERSsNRkShLJOEHJ4QxlL8Q81FVqVDrYXdvopyiX3UvO6JGRCI1RQMoREQAREQAUfH4Rtam+k8S17S0+BEeqkIgZ+b47AOqMdRqfvqUNcf4tmvE/heAL6BwIWcoUHUnQ7M2NIkEHmDsv1TjnBu2ipTIZWaCGuIlrmnVlQD3mH4ajec7XwuLBIdg3Pgasq0XtNvwioWv8oXIt01kJP21lP+w/2KIcbeBmltTYlwh3+ZsE+aq8Rjy+5tqY2WlrYWjVPZOpuoVokNezIT/TBy1OuU2VDjuC1GfhkdLrOmk8TWH+oLHk78P4VVqszsZnb/KQT5NmVBxAAOWIMwRyXfh/Ea9FuRpYW3IFRkwSI7pgwfRVFUuLpcTM6+fVWbV4ZLCLfC8Mz7E+sfBTTwV2zCY/lJX3gHtGaILXtcWuOzspB6D3SrTGe17GtIa2sXXjtHBoHky5UHCT8iwymONaBB7pEggzf00UyjjRk7hE9D85WaNXOSc159Z6qTSrimLlpM6XIiLiQoyqTE4lwxznEyQ2Oevw3Vi11Kn2Zc+QRJDjE+AAJyzPjCzuFxfe7rQeQJLgJ6WVmOE1KveNibk7n0ENA2AsoSjFdiaXk8cQ49SzQxpcepIbP9I1UrB4fN+2rkAAZjms1rRueTRy8V4Zw2hQ79RwJ2EZnE8m02y57ui03CuBmplqYlsAd5mHMFrTs6rtUqDWPdbaLgFWU6d28Q4Xl/6BRRy4dwY4kZ6+dtEwWUQS0uH8VUi5nanoBrew0uFwrKTQymxlNg0axoa0eAAhdkXbrrjXHbFA2ERFYIIiIAIiIAIi6U6BPTqgai3wjzTZJgKya2BC8UqQbouisisG6qvYuewiIpFxyxGiryiKuZj1HYREUTMEREAEREAEREDMd/tL/dYb/wB1S/6l0xWqIuL6p+UQs/FFLj9VneI7r6izVBE5cO/8t/U75rnx796fAIi1r8ixdkXC+4fvdSKfun72REpeRlr7Ke+PH6K59sv+7eaIs3/eiv8A5GS/2Wf+IM/v/wChy/ckRd+HROwIiKZUEREAEREAEREASMKpqIrI9G+j8QiIpFx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 descr="C:\Documents and Settings\User\Рабочий стол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14292"/>
            <a:ext cx="4294265" cy="2676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7" name="Picture 9" descr="http://gyg-epid.com/uploads/posts/thumbs/1312795365_gepat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12808"/>
            <a:ext cx="3312368" cy="25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6093296"/>
            <a:ext cx="116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гепатит Д</a:t>
            </a:r>
          </a:p>
        </p:txBody>
      </p:sp>
    </p:spTree>
    <p:extLst>
      <p:ext uri="{BB962C8B-B14F-4D97-AF65-F5344CB8AC3E}">
        <p14:creationId xmlns:p14="http://schemas.microsoft.com/office/powerpoint/2010/main" val="21634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766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   Будова </a:t>
            </a:r>
            <a:r>
              <a:rPr lang="ru-RU" u="sng" dirty="0" err="1" smtClean="0"/>
              <a:t>вірусів</a:t>
            </a:r>
            <a:r>
              <a:rPr lang="ru-RU" dirty="0" smtClean="0"/>
              <a:t>. Віруси </a:t>
            </a:r>
            <a:r>
              <a:rPr lang="ru-RU" dirty="0" err="1" smtClean="0"/>
              <a:t>тривалий</a:t>
            </a:r>
            <a:r>
              <a:rPr lang="ru-RU" dirty="0" smtClean="0"/>
              <a:t> час </a:t>
            </a:r>
            <a:r>
              <a:rPr lang="ru-RU" dirty="0" err="1" smtClean="0"/>
              <a:t>залишалися</a:t>
            </a:r>
            <a:r>
              <a:rPr lang="ru-RU" dirty="0" smtClean="0"/>
              <a:t> </a:t>
            </a:r>
            <a:r>
              <a:rPr lang="ru-RU" dirty="0" err="1" smtClean="0"/>
              <a:t>недослідженими</a:t>
            </a:r>
            <a:r>
              <a:rPr lang="ru-RU" dirty="0" smtClean="0"/>
              <a:t> через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дрібними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20 до 300 </a:t>
            </a:r>
            <a:r>
              <a:rPr lang="ru-RU" dirty="0" err="1" smtClean="0"/>
              <a:t>нм</a:t>
            </a:r>
            <a:r>
              <a:rPr lang="ru-RU" dirty="0" smtClean="0"/>
              <a:t>). Тільки </a:t>
            </a:r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</a:t>
            </a:r>
            <a:r>
              <a:rPr lang="ru-RU" dirty="0" err="1" smtClean="0"/>
              <a:t>мікроскопа</a:t>
            </a:r>
            <a:r>
              <a:rPr lang="ru-RU" dirty="0" smtClean="0"/>
              <a:t> дозволила </a:t>
            </a:r>
            <a:r>
              <a:rPr lang="ru-RU" dirty="0" err="1" smtClean="0"/>
              <a:t>вивчити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92488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Зріла</a:t>
            </a:r>
            <a:r>
              <a:rPr lang="ru-RU" dirty="0" smtClean="0"/>
              <a:t> </a:t>
            </a:r>
            <a:r>
              <a:rPr lang="ru-RU" dirty="0" err="1"/>
              <a:t>вірусна</a:t>
            </a:r>
            <a:r>
              <a:rPr lang="ru-RU" dirty="0"/>
              <a:t> </a:t>
            </a:r>
            <a:r>
              <a:rPr lang="ru-RU" dirty="0" err="1"/>
              <a:t>частинка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dirty="0" err="1"/>
              <a:t>віріон</a:t>
            </a:r>
            <a:r>
              <a:rPr lang="ru-RU" dirty="0"/>
              <a:t>)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нуклеїнової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(ДНК </a:t>
            </a:r>
            <a:r>
              <a:rPr lang="ru-RU" dirty="0" err="1"/>
              <a:t>або</a:t>
            </a:r>
            <a:r>
              <a:rPr lang="ru-RU" dirty="0"/>
              <a:t> РНК), </a:t>
            </a:r>
            <a:r>
              <a:rPr lang="ru-RU" dirty="0" err="1"/>
              <a:t>оточеної</a:t>
            </a:r>
            <a:r>
              <a:rPr lang="ru-RU" dirty="0"/>
              <a:t> </a:t>
            </a:r>
            <a:r>
              <a:rPr lang="ru-RU" dirty="0" err="1"/>
              <a:t>білковою</a:t>
            </a:r>
            <a:r>
              <a:rPr lang="ru-RU" dirty="0"/>
              <a:t> </a:t>
            </a:r>
            <a:r>
              <a:rPr lang="ru-RU" dirty="0" err="1"/>
              <a:t>оболонкою</a:t>
            </a:r>
            <a:r>
              <a:rPr lang="ru-RU" dirty="0"/>
              <a:t> (</a:t>
            </a:r>
            <a:r>
              <a:rPr lang="ru-RU" b="1" dirty="0" err="1"/>
              <a:t>капсидом</a:t>
            </a:r>
            <a:r>
              <a:rPr lang="ru-RU" dirty="0"/>
              <a:t>) одного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віруси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зо­внішню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, яка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ліпіди</a:t>
            </a:r>
            <a:r>
              <a:rPr lang="ru-RU" dirty="0"/>
              <a:t>. </a:t>
            </a:r>
            <a:r>
              <a:rPr lang="ru-RU" dirty="0" err="1"/>
              <a:t>Жодних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структур ві­руси не </a:t>
            </a:r>
            <a:r>
              <a:rPr lang="ru-RU" dirty="0" err="1"/>
              <a:t>мають</a:t>
            </a:r>
            <a:r>
              <a:rPr lang="ru-RU" dirty="0"/>
              <a:t>, у них </a:t>
            </a:r>
            <a:r>
              <a:rPr lang="ru-RU" dirty="0" err="1"/>
              <a:t>немає</a:t>
            </a:r>
            <a:r>
              <a:rPr lang="ru-RU" dirty="0"/>
              <a:t> власного обміну речовин,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розмножуватися</a:t>
            </a:r>
            <a:r>
              <a:rPr lang="ru-RU" dirty="0"/>
              <a:t> тільки всередині клітин,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 smtClean="0"/>
              <a:t>білоксинтезуючий</a:t>
            </a:r>
            <a:r>
              <a:rPr lang="ru-RU" dirty="0" smtClean="0"/>
              <a:t> </a:t>
            </a:r>
            <a:r>
              <a:rPr lang="ru-RU" dirty="0" err="1"/>
              <a:t>апарат</a:t>
            </a:r>
            <a:r>
              <a:rPr lang="ru-RU" dirty="0"/>
              <a:t>, </a:t>
            </a:r>
            <a:r>
              <a:rPr lang="ru-RU" dirty="0" err="1"/>
              <a:t>речовини</a:t>
            </a:r>
            <a:r>
              <a:rPr lang="ru-RU" dirty="0"/>
              <a:t> і </a:t>
            </a:r>
            <a:r>
              <a:rPr lang="ru-RU" dirty="0" err="1"/>
              <a:t>енергетичні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/>
              <a:t>капсиду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реплікації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біл­ки</a:t>
            </a:r>
            <a:r>
              <a:rPr lang="ru-RU" dirty="0"/>
              <a:t>, такі як фермент </a:t>
            </a:r>
            <a:r>
              <a:rPr lang="ru-RU" dirty="0" err="1"/>
              <a:t>зворотна</a:t>
            </a:r>
            <a:r>
              <a:rPr lang="ru-RU" dirty="0"/>
              <a:t> транскриптаза, </a:t>
            </a:r>
            <a:r>
              <a:rPr lang="ru-RU" dirty="0" err="1"/>
              <a:t>характерний</a:t>
            </a:r>
            <a:r>
              <a:rPr lang="ru-RU" dirty="0"/>
              <a:t> для РНК- </a:t>
            </a:r>
            <a:r>
              <a:rPr lang="ru-RU" dirty="0" err="1"/>
              <a:t>ретровірусів</a:t>
            </a:r>
            <a:r>
              <a:rPr lang="ru-RU" dirty="0"/>
              <a:t> і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вірусної</a:t>
            </a:r>
            <a:r>
              <a:rPr lang="ru-RU" dirty="0"/>
              <a:t> ДНК.</a:t>
            </a:r>
          </a:p>
        </p:txBody>
      </p:sp>
      <p:pic>
        <p:nvPicPr>
          <p:cNvPr id="8194" name="Picture 2" descr="http://1.bp.blogspot.com/-4OoC7Qb2YSg/UP5yyIcjPfI/AAAAAAAAA84/bUqB_EdwscM/s320/v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048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0297" y="4700949"/>
            <a:ext cx="2586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Будова </a:t>
            </a:r>
            <a:r>
              <a:rPr lang="ru-RU" sz="1200" dirty="0" err="1"/>
              <a:t>частинки</a:t>
            </a:r>
            <a:r>
              <a:rPr lang="ru-RU" sz="1200" dirty="0"/>
              <a:t> </a:t>
            </a:r>
            <a:r>
              <a:rPr lang="ru-RU" sz="1200" dirty="0" err="1"/>
              <a:t>вірусу</a:t>
            </a:r>
            <a:r>
              <a:rPr lang="ru-RU" sz="1200" dirty="0"/>
              <a:t> ВІЛ в </a:t>
            </a:r>
            <a:r>
              <a:rPr lang="ru-RU" sz="1200" dirty="0" err="1"/>
              <a:t>розрізі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1562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3070" y="33265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Віруси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такими </a:t>
            </a:r>
            <a:r>
              <a:rPr lang="ru-RU" dirty="0" err="1"/>
              <a:t>особливостями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вони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нуклеїнову</a:t>
            </a:r>
            <a:r>
              <a:rPr lang="ru-RU" dirty="0" smtClean="0"/>
              <a:t> кислоту </a:t>
            </a:r>
            <a:r>
              <a:rPr lang="ru-RU" dirty="0" err="1" smtClean="0"/>
              <a:t>лише</a:t>
            </a:r>
            <a:r>
              <a:rPr lang="ru-RU" dirty="0" smtClean="0"/>
              <a:t> одного типу — </a:t>
            </a:r>
            <a:r>
              <a:rPr lang="ru-RU" dirty="0" err="1" smtClean="0"/>
              <a:t>або</a:t>
            </a:r>
            <a:r>
              <a:rPr lang="ru-RU" dirty="0" smtClean="0"/>
              <a:t> ДНК, </a:t>
            </a:r>
            <a:r>
              <a:rPr lang="ru-RU" dirty="0" err="1" smtClean="0"/>
              <a:t>або</a:t>
            </a:r>
            <a:r>
              <a:rPr lang="ru-RU" dirty="0" smtClean="0"/>
              <a:t> РНК;</a:t>
            </a:r>
            <a:br>
              <a:rPr lang="ru-RU" dirty="0" smtClean="0"/>
            </a:b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репродукції</a:t>
            </a:r>
            <a:r>
              <a:rPr lang="ru-RU" dirty="0" smtClean="0"/>
              <a:t> </a:t>
            </a:r>
            <a:r>
              <a:rPr lang="ru-RU" dirty="0" err="1" smtClean="0"/>
              <a:t>необхідна</a:t>
            </a:r>
            <a:r>
              <a:rPr lang="ru-RU" dirty="0" smtClean="0"/>
              <a:t> тільки </a:t>
            </a:r>
            <a:r>
              <a:rPr lang="ru-RU" dirty="0" err="1" smtClean="0"/>
              <a:t>вірусна</a:t>
            </a:r>
            <a:r>
              <a:rPr lang="ru-RU" dirty="0" smtClean="0"/>
              <a:t> </a:t>
            </a:r>
            <a:r>
              <a:rPr lang="ru-RU" dirty="0" err="1" smtClean="0"/>
              <a:t>нуклеїнова</a:t>
            </a:r>
            <a:r>
              <a:rPr lang="ru-RU" dirty="0" smtClean="0"/>
              <a:t> кис­лота;</a:t>
            </a:r>
            <a:br>
              <a:rPr lang="ru-RU" dirty="0" smtClean="0"/>
            </a:b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вони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розмножуватися</a:t>
            </a:r>
            <a:r>
              <a:rPr lang="ru-RU" dirty="0" smtClean="0"/>
              <a:t> поза живою </a:t>
            </a:r>
            <a:r>
              <a:rPr lang="ru-RU" dirty="0" err="1" smtClean="0"/>
              <a:t>клітиною</a:t>
            </a:r>
            <a:r>
              <a:rPr lang="ru-RU" dirty="0" smtClean="0"/>
              <a:t>;</a:t>
            </a:r>
            <a:br>
              <a:rPr lang="ru-RU" dirty="0" smtClean="0"/>
            </a:b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поза живою </a:t>
            </a:r>
            <a:r>
              <a:rPr lang="ru-RU" dirty="0" err="1" smtClean="0"/>
              <a:t>клітиною</a:t>
            </a:r>
            <a:r>
              <a:rPr lang="ru-RU" dirty="0" smtClean="0"/>
              <a:t> вони не виявляють </a:t>
            </a:r>
            <a:r>
              <a:rPr lang="ru-RU" dirty="0" err="1" smtClean="0"/>
              <a:t>жодних</a:t>
            </a:r>
            <a:r>
              <a:rPr lang="ru-RU" dirty="0" smtClean="0"/>
              <a:t>  </a:t>
            </a:r>
            <a:r>
              <a:rPr lang="ru-RU" dirty="0" err="1" smtClean="0"/>
              <a:t>властивос­тей</a:t>
            </a:r>
            <a:r>
              <a:rPr lang="ru-RU" dirty="0" smtClean="0"/>
              <a:t> живого.</a:t>
            </a:r>
            <a:endParaRPr lang="ru-RU" dirty="0"/>
          </a:p>
        </p:txBody>
      </p:sp>
      <p:pic>
        <p:nvPicPr>
          <p:cNvPr id="9218" name="Picture 2" descr="http://uz24.uz/userfiles/images/pticii_gri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18623"/>
            <a:ext cx="3901193" cy="28393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220" name="Picture 4" descr="http://voffa.ru/wp-content/uploads/vir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73691"/>
            <a:ext cx="2760241" cy="212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.gazeta.ru/files3/17/5280017/virus-pic510-510x340-39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9" y="836711"/>
            <a:ext cx="3533701" cy="2355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</TotalTime>
  <Words>840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Віруси.   Будова,   життєві цикли.   Роль   у   природі  й житті   людини </vt:lpstr>
      <vt:lpstr>   Клітина — це елементарна структурно-функціональна одиниця живого. Але є форми життя, які розмножуються тільки всередині живих клітин і, не маючи власного обміну речовин, виявляють такі властивості живого, як спадковість, мінливість. Такі форми жит­тя вчені назвали неклітинними формами життя. До них належать віруси.     За своєю природою віруси є обов’язковими внутрішньоклітинними паразитами. </vt:lpstr>
      <vt:lpstr>   Крім вірусів, є й інші структури, які демонструють окремі влас­тивості живого і можуть спричинити захворювання в різних групах організмів, наприклад віроїди, вірусоїди і пріони.     Віроїди — це позбавлені оболонки невеликі молекули кільцевої, за­звичай одноланцюгової, РНК, що спричиняють захворювання рослин.    Вірусоїди схожі на віроїди, але включені у структуру вірусу- помічника і реплікуються лише з його допомогою.</vt:lpstr>
      <vt:lpstr>   Пріони — це особливий клас інфекційних агентів, винятково біл­кових, які не містять нуклеїнових кислот, вони спричиняють тяжкі захворювання центральної нервової системи в людини та деяких ви­щих тварин.</vt:lpstr>
      <vt:lpstr>  Віруси розпізнаються за наслідками свого розвитку в клітинах ха­зяїна. Вони руйнують цілі комплекси клітин, спричиняють ураження тканин, що призводить до різних захворювань.     </vt:lpstr>
      <vt:lpstr>   Існує кілька гіпотез, що пояснюють походження вірусів. По-перше, вчені припускають, що великі ДНК-вмісні віруси похо­дять від більш складних внутрішньоклітинних паразитів, що втрати­ли значну частину свого геному. І справді, великі ДНК-вмісні віруси, наприклад вірус віспи, можуть мати надлишкову інформацію.     Інші дослідники вважають, що деякі ДНК-вмісні віруси еукаріотів, імовірно, походять від мобільних (рухливих) елементів — ділянок ДНК, які можуть здійснювати самостійну реплікацію в клітині.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Віруси. Будова, життєві цикли. Роль у природі й житті людини </dc:title>
  <dc:creator>User</dc:creator>
  <cp:lastModifiedBy>User</cp:lastModifiedBy>
  <cp:revision>17</cp:revision>
  <dcterms:created xsi:type="dcterms:W3CDTF">2014-03-03T14:11:03Z</dcterms:created>
  <dcterms:modified xsi:type="dcterms:W3CDTF">2014-03-04T14:51:56Z</dcterms:modified>
</cp:coreProperties>
</file>