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032"/>
    <a:srgbClr val="08B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5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49A00-8AA1-40DC-A9A0-2F7B1A57387B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8BF0B-262B-4C25-A09A-7A714D4EF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5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BF0B-262B-4C25-A09A-7A714D4EFBA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20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oskaurala.ru/orimg/17875-dropped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r="452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96752"/>
            <a:ext cx="6334472" cy="2691730"/>
          </a:xfrm>
          <a:solidFill>
            <a:schemeClr val="accent3">
              <a:lumMod val="20000"/>
              <a:lumOff val="80000"/>
              <a:alpha val="20000"/>
            </a:schemeClr>
          </a:solidFill>
        </p:spPr>
        <p:txBody>
          <a:bodyPr>
            <a:noAutofit/>
          </a:bodyPr>
          <a:lstStyle/>
          <a:p>
            <a:r>
              <a:rPr lang="ru-RU" sz="54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</a:t>
            </a:r>
            <a:r>
              <a:rPr lang="uk-UA" sz="5400" b="1" dirty="0" err="1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іпотези</a:t>
            </a:r>
            <a:r>
              <a:rPr lang="uk-UA" sz="54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виникнення життя на Землі</a:t>
            </a:r>
            <a:endParaRPr lang="ru-RU" sz="5400" b="1" dirty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58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0.liveinternet.ru/images/attach/c/8/102/265/102265162_410e18cc5b2843ad91edcfa658416632_5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0" r="54752" b="4811"/>
          <a:stretch/>
        </p:blipFill>
        <p:spPr bwMode="auto">
          <a:xfrm>
            <a:off x="-27098" y="-23392"/>
            <a:ext cx="9171098" cy="69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562074"/>
          </a:xfrm>
        </p:spPr>
        <p:txBody>
          <a:bodyPr>
            <a:normAutofit fontScale="90000"/>
          </a:bodyPr>
          <a:lstStyle/>
          <a:p>
            <a:pPr algn="l"/>
            <a:r>
              <a:rPr lang="uk-UA" b="1" u="sng" dirty="0" smtClean="0">
                <a:solidFill>
                  <a:schemeClr val="accent3">
                    <a:lumMod val="50000"/>
                  </a:schemeClr>
                </a:solidFill>
              </a:rPr>
              <a:t>Біохімічна гіпотеза</a:t>
            </a:r>
            <a:endParaRPr lang="ru-RU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4871029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Першу </a:t>
            </a:r>
            <a:r>
              <a:rPr lang="ru-RU" dirty="0" err="1"/>
              <a:t>наукову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створив </a:t>
            </a:r>
            <a:r>
              <a:rPr lang="ru-RU" dirty="0" err="1"/>
              <a:t>радянський</a:t>
            </a:r>
            <a:r>
              <a:rPr lang="ru-RU" dirty="0"/>
              <a:t> </a:t>
            </a:r>
            <a:r>
              <a:rPr lang="ru-RU" dirty="0" err="1"/>
              <a:t>біохімік</a:t>
            </a:r>
            <a:r>
              <a:rPr lang="ru-RU" dirty="0"/>
              <a:t> А.І. </a:t>
            </a:r>
            <a:r>
              <a:rPr lang="ru-RU" dirty="0" err="1"/>
              <a:t>Опарін</a:t>
            </a:r>
            <a:r>
              <a:rPr lang="ru-RU" dirty="0"/>
              <a:t> (1894-1980). У 1924 р.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опублікував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виклав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те, як могло </a:t>
            </a:r>
            <a:r>
              <a:rPr lang="ru-RU" dirty="0" err="1"/>
              <a:t>виникнути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,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виникло</a:t>
            </a:r>
            <a:r>
              <a:rPr lang="ru-RU" dirty="0"/>
              <a:t> в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стародавньої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і </a:t>
            </a:r>
            <a:r>
              <a:rPr lang="ru-RU" dirty="0" err="1"/>
              <a:t>розглядається</a:t>
            </a:r>
            <a:r>
              <a:rPr lang="ru-RU" dirty="0"/>
              <a:t> </a:t>
            </a:r>
            <a:r>
              <a:rPr lang="ru-RU" dirty="0" err="1"/>
              <a:t>Опаріним</a:t>
            </a:r>
            <a:r>
              <a:rPr lang="ru-RU" dirty="0"/>
              <a:t> як </a:t>
            </a:r>
            <a:r>
              <a:rPr lang="ru-RU" dirty="0" err="1"/>
              <a:t>закономірний</a:t>
            </a:r>
            <a:r>
              <a:rPr lang="ru-RU" dirty="0"/>
              <a:t> результат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За </a:t>
            </a:r>
            <a:r>
              <a:rPr lang="ru-RU" dirty="0" err="1"/>
              <a:t>Опаріним</a:t>
            </a:r>
            <a:r>
              <a:rPr lang="ru-RU" dirty="0"/>
              <a:t>,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призвів</a:t>
            </a:r>
            <a:r>
              <a:rPr lang="ru-RU" dirty="0"/>
              <a:t> до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розділений</a:t>
            </a:r>
            <a:r>
              <a:rPr lang="ru-RU" dirty="0"/>
              <a:t> на три </a:t>
            </a:r>
            <a:r>
              <a:rPr lang="ru-RU" dirty="0" err="1"/>
              <a:t>етапи</a:t>
            </a:r>
            <a:r>
              <a:rPr lang="ru-RU" dirty="0"/>
              <a:t>:</a:t>
            </a:r>
          </a:p>
          <a:p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</a:t>
            </a:r>
          </a:p>
          <a:p>
            <a:r>
              <a:rPr lang="ru-RU" dirty="0" err="1"/>
              <a:t>Утворення</a:t>
            </a:r>
            <a:r>
              <a:rPr lang="ru-RU" dirty="0"/>
              <a:t> з </a:t>
            </a:r>
            <a:r>
              <a:rPr lang="ru-RU" dirty="0" err="1"/>
              <a:t>найпростіших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біополімерів</a:t>
            </a:r>
            <a:r>
              <a:rPr lang="ru-RU" dirty="0"/>
              <a:t> (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нуклеїнових</a:t>
            </a:r>
            <a:r>
              <a:rPr lang="ru-RU" dirty="0"/>
              <a:t> кислот, </a:t>
            </a:r>
            <a:r>
              <a:rPr lang="ru-RU" dirty="0" err="1"/>
              <a:t>полісахаридів</a:t>
            </a:r>
            <a:r>
              <a:rPr lang="ru-RU" dirty="0"/>
              <a:t>, </a:t>
            </a:r>
            <a:r>
              <a:rPr lang="ru-RU" dirty="0" err="1"/>
              <a:t>ліпідів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.).</a:t>
            </a:r>
          </a:p>
          <a:p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примітивних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здатних</a:t>
            </a:r>
            <a:r>
              <a:rPr lang="ru-RU" dirty="0"/>
              <a:t> до </a:t>
            </a:r>
            <a:r>
              <a:rPr lang="ru-RU" dirty="0" err="1"/>
              <a:t>самовідтворювання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http://www.inbi.ras.ru/history/oparin/photo/evk_opari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33" y="764704"/>
            <a:ext cx="4157149" cy="596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3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ussianpoetry.ru/images/photos/medium/article1556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706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085184"/>
            <a:ext cx="5040560" cy="1619926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DA203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Дякую за увагу!</a:t>
            </a:r>
            <a:endParaRPr lang="ru-RU" sz="54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rgbClr val="DA203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3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0.liveinternet.ru/images/attach/c/8/102/265/102265162_410e18cc5b2843ad91edcfa658416632_5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3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4525963"/>
          </a:xfrm>
          <a:solidFill>
            <a:schemeClr val="accent3">
              <a:lumMod val="20000"/>
              <a:lumOff val="80000"/>
              <a:alpha val="54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4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одне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4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найскладніших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природи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48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/>
              <a:t>      За </a:t>
            </a:r>
            <a:r>
              <a:rPr lang="ru-RU" dirty="0" err="1" smtClean="0"/>
              <a:t>відповідь</a:t>
            </a:r>
            <a:r>
              <a:rPr lang="ru-RU" dirty="0" smtClean="0"/>
              <a:t> на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йшла</a:t>
            </a:r>
            <a:r>
              <a:rPr lang="ru-RU" dirty="0"/>
              <a:t> </a:t>
            </a:r>
            <a:r>
              <a:rPr lang="ru-RU" dirty="0" err="1"/>
              <a:t>гостра</a:t>
            </a:r>
            <a:r>
              <a:rPr lang="ru-RU" dirty="0"/>
              <a:t> </a:t>
            </a:r>
            <a:r>
              <a:rPr lang="ru-RU" dirty="0" err="1"/>
              <a:t>боротьба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матеріалістами</a:t>
            </a:r>
            <a:r>
              <a:rPr lang="ru-RU" dirty="0"/>
              <a:t> та </a:t>
            </a:r>
            <a:r>
              <a:rPr lang="ru-RU" dirty="0" err="1"/>
              <a:t>ідеалістами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прихильники</a:t>
            </a:r>
            <a:r>
              <a:rPr lang="ru-RU" dirty="0"/>
              <a:t> </a:t>
            </a:r>
            <a:r>
              <a:rPr lang="ru-RU" dirty="0" err="1"/>
              <a:t>ідеалістичних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духовним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виникло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божественного </a:t>
            </a:r>
            <a:r>
              <a:rPr lang="ru-RU" dirty="0" err="1"/>
              <a:t>творіння</a:t>
            </a:r>
            <a:r>
              <a:rPr lang="ru-RU" dirty="0"/>
              <a:t>. </a:t>
            </a:r>
            <a:r>
              <a:rPr lang="ru-RU" dirty="0" err="1"/>
              <a:t>Матеріалісти</a:t>
            </a:r>
            <a:r>
              <a:rPr lang="ru-RU" dirty="0"/>
              <a:t> ж,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виникло</a:t>
            </a:r>
            <a:r>
              <a:rPr lang="ru-RU" dirty="0"/>
              <a:t> з </a:t>
            </a:r>
            <a:r>
              <a:rPr lang="ru-RU" dirty="0" err="1"/>
              <a:t>неживої</a:t>
            </a:r>
            <a:r>
              <a:rPr lang="ru-RU" dirty="0"/>
              <a:t> </a:t>
            </a:r>
            <a:r>
              <a:rPr lang="ru-RU" dirty="0" err="1"/>
              <a:t>матерії</a:t>
            </a:r>
            <a:r>
              <a:rPr lang="ru-RU" dirty="0"/>
              <a:t> шляхом </a:t>
            </a:r>
            <a:r>
              <a:rPr lang="ru-RU" dirty="0" err="1"/>
              <a:t>самозародження</a:t>
            </a:r>
            <a:r>
              <a:rPr lang="ru-RU" dirty="0"/>
              <a:t> (</a:t>
            </a:r>
            <a:r>
              <a:rPr lang="ru-RU" dirty="0" err="1"/>
              <a:t>абіогенезу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занесене</a:t>
            </a:r>
            <a:r>
              <a:rPr lang="ru-RU" dirty="0"/>
              <a:t> з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світів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є </a:t>
            </a:r>
            <a:r>
              <a:rPr lang="ru-RU" dirty="0" err="1"/>
              <a:t>породженням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(</a:t>
            </a:r>
            <a:r>
              <a:rPr lang="ru-RU" dirty="0" err="1"/>
              <a:t>біогенез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 smtClean="0"/>
              <a:t>     За </a:t>
            </a:r>
            <a:r>
              <a:rPr lang="ru-RU" dirty="0" err="1"/>
              <a:t>сучасними</a:t>
            </a:r>
            <a:r>
              <a:rPr lang="ru-RU" dirty="0"/>
              <a:t> </a:t>
            </a:r>
            <a:r>
              <a:rPr lang="ru-RU" dirty="0" err="1"/>
              <a:t>науковими</a:t>
            </a:r>
            <a:r>
              <a:rPr lang="ru-RU" dirty="0"/>
              <a:t> </a:t>
            </a:r>
            <a:r>
              <a:rPr lang="ru-RU" dirty="0" err="1"/>
              <a:t>уявленнями</a:t>
            </a:r>
            <a:r>
              <a:rPr lang="ru-RU" dirty="0"/>
              <a:t>, </a:t>
            </a:r>
            <a:r>
              <a:rPr lang="ru-RU" dirty="0" err="1"/>
              <a:t>життя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систем,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великих </a:t>
            </a:r>
            <a:r>
              <a:rPr lang="ru-RU" dirty="0" err="1"/>
              <a:t>органічних</a:t>
            </a:r>
            <a:r>
              <a:rPr lang="ru-RU" dirty="0"/>
              <a:t> молекул і </a:t>
            </a:r>
            <a:r>
              <a:rPr lang="ru-RU" dirty="0" err="1"/>
              <a:t>неорганічних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</a:t>
            </a:r>
            <a:r>
              <a:rPr lang="ru-RU" dirty="0" err="1"/>
              <a:t>здатних</a:t>
            </a:r>
            <a:r>
              <a:rPr lang="ru-RU" dirty="0"/>
              <a:t> </a:t>
            </a:r>
            <a:r>
              <a:rPr lang="ru-RU" dirty="0" err="1"/>
              <a:t>самовідтворюватися</a:t>
            </a:r>
            <a:r>
              <a:rPr lang="ru-RU" dirty="0"/>
              <a:t>, </a:t>
            </a:r>
            <a:r>
              <a:rPr lang="ru-RU" dirty="0" err="1"/>
              <a:t>саморозвиватися</a:t>
            </a:r>
            <a:r>
              <a:rPr lang="ru-RU" dirty="0"/>
              <a:t> і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енергією</a:t>
            </a:r>
            <a:r>
              <a:rPr lang="ru-RU" dirty="0"/>
              <a:t> і </a:t>
            </a:r>
            <a:r>
              <a:rPr lang="ru-RU" dirty="0" err="1"/>
              <a:t>речовиною</a:t>
            </a:r>
            <a:r>
              <a:rPr lang="ru-RU" dirty="0"/>
              <a:t> з </a:t>
            </a:r>
            <a:r>
              <a:rPr lang="ru-RU" dirty="0" err="1"/>
              <a:t>навколишнім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. Таким чином, </a:t>
            </a:r>
            <a:r>
              <a:rPr lang="ru-RU" dirty="0" err="1"/>
              <a:t>біологічна</a:t>
            </a:r>
            <a:r>
              <a:rPr lang="ru-RU" dirty="0"/>
              <a:t> наука </a:t>
            </a:r>
            <a:r>
              <a:rPr lang="ru-RU" dirty="0" err="1"/>
              <a:t>стоїть</a:t>
            </a:r>
            <a:r>
              <a:rPr lang="ru-RU" dirty="0"/>
              <a:t> на </a:t>
            </a:r>
            <a:r>
              <a:rPr lang="ru-RU" dirty="0" err="1"/>
              <a:t>матеріалістичних</a:t>
            </a:r>
            <a:r>
              <a:rPr lang="ru-RU" dirty="0"/>
              <a:t> </a:t>
            </a:r>
            <a:r>
              <a:rPr lang="ru-RU" dirty="0" err="1"/>
              <a:t>позиціях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остаточно не </a:t>
            </a:r>
            <a:r>
              <a:rPr lang="ru-RU" dirty="0" err="1"/>
              <a:t>вирішене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2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0.liveinternet.ru/images/attach/c/8/102/265/102265162_410e18cc5b2843ad91edcfa658416632_5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0" r="54752" b="4811"/>
          <a:stretch/>
        </p:blipFill>
        <p:spPr bwMode="auto">
          <a:xfrm>
            <a:off x="-9586" y="-23392"/>
            <a:ext cx="9141431" cy="68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568952" cy="1224136"/>
          </a:xfrm>
          <a:noFill/>
          <a:ln w="2540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теорій</a:t>
            </a:r>
            <a:r>
              <a:rPr lang="ru-RU" dirty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всі</a:t>
            </a:r>
            <a:r>
              <a:rPr lang="ru-RU" dirty="0"/>
              <a:t> вони </a:t>
            </a:r>
            <a:r>
              <a:rPr lang="ru-RU" dirty="0" err="1"/>
              <a:t>рівноцінні</a:t>
            </a:r>
            <a:r>
              <a:rPr lang="ru-RU" dirty="0"/>
              <a:t> та </a:t>
            </a:r>
            <a:r>
              <a:rPr lang="ru-RU" dirty="0" err="1"/>
              <a:t>розглядаються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smtClean="0"/>
              <a:t>разом</a:t>
            </a:r>
            <a:r>
              <a:rPr lang="ru-RU" dirty="0"/>
              <a:t>: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11370" y="3755224"/>
            <a:ext cx="1539204" cy="369332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cap="all" dirty="0"/>
              <a:t>КРЕАЦІОНІЗМ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12469" y="6235651"/>
            <a:ext cx="3191579" cy="369332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cap="all" dirty="0" smtClean="0"/>
              <a:t>ГІПОТЕЗИ САМОЗАРОДЖЕННЯ </a:t>
            </a:r>
            <a:endParaRPr lang="ru-RU" cap="all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788" y="3755224"/>
            <a:ext cx="2383538" cy="369332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cap="all" dirty="0"/>
              <a:t>ГІПОТЕЗА ПАНСПЕРМІЇ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66507" y="6235651"/>
            <a:ext cx="2081595" cy="369332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cap="all" dirty="0"/>
              <a:t>БІОХІМІЧНА ТЕОРІЯ</a:t>
            </a:r>
          </a:p>
        </p:txBody>
      </p:sp>
      <p:pic>
        <p:nvPicPr>
          <p:cNvPr id="3078" name="Picture 6" descr="http://www.godrules.net/pictures/pict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18" y="1412775"/>
            <a:ext cx="3027665" cy="2302875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smashinglists.com/wp-content/uploads/2011/04/Panspermia-600x36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01"/>
          <a:stretch/>
        </p:blipFill>
        <p:spPr bwMode="auto">
          <a:xfrm>
            <a:off x="103870" y="1412776"/>
            <a:ext cx="3040436" cy="2306297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900igr.net/datas/biologija/Pojavlenie-zhivykh-organizmov/0006-006-Pojavlenie-zhivykh-organizmo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8" t="4926" r="19182" b="1875"/>
          <a:stretch/>
        </p:blipFill>
        <p:spPr bwMode="auto">
          <a:xfrm>
            <a:off x="2376843" y="3732505"/>
            <a:ext cx="2206515" cy="2493283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900igr.net/datai/biologija/Gipoteza-A.I.Oparina/0006-002-Opyty-G.JUri-i-S.Millera-195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36562"/>
            <a:ext cx="2206515" cy="2493283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3203848" y="1340768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358070" y="1349219"/>
            <a:ext cx="1199746" cy="23748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662958" y="1352756"/>
            <a:ext cx="1199746" cy="23748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32227" y="1316853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1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0.liveinternet.ru/images/attach/c/8/102/265/102265162_410e18cc5b2843ad91edcfa658416632_5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0" r="54752" b="4811"/>
          <a:stretch/>
        </p:blipFill>
        <p:spPr bwMode="auto">
          <a:xfrm>
            <a:off x="-27098" y="-23392"/>
            <a:ext cx="9141431" cy="69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95" y="476672"/>
            <a:ext cx="3312368" cy="576064"/>
          </a:xfrm>
        </p:spPr>
        <p:txBody>
          <a:bodyPr>
            <a:normAutofit fontScale="90000"/>
          </a:bodyPr>
          <a:lstStyle/>
          <a:p>
            <a:pPr algn="l"/>
            <a:r>
              <a:rPr lang="uk-UA" b="1" u="sng" dirty="0" smtClean="0">
                <a:solidFill>
                  <a:schemeClr val="accent3">
                    <a:lumMod val="50000"/>
                  </a:schemeClr>
                </a:solidFill>
              </a:rPr>
              <a:t>Креаціонізм</a:t>
            </a:r>
            <a:endParaRPr lang="ru-RU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532661" y="260648"/>
            <a:ext cx="5439448" cy="64087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релігійної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давнє</a:t>
            </a:r>
            <a:r>
              <a:rPr lang="ru-RU" dirty="0"/>
              <a:t> </a:t>
            </a:r>
            <a:r>
              <a:rPr lang="ru-RU" dirty="0" err="1"/>
              <a:t>коріння</a:t>
            </a:r>
            <a:r>
              <a:rPr lang="ru-RU" dirty="0"/>
              <a:t>, все </a:t>
            </a:r>
            <a:r>
              <a:rPr lang="ru-RU" dirty="0" err="1"/>
              <a:t>існуюче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створено </a:t>
            </a:r>
            <a:r>
              <a:rPr lang="ru-RU" dirty="0" err="1"/>
              <a:t>єдиною</a:t>
            </a:r>
            <a:r>
              <a:rPr lang="ru-RU" dirty="0"/>
              <a:t> Силою - </a:t>
            </a:r>
            <a:r>
              <a:rPr lang="ru-RU" dirty="0" err="1"/>
              <a:t>Творцем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надприродного</a:t>
            </a:r>
            <a:r>
              <a:rPr lang="ru-RU" dirty="0"/>
              <a:t> </a:t>
            </a:r>
            <a:r>
              <a:rPr lang="ru-RU" dirty="0" err="1"/>
              <a:t>творіння</a:t>
            </a:r>
            <a:r>
              <a:rPr lang="ru-RU" dirty="0"/>
              <a:t> в </a:t>
            </a:r>
            <a:r>
              <a:rPr lang="ru-RU" dirty="0" err="1"/>
              <a:t>минулому</a:t>
            </a:r>
            <a:r>
              <a:rPr lang="ru-RU" dirty="0"/>
              <a:t>. </a:t>
            </a:r>
            <a:r>
              <a:rPr lang="ru-RU" dirty="0" err="1"/>
              <a:t>Організми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населяють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Землю, </a:t>
            </a:r>
            <a:r>
              <a:rPr lang="ru-RU" dirty="0" err="1"/>
              <a:t>походять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створених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.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з самого початку </a:t>
            </a:r>
            <a:r>
              <a:rPr lang="ru-RU" dirty="0" err="1"/>
              <a:t>чудово</a:t>
            </a:r>
            <a:r>
              <a:rPr lang="ru-RU" dirty="0"/>
              <a:t> </a:t>
            </a:r>
            <a:r>
              <a:rPr lang="ru-RU" dirty="0" err="1"/>
              <a:t>організовані</a:t>
            </a:r>
            <a:r>
              <a:rPr lang="ru-RU" dirty="0"/>
              <a:t> і </a:t>
            </a:r>
            <a:r>
              <a:rPr lang="ru-RU" dirty="0" err="1"/>
              <a:t>наділені</a:t>
            </a:r>
            <a:r>
              <a:rPr lang="ru-RU" dirty="0"/>
              <a:t> </a:t>
            </a:r>
            <a:r>
              <a:rPr lang="ru-RU" dirty="0" err="1"/>
              <a:t>здатністю</a:t>
            </a:r>
            <a:r>
              <a:rPr lang="ru-RU" dirty="0"/>
              <a:t> до </a:t>
            </a:r>
            <a:r>
              <a:rPr lang="ru-RU" dirty="0" err="1"/>
              <a:t>деякої</a:t>
            </a:r>
            <a:r>
              <a:rPr lang="ru-RU" dirty="0"/>
              <a:t> </a:t>
            </a:r>
            <a:r>
              <a:rPr lang="ru-RU" dirty="0" err="1"/>
              <a:t>мінливості</a:t>
            </a:r>
            <a:r>
              <a:rPr lang="ru-RU" dirty="0"/>
              <a:t> в </a:t>
            </a:r>
            <a:r>
              <a:rPr lang="ru-RU" dirty="0" err="1"/>
              <a:t>певних</a:t>
            </a:r>
            <a:r>
              <a:rPr lang="ru-RU" dirty="0"/>
              <a:t> межах (</a:t>
            </a:r>
            <a:r>
              <a:rPr lang="ru-RU" dirty="0" err="1"/>
              <a:t>мікроеволюція</a:t>
            </a:r>
            <a:r>
              <a:rPr lang="ru-RU" dirty="0"/>
              <a:t>).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</a:t>
            </a:r>
            <a:r>
              <a:rPr lang="ru-RU" dirty="0" err="1"/>
              <a:t>дотримується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Традиційне</a:t>
            </a:r>
            <a:r>
              <a:rPr lang="ru-RU" dirty="0" smtClean="0"/>
              <a:t> </a:t>
            </a:r>
            <a:r>
              <a:rPr lang="ru-RU" dirty="0" err="1"/>
              <a:t>іудейсько-християнське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викладене</a:t>
            </a:r>
            <a:r>
              <a:rPr lang="ru-RU" dirty="0"/>
              <a:t> в </a:t>
            </a:r>
            <a:r>
              <a:rPr lang="ru-RU" dirty="0" err="1"/>
              <a:t>Книзі</a:t>
            </a:r>
            <a:r>
              <a:rPr lang="ru-RU" dirty="0"/>
              <a:t> </a:t>
            </a:r>
            <a:r>
              <a:rPr lang="ru-RU" dirty="0" err="1"/>
              <a:t>Буття</a:t>
            </a:r>
            <a:r>
              <a:rPr lang="ru-RU" dirty="0"/>
              <a:t>, </a:t>
            </a:r>
            <a:r>
              <a:rPr lang="ru-RU" dirty="0" err="1"/>
              <a:t>викликало</a:t>
            </a:r>
            <a:r>
              <a:rPr lang="ru-RU" dirty="0"/>
              <a:t> і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суперечки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виявлені</a:t>
            </a:r>
            <a:r>
              <a:rPr lang="ru-RU" dirty="0"/>
              <a:t> в текстах </a:t>
            </a:r>
            <a:r>
              <a:rPr lang="ru-RU" dirty="0" err="1"/>
              <a:t>протиріччя</a:t>
            </a:r>
            <a:r>
              <a:rPr lang="ru-RU" dirty="0"/>
              <a:t> не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концепцію</a:t>
            </a:r>
            <a:r>
              <a:rPr lang="ru-RU" dirty="0"/>
              <a:t> </a:t>
            </a:r>
            <a:r>
              <a:rPr lang="ru-RU" dirty="0" err="1"/>
              <a:t>творіння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популярною.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наука в </a:t>
            </a:r>
            <a:r>
              <a:rPr lang="ru-RU" dirty="0" err="1"/>
              <a:t>пошуках</a:t>
            </a:r>
            <a:r>
              <a:rPr lang="ru-RU" dirty="0"/>
              <a:t> </a:t>
            </a:r>
            <a:r>
              <a:rPr lang="ru-RU" dirty="0" err="1"/>
              <a:t>істини</a:t>
            </a:r>
            <a:r>
              <a:rPr lang="ru-RU" dirty="0"/>
              <a:t> широко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і </a:t>
            </a:r>
            <a:r>
              <a:rPr lang="ru-RU" dirty="0" err="1"/>
              <a:t>експеримент</a:t>
            </a:r>
            <a:r>
              <a:rPr lang="ru-RU" dirty="0"/>
              <a:t>, то </a:t>
            </a:r>
            <a:r>
              <a:rPr lang="ru-RU" dirty="0" err="1"/>
              <a:t>богослов'я</a:t>
            </a:r>
            <a:r>
              <a:rPr lang="ru-RU" dirty="0"/>
              <a:t> </a:t>
            </a:r>
            <a:r>
              <a:rPr lang="ru-RU" dirty="0" err="1"/>
              <a:t>прагне</a:t>
            </a:r>
            <a:r>
              <a:rPr lang="ru-RU" dirty="0"/>
              <a:t> до </a:t>
            </a:r>
            <a:r>
              <a:rPr lang="ru-RU" dirty="0" err="1"/>
              <a:t>осягнення</a:t>
            </a:r>
            <a:r>
              <a:rPr lang="ru-RU" dirty="0"/>
              <a:t> </a:t>
            </a:r>
            <a:r>
              <a:rPr lang="ru-RU" dirty="0" err="1"/>
              <a:t>істини</a:t>
            </a:r>
            <a:r>
              <a:rPr lang="ru-RU" dirty="0"/>
              <a:t> через </a:t>
            </a:r>
            <a:r>
              <a:rPr lang="ru-RU" dirty="0" err="1"/>
              <a:t>надприродне</a:t>
            </a:r>
            <a:r>
              <a:rPr lang="ru-RU" dirty="0"/>
              <a:t> </a:t>
            </a:r>
            <a:r>
              <a:rPr lang="ru-RU" dirty="0" err="1"/>
              <a:t>прозріння</a:t>
            </a:r>
            <a:r>
              <a:rPr lang="ru-RU" dirty="0"/>
              <a:t> і </a:t>
            </a:r>
            <a:r>
              <a:rPr lang="ru-RU" dirty="0" err="1"/>
              <a:t>віру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/>
              <a:t>божественного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представляється</a:t>
            </a:r>
            <a:r>
              <a:rPr lang="ru-RU" dirty="0"/>
              <a:t> як акт,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раз, і тому </a:t>
            </a:r>
            <a:r>
              <a:rPr lang="ru-RU" dirty="0" err="1"/>
              <a:t>недоступний</a:t>
            </a:r>
            <a:r>
              <a:rPr lang="ru-RU" dirty="0"/>
              <a:t> для </a:t>
            </a:r>
            <a:r>
              <a:rPr lang="ru-RU" dirty="0" err="1"/>
              <a:t>спостереження</a:t>
            </a:r>
            <a:r>
              <a:rPr lang="ru-RU" dirty="0"/>
              <a:t>.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творіння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бути однозначно </a:t>
            </a:r>
            <a:r>
              <a:rPr lang="ru-RU" dirty="0" err="1"/>
              <a:t>ані</a:t>
            </a:r>
            <a:r>
              <a:rPr lang="ru-RU" dirty="0"/>
              <a:t> доведена, </a:t>
            </a:r>
            <a:r>
              <a:rPr lang="ru-RU" dirty="0" err="1"/>
              <a:t>ані</a:t>
            </a:r>
            <a:r>
              <a:rPr lang="ru-RU" dirty="0"/>
              <a:t> </a:t>
            </a:r>
            <a:r>
              <a:rPr lang="ru-RU" dirty="0" err="1"/>
              <a:t>спростована</a:t>
            </a:r>
            <a:r>
              <a:rPr lang="ru-RU" dirty="0"/>
              <a:t> і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науковими</a:t>
            </a:r>
            <a:r>
              <a:rPr lang="ru-RU" dirty="0"/>
              <a:t> </a:t>
            </a:r>
            <a:r>
              <a:rPr lang="ru-RU" dirty="0" err="1"/>
              <a:t>гіпотезами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Разом з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детальне</a:t>
            </a:r>
            <a:r>
              <a:rPr lang="ru-RU" dirty="0"/>
              <a:t> </a:t>
            </a:r>
            <a:r>
              <a:rPr lang="ru-RU" dirty="0" err="1"/>
              <a:t>прочитання</a:t>
            </a:r>
            <a:r>
              <a:rPr lang="ru-RU" dirty="0"/>
              <a:t>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міфів</a:t>
            </a:r>
            <a:r>
              <a:rPr lang="ru-RU" dirty="0"/>
              <a:t> про </a:t>
            </a:r>
            <a:r>
              <a:rPr lang="ru-RU" dirty="0" err="1"/>
              <a:t>Творіння</a:t>
            </a:r>
            <a:r>
              <a:rPr lang="ru-RU" dirty="0"/>
              <a:t> </a:t>
            </a:r>
            <a:r>
              <a:rPr lang="ru-RU" dirty="0" err="1"/>
              <a:t>змушує</a:t>
            </a:r>
            <a:r>
              <a:rPr lang="ru-RU" dirty="0"/>
              <a:t> </a:t>
            </a:r>
            <a:r>
              <a:rPr lang="ru-RU" dirty="0" err="1"/>
              <a:t>залишати</a:t>
            </a:r>
            <a:r>
              <a:rPr lang="ru-RU" dirty="0"/>
              <a:t> без </a:t>
            </a:r>
            <a:r>
              <a:rPr lang="ru-RU" dirty="0" err="1"/>
              <a:t>пояснення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спостережуваних</a:t>
            </a:r>
            <a:r>
              <a:rPr lang="ru-RU" dirty="0"/>
              <a:t> </a:t>
            </a:r>
            <a:r>
              <a:rPr lang="ru-RU" dirty="0" err="1"/>
              <a:t>біологією</a:t>
            </a:r>
            <a:r>
              <a:rPr lang="ru-RU" dirty="0"/>
              <a:t> </a:t>
            </a:r>
            <a:r>
              <a:rPr lang="ru-RU" dirty="0" err="1"/>
              <a:t>взаємозв'язків</a:t>
            </a:r>
            <a:r>
              <a:rPr lang="ru-RU" dirty="0"/>
              <a:t> і </a:t>
            </a:r>
            <a:r>
              <a:rPr lang="ru-RU" dirty="0" err="1"/>
              <a:t>закономірностей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8" name="Picture 4" descr="http://s019.radikal.ru/i606/1204/d2/913ac1ab16c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5" t="6920" r="30430" b="6429"/>
          <a:stretch/>
        </p:blipFill>
        <p:spPr bwMode="auto">
          <a:xfrm>
            <a:off x="0" y="1772816"/>
            <a:ext cx="3559759" cy="39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0.liveinternet.ru/images/attach/c/8/102/265/102265162_410e18cc5b2843ad91edcfa658416632_5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0" r="54752" b="4811"/>
          <a:stretch/>
        </p:blipFill>
        <p:spPr bwMode="auto">
          <a:xfrm>
            <a:off x="-27098" y="-23392"/>
            <a:ext cx="9141431" cy="69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048672" cy="504056"/>
          </a:xfrm>
        </p:spPr>
        <p:txBody>
          <a:bodyPr>
            <a:normAutofit fontScale="90000"/>
          </a:bodyPr>
          <a:lstStyle/>
          <a:p>
            <a:pPr algn="l"/>
            <a:r>
              <a:rPr lang="uk-UA" b="1" u="sng" dirty="0" smtClean="0">
                <a:solidFill>
                  <a:schemeClr val="accent3">
                    <a:lumMod val="50000"/>
                  </a:schemeClr>
                </a:solidFill>
              </a:rPr>
              <a:t>Гіпотези самозародження</a:t>
            </a:r>
            <a:endParaRPr lang="ru-RU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4752528" cy="57606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/>
              <a:t>тисячоліть</a:t>
            </a:r>
            <a:r>
              <a:rPr lang="ru-RU" dirty="0"/>
              <a:t> люди </a:t>
            </a:r>
            <a:r>
              <a:rPr lang="ru-RU" dirty="0" err="1"/>
              <a:t>вірили</a:t>
            </a:r>
            <a:r>
              <a:rPr lang="ru-RU" dirty="0"/>
              <a:t> в </a:t>
            </a:r>
            <a:r>
              <a:rPr lang="ru-RU" dirty="0" err="1"/>
              <a:t>мимовільне</a:t>
            </a:r>
            <a:r>
              <a:rPr lang="ru-RU" dirty="0"/>
              <a:t> </a:t>
            </a:r>
            <a:r>
              <a:rPr lang="ru-RU" dirty="0" err="1"/>
              <a:t>зародження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вважаючи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звичайним</a:t>
            </a:r>
            <a:r>
              <a:rPr lang="ru-RU" dirty="0"/>
              <a:t> способом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 з </a:t>
            </a:r>
            <a:r>
              <a:rPr lang="ru-RU" dirty="0" err="1"/>
              <a:t>неживої</a:t>
            </a:r>
            <a:r>
              <a:rPr lang="ru-RU" dirty="0"/>
              <a:t> </a:t>
            </a:r>
            <a:r>
              <a:rPr lang="ru-RU" dirty="0" err="1"/>
              <a:t>матерії</a:t>
            </a:r>
            <a:r>
              <a:rPr lang="ru-RU" dirty="0"/>
              <a:t>. </a:t>
            </a:r>
            <a:r>
              <a:rPr lang="ru-RU" dirty="0" err="1"/>
              <a:t>Вважали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спонтанного </a:t>
            </a:r>
            <a:r>
              <a:rPr lang="ru-RU" dirty="0" err="1"/>
              <a:t>зародження</a:t>
            </a:r>
            <a:r>
              <a:rPr lang="ru-RU" dirty="0"/>
              <a:t> </a:t>
            </a:r>
            <a:r>
              <a:rPr lang="ru-RU" dirty="0" err="1"/>
              <a:t>служать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неорганічні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гнилі</a:t>
            </a:r>
            <a:r>
              <a:rPr lang="ru-RU" dirty="0"/>
              <a:t> </a:t>
            </a:r>
            <a:r>
              <a:rPr lang="ru-RU" dirty="0" err="1"/>
              <a:t>органічні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(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абіогенезу</a:t>
            </a:r>
            <a:r>
              <a:rPr lang="ru-RU" dirty="0"/>
              <a:t>).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гіпотеза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поширена</a:t>
            </a:r>
            <a:r>
              <a:rPr lang="ru-RU" dirty="0"/>
              <a:t> в </a:t>
            </a:r>
            <a:r>
              <a:rPr lang="ru-RU" dirty="0" err="1"/>
              <a:t>Стародавньому</a:t>
            </a:r>
            <a:r>
              <a:rPr lang="ru-RU" dirty="0"/>
              <a:t> </a:t>
            </a:r>
            <a:r>
              <a:rPr lang="ru-RU" dirty="0" err="1"/>
              <a:t>Китаї</a:t>
            </a:r>
            <a:r>
              <a:rPr lang="ru-RU" dirty="0"/>
              <a:t>, </a:t>
            </a:r>
            <a:r>
              <a:rPr lang="ru-RU" dirty="0" err="1"/>
              <a:t>Вавилоні</a:t>
            </a:r>
            <a:r>
              <a:rPr lang="ru-RU" dirty="0"/>
              <a:t> та </a:t>
            </a:r>
            <a:r>
              <a:rPr lang="ru-RU" dirty="0" err="1"/>
              <a:t>Єгипті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альтернативи</a:t>
            </a:r>
            <a:r>
              <a:rPr lang="ru-RU" dirty="0"/>
              <a:t> </a:t>
            </a:r>
            <a:r>
              <a:rPr lang="ru-RU" dirty="0" err="1"/>
              <a:t>креаціонізму</a:t>
            </a:r>
            <a:r>
              <a:rPr lang="ru-RU" dirty="0"/>
              <a:t>, з </a:t>
            </a:r>
            <a:r>
              <a:rPr lang="ru-RU" dirty="0" err="1"/>
              <a:t>яким</a:t>
            </a:r>
            <a:r>
              <a:rPr lang="ru-RU" dirty="0"/>
              <a:t> вона </a:t>
            </a:r>
            <a:r>
              <a:rPr lang="ru-RU" dirty="0" err="1"/>
              <a:t>співіснувала</a:t>
            </a:r>
            <a:r>
              <a:rPr lang="ru-RU" dirty="0"/>
              <a:t>.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тривалої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гіпотеза</a:t>
            </a:r>
            <a:r>
              <a:rPr lang="ru-RU" dirty="0"/>
              <a:t> </a:t>
            </a:r>
            <a:r>
              <a:rPr lang="ru-RU" dirty="0" err="1"/>
              <a:t>видозмінювалася</a:t>
            </a:r>
            <a:r>
              <a:rPr lang="ru-RU" dirty="0"/>
              <a:t>, але як і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залишалася</a:t>
            </a:r>
            <a:r>
              <a:rPr lang="ru-RU" dirty="0"/>
              <a:t> </a:t>
            </a:r>
            <a:r>
              <a:rPr lang="ru-RU" dirty="0" err="1"/>
              <a:t>помилковою</a:t>
            </a:r>
            <a:r>
              <a:rPr lang="ru-RU" dirty="0"/>
              <a:t>. </a:t>
            </a:r>
            <a:r>
              <a:rPr lang="ru-RU" dirty="0" err="1"/>
              <a:t>Арістотель</a:t>
            </a:r>
            <a:r>
              <a:rPr lang="ru-RU" dirty="0"/>
              <a:t>, </a:t>
            </a:r>
            <a:r>
              <a:rPr lang="ru-RU" dirty="0" err="1"/>
              <a:t>якого</a:t>
            </a:r>
            <a:r>
              <a:rPr lang="ru-RU" dirty="0"/>
              <a:t> часто </a:t>
            </a:r>
            <a:r>
              <a:rPr lang="ru-RU" dirty="0" err="1"/>
              <a:t>проголошують</a:t>
            </a:r>
            <a:r>
              <a:rPr lang="ru-RU" dirty="0"/>
              <a:t> </a:t>
            </a:r>
            <a:r>
              <a:rPr lang="ru-RU" dirty="0" err="1"/>
              <a:t>засновником</a:t>
            </a:r>
            <a:r>
              <a:rPr lang="ru-RU" dirty="0"/>
              <a:t> </a:t>
            </a:r>
            <a:r>
              <a:rPr lang="ru-RU" dirty="0" err="1"/>
              <a:t>біології</a:t>
            </a:r>
            <a:r>
              <a:rPr lang="ru-RU" dirty="0"/>
              <a:t>, писав,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жаби</a:t>
            </a:r>
            <a:r>
              <a:rPr lang="ru-RU" dirty="0"/>
              <a:t> і </a:t>
            </a:r>
            <a:r>
              <a:rPr lang="ru-RU" dirty="0" err="1"/>
              <a:t>комахи</a:t>
            </a:r>
            <a:r>
              <a:rPr lang="ru-RU" dirty="0"/>
              <a:t> </a:t>
            </a:r>
            <a:r>
              <a:rPr lang="ru-RU" dirty="0" err="1"/>
              <a:t>заводяться</a:t>
            </a:r>
            <a:r>
              <a:rPr lang="ru-RU" dirty="0"/>
              <a:t> в сирому </a:t>
            </a:r>
            <a:r>
              <a:rPr lang="ru-RU" dirty="0" err="1"/>
              <a:t>ґрунті</a:t>
            </a:r>
            <a:r>
              <a:rPr lang="ru-RU" dirty="0"/>
              <a:t>. У </a:t>
            </a:r>
            <a:r>
              <a:rPr lang="ru-RU" dirty="0" err="1"/>
              <a:t>Середні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багатьом</a:t>
            </a:r>
            <a:r>
              <a:rPr lang="ru-RU" dirty="0"/>
              <a:t> «</a:t>
            </a:r>
            <a:r>
              <a:rPr lang="ru-RU" dirty="0" err="1"/>
              <a:t>вдавалося</a:t>
            </a:r>
            <a:r>
              <a:rPr lang="ru-RU" dirty="0"/>
              <a:t>» </a:t>
            </a:r>
            <a:r>
              <a:rPr lang="ru-RU" dirty="0" err="1"/>
              <a:t>спостерігати</a:t>
            </a:r>
            <a:r>
              <a:rPr lang="ru-RU" dirty="0"/>
              <a:t> </a:t>
            </a:r>
            <a:r>
              <a:rPr lang="ru-RU" dirty="0" err="1"/>
              <a:t>зародження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, таких як </a:t>
            </a:r>
            <a:r>
              <a:rPr lang="ru-RU" dirty="0" err="1"/>
              <a:t>комахи</a:t>
            </a:r>
            <a:r>
              <a:rPr lang="ru-RU" dirty="0"/>
              <a:t>, </a:t>
            </a:r>
            <a:r>
              <a:rPr lang="ru-RU" dirty="0" err="1"/>
              <a:t>черв'яки</a:t>
            </a:r>
            <a:r>
              <a:rPr lang="ru-RU" dirty="0"/>
              <a:t>, </a:t>
            </a:r>
            <a:r>
              <a:rPr lang="ru-RU" dirty="0" err="1"/>
              <a:t>вугри</a:t>
            </a:r>
            <a:r>
              <a:rPr lang="ru-RU" dirty="0"/>
              <a:t>, </a:t>
            </a:r>
            <a:r>
              <a:rPr lang="ru-RU" dirty="0" err="1"/>
              <a:t>миші</a:t>
            </a:r>
            <a:r>
              <a:rPr lang="ru-RU" dirty="0"/>
              <a:t>, в </a:t>
            </a:r>
            <a:r>
              <a:rPr lang="ru-RU" dirty="0" err="1"/>
              <a:t>залишках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розкладалися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гнили.</a:t>
            </a:r>
            <a:endParaRPr lang="ru-RU" dirty="0"/>
          </a:p>
        </p:txBody>
      </p:sp>
      <p:pic>
        <p:nvPicPr>
          <p:cNvPr id="5122" name="Picture 2" descr="http://nickgeek.com/wp-content/uploads/2011/05/spontaneous-generation-of-m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7"/>
            <a:ext cx="4073237" cy="2868204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900igr.net/datas/biologija/Pojavlenie-zhivykh-organizmov/0006-006-Pojavlenie-zhivykh-organizmo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4926" r="2475" b="1875"/>
          <a:stretch/>
        </p:blipFill>
        <p:spPr bwMode="auto">
          <a:xfrm>
            <a:off x="4860032" y="812396"/>
            <a:ext cx="4073237" cy="3048651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7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attach/c/8/102/265/102265162_410e18cc5b2843ad91edcfa658416632_5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0" r="54752" b="4811"/>
          <a:stretch/>
        </p:blipFill>
        <p:spPr bwMode="auto">
          <a:xfrm>
            <a:off x="-27098" y="-23392"/>
            <a:ext cx="9141431" cy="69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260649"/>
            <a:ext cx="5640561" cy="38884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/>
              <a:t>Ці</a:t>
            </a:r>
            <a:r>
              <a:rPr lang="ru-RU" dirty="0"/>
              <a:t> «</a:t>
            </a:r>
            <a:r>
              <a:rPr lang="ru-RU" dirty="0" err="1"/>
              <a:t>факти</a:t>
            </a:r>
            <a:r>
              <a:rPr lang="ru-RU" dirty="0"/>
              <a:t>» </a:t>
            </a:r>
            <a:r>
              <a:rPr lang="ru-RU" dirty="0" err="1"/>
              <a:t>вважалися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переконливими</a:t>
            </a:r>
            <a:r>
              <a:rPr lang="ru-RU" dirty="0"/>
              <a:t> </a:t>
            </a:r>
            <a:r>
              <a:rPr lang="ru-RU" dirty="0" err="1"/>
              <a:t>доти</a:t>
            </a:r>
            <a:r>
              <a:rPr lang="ru-RU" dirty="0"/>
              <a:t>,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італійський</a:t>
            </a:r>
            <a:r>
              <a:rPr lang="ru-RU" dirty="0"/>
              <a:t> </a:t>
            </a:r>
            <a:r>
              <a:rPr lang="ru-RU" dirty="0" err="1"/>
              <a:t>лікар</a:t>
            </a:r>
            <a:r>
              <a:rPr lang="ru-RU" dirty="0"/>
              <a:t> </a:t>
            </a:r>
            <a:r>
              <a:rPr lang="ru-RU" dirty="0" err="1"/>
              <a:t>Франческо</a:t>
            </a:r>
            <a:r>
              <a:rPr lang="ru-RU" dirty="0"/>
              <a:t> </a:t>
            </a:r>
            <a:r>
              <a:rPr lang="ru-RU" dirty="0" err="1"/>
              <a:t>Реді</a:t>
            </a:r>
            <a:r>
              <a:rPr lang="ru-RU" dirty="0"/>
              <a:t> (1626-1697) не </a:t>
            </a:r>
            <a:r>
              <a:rPr lang="ru-RU" dirty="0" err="1"/>
              <a:t>підійшов</a:t>
            </a:r>
            <a:r>
              <a:rPr lang="ru-RU" dirty="0"/>
              <a:t> до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суворо</a:t>
            </a:r>
            <a:r>
              <a:rPr lang="ru-RU" dirty="0"/>
              <a:t> і не </a:t>
            </a:r>
            <a:r>
              <a:rPr lang="ru-RU" dirty="0" err="1"/>
              <a:t>піддав</a:t>
            </a:r>
            <a:r>
              <a:rPr lang="ru-RU" dirty="0"/>
              <a:t> </a:t>
            </a:r>
            <a:r>
              <a:rPr lang="ru-RU" dirty="0" err="1"/>
              <a:t>сумніву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 спонтанного </a:t>
            </a:r>
            <a:r>
              <a:rPr lang="ru-RU" dirty="0" err="1"/>
              <a:t>зародження</a:t>
            </a:r>
            <a:r>
              <a:rPr lang="ru-RU" dirty="0"/>
              <a:t>. У 1668 р. </a:t>
            </a:r>
            <a:r>
              <a:rPr lang="ru-RU" dirty="0" err="1"/>
              <a:t>Реді</a:t>
            </a:r>
            <a:r>
              <a:rPr lang="ru-RU" dirty="0"/>
              <a:t> </a:t>
            </a:r>
            <a:r>
              <a:rPr lang="ru-RU" dirty="0" err="1"/>
              <a:t>виконав</a:t>
            </a:r>
            <a:r>
              <a:rPr lang="ru-RU" dirty="0"/>
              <a:t> </a:t>
            </a:r>
            <a:r>
              <a:rPr lang="ru-RU" dirty="0" err="1"/>
              <a:t>наступний</a:t>
            </a:r>
            <a:r>
              <a:rPr lang="ru-RU" dirty="0"/>
              <a:t> </a:t>
            </a:r>
            <a:r>
              <a:rPr lang="ru-RU" dirty="0" err="1"/>
              <a:t>дослід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помістив</a:t>
            </a:r>
            <a:r>
              <a:rPr lang="ru-RU" dirty="0"/>
              <a:t> </a:t>
            </a:r>
            <a:r>
              <a:rPr lang="ru-RU" dirty="0" err="1"/>
              <a:t>мертвих</a:t>
            </a:r>
            <a:r>
              <a:rPr lang="ru-RU" dirty="0"/>
              <a:t> </a:t>
            </a:r>
            <a:r>
              <a:rPr lang="ru-RU" dirty="0" err="1"/>
              <a:t>змій</a:t>
            </a:r>
            <a:r>
              <a:rPr lang="ru-RU" dirty="0"/>
              <a:t> у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посудини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одні</a:t>
            </a:r>
            <a:r>
              <a:rPr lang="ru-RU" dirty="0"/>
              <a:t> </a:t>
            </a:r>
            <a:r>
              <a:rPr lang="ru-RU" dirty="0" err="1"/>
              <a:t>посудини</a:t>
            </a:r>
            <a:r>
              <a:rPr lang="ru-RU" dirty="0"/>
              <a:t> </a:t>
            </a:r>
            <a:r>
              <a:rPr lang="ru-RU" dirty="0" err="1"/>
              <a:t>накрив</a:t>
            </a:r>
            <a:r>
              <a:rPr lang="ru-RU" dirty="0"/>
              <a:t>, 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залишив</a:t>
            </a:r>
            <a:r>
              <a:rPr lang="ru-RU" dirty="0"/>
              <a:t> </a:t>
            </a:r>
            <a:r>
              <a:rPr lang="ru-RU" dirty="0" err="1"/>
              <a:t>відкритими</a:t>
            </a:r>
            <a:r>
              <a:rPr lang="ru-RU" dirty="0"/>
              <a:t>. Мухи </a:t>
            </a:r>
            <a:r>
              <a:rPr lang="ru-RU" dirty="0" err="1"/>
              <a:t>відклали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 на </a:t>
            </a:r>
            <a:r>
              <a:rPr lang="ru-RU" dirty="0" err="1"/>
              <a:t>мертвих</a:t>
            </a:r>
            <a:r>
              <a:rPr lang="ru-RU" dirty="0"/>
              <a:t> </a:t>
            </a:r>
            <a:r>
              <a:rPr lang="ru-RU" dirty="0" err="1"/>
              <a:t>зміях</a:t>
            </a:r>
            <a:r>
              <a:rPr lang="ru-RU" dirty="0"/>
              <a:t> у </a:t>
            </a:r>
            <a:r>
              <a:rPr lang="ru-RU" dirty="0" err="1"/>
              <a:t>відкритих</a:t>
            </a:r>
            <a:r>
              <a:rPr lang="ru-RU" dirty="0"/>
              <a:t> посудинах; </a:t>
            </a:r>
            <a:r>
              <a:rPr lang="ru-RU" dirty="0" err="1"/>
              <a:t>незабаром</a:t>
            </a:r>
            <a:r>
              <a:rPr lang="ru-RU" dirty="0"/>
              <a:t> з </a:t>
            </a:r>
            <a:r>
              <a:rPr lang="ru-RU" dirty="0" err="1"/>
              <a:t>яєць</a:t>
            </a:r>
            <a:r>
              <a:rPr lang="ru-RU" dirty="0"/>
              <a:t> </a:t>
            </a:r>
            <a:r>
              <a:rPr lang="ru-RU" dirty="0" err="1"/>
              <a:t>вивелися</a:t>
            </a:r>
            <a:r>
              <a:rPr lang="ru-RU" dirty="0"/>
              <a:t> личинки. У </a:t>
            </a:r>
            <a:r>
              <a:rPr lang="ru-RU" dirty="0" err="1"/>
              <a:t>накритих</a:t>
            </a:r>
            <a:r>
              <a:rPr lang="ru-RU" dirty="0"/>
              <a:t> посудинах личинок не </a:t>
            </a:r>
            <a:r>
              <a:rPr lang="ru-RU" dirty="0" err="1"/>
              <a:t>виявилося</a:t>
            </a:r>
            <a:r>
              <a:rPr lang="ru-RU" dirty="0"/>
              <a:t>. Таким чином </a:t>
            </a:r>
            <a:r>
              <a:rPr lang="ru-RU" dirty="0" err="1"/>
              <a:t>Реді</a:t>
            </a:r>
            <a:r>
              <a:rPr lang="ru-RU" dirty="0"/>
              <a:t> </a:t>
            </a:r>
            <a:r>
              <a:rPr lang="ru-RU" dirty="0" err="1"/>
              <a:t>довів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білі</a:t>
            </a:r>
            <a:r>
              <a:rPr lang="ru-RU" dirty="0"/>
              <a:t> черви,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з'являються</a:t>
            </a:r>
            <a:r>
              <a:rPr lang="ru-RU" dirty="0"/>
              <a:t> в </a:t>
            </a:r>
            <a:r>
              <a:rPr lang="ru-RU" dirty="0" err="1"/>
              <a:t>м'ясі</a:t>
            </a:r>
            <a:r>
              <a:rPr lang="ru-RU" dirty="0"/>
              <a:t> </a:t>
            </a:r>
            <a:r>
              <a:rPr lang="ru-RU" dirty="0" err="1"/>
              <a:t>змій</a:t>
            </a:r>
            <a:r>
              <a:rPr lang="ru-RU" dirty="0"/>
              <a:t>, личинки </a:t>
            </a:r>
            <a:r>
              <a:rPr lang="ru-RU" dirty="0" err="1"/>
              <a:t>флорентійської</a:t>
            </a:r>
            <a:r>
              <a:rPr lang="ru-RU" dirty="0"/>
              <a:t> мухи і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м'ясо</a:t>
            </a:r>
            <a:r>
              <a:rPr lang="ru-RU" dirty="0"/>
              <a:t> </a:t>
            </a:r>
            <a:r>
              <a:rPr lang="ru-RU" dirty="0" err="1"/>
              <a:t>закрити</a:t>
            </a:r>
            <a:r>
              <a:rPr lang="ru-RU" dirty="0"/>
              <a:t> і </a:t>
            </a:r>
            <a:r>
              <a:rPr lang="ru-RU" dirty="0" err="1"/>
              <a:t>запобігти</a:t>
            </a:r>
            <a:r>
              <a:rPr lang="ru-RU" dirty="0"/>
              <a:t> доступу мух, то </a:t>
            </a:r>
            <a:r>
              <a:rPr lang="ru-RU" dirty="0" err="1"/>
              <a:t>воно</a:t>
            </a:r>
            <a:r>
              <a:rPr lang="ru-RU" dirty="0"/>
              <a:t> не «</a:t>
            </a:r>
            <a:r>
              <a:rPr lang="ru-RU" dirty="0" err="1"/>
              <a:t>наробить</a:t>
            </a:r>
            <a:r>
              <a:rPr lang="ru-RU" dirty="0"/>
              <a:t>» </a:t>
            </a:r>
            <a:r>
              <a:rPr lang="ru-RU" dirty="0" err="1"/>
              <a:t>черв'яків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7170" name="Picture 2" descr="http://900igr.net/datai/biologija/Kak-pojavilas-zhizn-na-Zemle/0006-006-Gipotezy-abiogeneza-samozarozhden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1" y="4149080"/>
            <a:ext cx="6037248" cy="280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66183" y="4333861"/>
            <a:ext cx="2483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Спростувавши</a:t>
            </a:r>
            <a:r>
              <a:rPr lang="ru-RU" dirty="0"/>
              <a:t> </a:t>
            </a:r>
            <a:r>
              <a:rPr lang="ru-RU" dirty="0" err="1"/>
              <a:t>концепцію</a:t>
            </a:r>
            <a:r>
              <a:rPr lang="ru-RU" dirty="0"/>
              <a:t> </a:t>
            </a:r>
            <a:r>
              <a:rPr lang="ru-RU" dirty="0" err="1"/>
              <a:t>самозародження</a:t>
            </a:r>
            <a:r>
              <a:rPr lang="ru-RU" dirty="0"/>
              <a:t>, </a:t>
            </a:r>
            <a:r>
              <a:rPr lang="ru-RU" dirty="0" err="1"/>
              <a:t>Реді</a:t>
            </a:r>
            <a:r>
              <a:rPr lang="ru-RU" dirty="0"/>
              <a:t> </a:t>
            </a:r>
            <a:r>
              <a:rPr lang="ru-RU" dirty="0" err="1"/>
              <a:t>висловив</a:t>
            </a:r>
            <a:r>
              <a:rPr lang="ru-RU" dirty="0"/>
              <a:t> думку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виникнути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(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біогенезу</a:t>
            </a:r>
            <a:r>
              <a:rPr lang="ru-RU" dirty="0"/>
              <a:t>).</a:t>
            </a:r>
            <a:endParaRPr lang="ru-RU" dirty="0"/>
          </a:p>
        </p:txBody>
      </p:sp>
      <p:pic>
        <p:nvPicPr>
          <p:cNvPr id="7172" name="Picture 4" descr="http://anomalia-blog.rizzoli.eu/wp-content/uploads/2011/06/8855_3082_2527-009_944-490x64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t="11315"/>
          <a:stretch/>
        </p:blipFill>
        <p:spPr bwMode="auto">
          <a:xfrm>
            <a:off x="5940152" y="0"/>
            <a:ext cx="3203848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3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8/102/265/102265162_410e18cc5b2843ad91edcfa658416632_5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3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  <a:solidFill>
            <a:schemeClr val="accent3">
              <a:lumMod val="20000"/>
              <a:lumOff val="80000"/>
              <a:alpha val="55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Подібних</a:t>
            </a:r>
            <a:r>
              <a:rPr lang="ru-RU" dirty="0" smtClean="0"/>
              <a:t> </a:t>
            </a:r>
            <a:r>
              <a:rPr lang="ru-RU" dirty="0" err="1"/>
              <a:t>поглядів</a:t>
            </a:r>
            <a:r>
              <a:rPr lang="ru-RU" dirty="0"/>
              <a:t> </a:t>
            </a:r>
            <a:r>
              <a:rPr lang="ru-RU" dirty="0" err="1"/>
              <a:t>дотримувався</a:t>
            </a:r>
            <a:r>
              <a:rPr lang="ru-RU" dirty="0"/>
              <a:t> і </a:t>
            </a:r>
            <a:r>
              <a:rPr lang="ru-RU" dirty="0" err="1"/>
              <a:t>голландський</a:t>
            </a:r>
            <a:r>
              <a:rPr lang="ru-RU" dirty="0"/>
              <a:t> </a:t>
            </a:r>
            <a:r>
              <a:rPr lang="ru-RU" dirty="0" err="1"/>
              <a:t>вчений</a:t>
            </a:r>
            <a:r>
              <a:rPr lang="ru-RU" dirty="0"/>
              <a:t> </a:t>
            </a:r>
            <a:r>
              <a:rPr lang="ru-RU" dirty="0" err="1"/>
              <a:t>Антоні</a:t>
            </a:r>
            <a:r>
              <a:rPr lang="ru-RU" dirty="0"/>
              <a:t> </a:t>
            </a:r>
            <a:r>
              <a:rPr lang="ru-RU" dirty="0" err="1"/>
              <a:t>ван</a:t>
            </a:r>
            <a:r>
              <a:rPr lang="ru-RU" dirty="0"/>
              <a:t> Левенгук (1632-1723), </a:t>
            </a:r>
            <a:r>
              <a:rPr lang="ru-RU" dirty="0" err="1"/>
              <a:t>який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мікроскоп</a:t>
            </a:r>
            <a:r>
              <a:rPr lang="ru-RU" dirty="0"/>
              <a:t>, </a:t>
            </a:r>
            <a:r>
              <a:rPr lang="ru-RU" dirty="0" err="1"/>
              <a:t>відкрив</a:t>
            </a:r>
            <a:r>
              <a:rPr lang="ru-RU" dirty="0"/>
              <a:t>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, </a:t>
            </a:r>
            <a:r>
              <a:rPr lang="ru-RU" dirty="0" err="1"/>
              <a:t>невидимі</a:t>
            </a:r>
            <a:r>
              <a:rPr lang="ru-RU" dirty="0"/>
              <a:t> </a:t>
            </a:r>
            <a:r>
              <a:rPr lang="ru-RU" dirty="0" err="1"/>
              <a:t>неозброєним</a:t>
            </a:r>
            <a:r>
              <a:rPr lang="ru-RU" dirty="0"/>
              <a:t> оком.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і </a:t>
            </a:r>
            <a:r>
              <a:rPr lang="ru-RU" dirty="0" err="1"/>
              <a:t>найпростіші</a:t>
            </a:r>
            <a:r>
              <a:rPr lang="ru-RU" dirty="0"/>
              <a:t>. Левенгук </a:t>
            </a:r>
            <a:r>
              <a:rPr lang="ru-RU" dirty="0" err="1"/>
              <a:t>висловив</a:t>
            </a:r>
            <a:r>
              <a:rPr lang="ru-RU" dirty="0"/>
              <a:t> думку,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крихітні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«</a:t>
            </a:r>
            <a:r>
              <a:rPr lang="ru-RU" dirty="0" err="1"/>
              <a:t>анімалькули</a:t>
            </a:r>
            <a:r>
              <a:rPr lang="ru-RU" dirty="0"/>
              <a:t>», як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називав</a:t>
            </a:r>
            <a:r>
              <a:rPr lang="ru-RU" dirty="0"/>
              <a:t>, </a:t>
            </a:r>
            <a:r>
              <a:rPr lang="ru-RU" dirty="0" err="1"/>
              <a:t>походять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 Думку </a:t>
            </a:r>
            <a:r>
              <a:rPr lang="ru-RU" dirty="0"/>
              <a:t>Левенгука </a:t>
            </a:r>
            <a:r>
              <a:rPr lang="ru-RU" dirty="0" err="1"/>
              <a:t>поділяв</a:t>
            </a:r>
            <a:r>
              <a:rPr lang="ru-RU" dirty="0"/>
              <a:t> </a:t>
            </a:r>
            <a:r>
              <a:rPr lang="ru-RU" dirty="0" err="1"/>
              <a:t>італійський</a:t>
            </a:r>
            <a:r>
              <a:rPr lang="ru-RU" dirty="0"/>
              <a:t> </a:t>
            </a:r>
            <a:r>
              <a:rPr lang="ru-RU" dirty="0" err="1"/>
              <a:t>вчений</a:t>
            </a:r>
            <a:r>
              <a:rPr lang="ru-RU" dirty="0"/>
              <a:t> </a:t>
            </a:r>
            <a:r>
              <a:rPr lang="ru-RU" dirty="0" err="1"/>
              <a:t>Ладзаро</a:t>
            </a:r>
            <a:r>
              <a:rPr lang="ru-RU" dirty="0"/>
              <a:t> </a:t>
            </a:r>
            <a:r>
              <a:rPr lang="ru-RU" dirty="0" err="1"/>
              <a:t>Спаланцані</a:t>
            </a:r>
            <a:r>
              <a:rPr lang="ru-RU" dirty="0"/>
              <a:t> (1729-1799),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 довести </a:t>
            </a:r>
            <a:r>
              <a:rPr lang="ru-RU" dirty="0" err="1"/>
              <a:t>дослідним</a:t>
            </a:r>
            <a:r>
              <a:rPr lang="ru-RU" dirty="0"/>
              <a:t> шляхом,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мікроорганізми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часто </a:t>
            </a:r>
            <a:r>
              <a:rPr lang="ru-RU" dirty="0" err="1"/>
              <a:t>виявляються</a:t>
            </a:r>
            <a:r>
              <a:rPr lang="ru-RU" dirty="0"/>
              <a:t> в </a:t>
            </a:r>
            <a:r>
              <a:rPr lang="ru-RU" dirty="0" err="1"/>
              <a:t>м'ясному</a:t>
            </a:r>
            <a:r>
              <a:rPr lang="ru-RU" dirty="0"/>
              <a:t> </a:t>
            </a:r>
            <a:r>
              <a:rPr lang="ru-RU" dirty="0" err="1"/>
              <a:t>бульйоні</a:t>
            </a:r>
            <a:r>
              <a:rPr lang="ru-RU" dirty="0"/>
              <a:t>, </a:t>
            </a:r>
            <a:r>
              <a:rPr lang="ru-RU" dirty="0" err="1"/>
              <a:t>мимовільно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не </a:t>
            </a:r>
            <a:r>
              <a:rPr lang="ru-RU" dirty="0" err="1"/>
              <a:t>зароджуються</a:t>
            </a:r>
            <a:r>
              <a:rPr lang="ru-RU" dirty="0"/>
              <a:t>. З </a:t>
            </a:r>
            <a:r>
              <a:rPr lang="ru-RU" dirty="0" err="1"/>
              <a:t>цією</a:t>
            </a:r>
            <a:r>
              <a:rPr lang="ru-RU" dirty="0"/>
              <a:t> метою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поміщав</a:t>
            </a:r>
            <a:r>
              <a:rPr lang="ru-RU" dirty="0"/>
              <a:t> </a:t>
            </a:r>
            <a:r>
              <a:rPr lang="ru-RU" dirty="0" err="1"/>
              <a:t>рідину</a:t>
            </a:r>
            <a:r>
              <a:rPr lang="ru-RU" dirty="0"/>
              <a:t>, </a:t>
            </a:r>
            <a:r>
              <a:rPr lang="ru-RU" dirty="0" err="1"/>
              <a:t>багату</a:t>
            </a:r>
            <a:r>
              <a:rPr lang="ru-RU" dirty="0"/>
              <a:t> </a:t>
            </a:r>
            <a:r>
              <a:rPr lang="ru-RU" dirty="0" err="1"/>
              <a:t>органічними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 (</a:t>
            </a:r>
            <a:r>
              <a:rPr lang="ru-RU" dirty="0" err="1"/>
              <a:t>м'ясний</a:t>
            </a:r>
            <a:r>
              <a:rPr lang="ru-RU" dirty="0"/>
              <a:t> </a:t>
            </a:r>
            <a:r>
              <a:rPr lang="ru-RU" dirty="0" err="1"/>
              <a:t>бульйон</a:t>
            </a:r>
            <a:r>
              <a:rPr lang="ru-RU" dirty="0"/>
              <a:t>), в </a:t>
            </a:r>
            <a:r>
              <a:rPr lang="ru-RU" dirty="0" err="1"/>
              <a:t>посудини</a:t>
            </a:r>
            <a:r>
              <a:rPr lang="ru-RU" dirty="0"/>
              <a:t>, </a:t>
            </a:r>
            <a:r>
              <a:rPr lang="ru-RU" dirty="0" err="1"/>
              <a:t>кип'ятив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рідину</a:t>
            </a:r>
            <a:r>
              <a:rPr lang="ru-RU" dirty="0"/>
              <a:t> на </a:t>
            </a:r>
            <a:r>
              <a:rPr lang="ru-RU" dirty="0" err="1"/>
              <a:t>вогні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посудини</a:t>
            </a:r>
            <a:r>
              <a:rPr lang="ru-RU" dirty="0"/>
              <a:t> герметично </a:t>
            </a:r>
            <a:r>
              <a:rPr lang="ru-RU" dirty="0" err="1"/>
              <a:t>запаювали</a:t>
            </a:r>
            <a:r>
              <a:rPr lang="ru-RU" dirty="0"/>
              <a:t>.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бульйон</a:t>
            </a:r>
            <a:r>
              <a:rPr lang="ru-RU" dirty="0"/>
              <a:t> в посудинах </a:t>
            </a:r>
            <a:r>
              <a:rPr lang="ru-RU" dirty="0" err="1"/>
              <a:t>залишався</a:t>
            </a:r>
            <a:r>
              <a:rPr lang="ru-RU" dirty="0"/>
              <a:t> чистим і </a:t>
            </a:r>
            <a:r>
              <a:rPr lang="ru-RU" dirty="0" err="1"/>
              <a:t>вільним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.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дослідами</a:t>
            </a:r>
            <a:r>
              <a:rPr lang="ru-RU" dirty="0"/>
              <a:t> </a:t>
            </a:r>
            <a:r>
              <a:rPr lang="ru-RU" dirty="0" err="1"/>
              <a:t>Спаланцані</a:t>
            </a:r>
            <a:r>
              <a:rPr lang="ru-RU" dirty="0"/>
              <a:t> </a:t>
            </a:r>
            <a:r>
              <a:rPr lang="ru-RU" dirty="0" err="1"/>
              <a:t>довів</a:t>
            </a:r>
            <a:r>
              <a:rPr lang="ru-RU" dirty="0"/>
              <a:t> </a:t>
            </a:r>
            <a:r>
              <a:rPr lang="ru-RU" dirty="0" err="1"/>
              <a:t>неможливість</a:t>
            </a:r>
            <a:r>
              <a:rPr lang="ru-RU" dirty="0"/>
              <a:t> </a:t>
            </a:r>
            <a:r>
              <a:rPr lang="ru-RU" dirty="0" err="1"/>
              <a:t>самовільного</a:t>
            </a:r>
            <a:r>
              <a:rPr lang="ru-RU" dirty="0"/>
              <a:t> </a:t>
            </a:r>
            <a:r>
              <a:rPr lang="ru-RU" dirty="0" err="1"/>
              <a:t>зародження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 Супротивники </a:t>
            </a:r>
            <a:r>
              <a:rPr lang="ru-RU" dirty="0" err="1"/>
              <a:t>цієї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стверджували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колбах не </a:t>
            </a:r>
            <a:r>
              <a:rPr lang="ru-RU" dirty="0" err="1"/>
              <a:t>виникало</a:t>
            </a:r>
            <a:r>
              <a:rPr lang="ru-RU" dirty="0"/>
              <a:t> з </a:t>
            </a:r>
            <a:r>
              <a:rPr lang="ru-RU" dirty="0" err="1"/>
              <a:t>тієї</a:t>
            </a:r>
            <a:r>
              <a:rPr lang="ru-RU" dirty="0"/>
              <a:t> причини,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в них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кип'ятіння</a:t>
            </a:r>
            <a:r>
              <a:rPr lang="ru-RU" dirty="0"/>
              <a:t> </a:t>
            </a:r>
            <a:r>
              <a:rPr lang="ru-RU" dirty="0" err="1"/>
              <a:t>псується</a:t>
            </a:r>
            <a:r>
              <a:rPr lang="ru-RU" dirty="0"/>
              <a:t>, тому як і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визнавали</a:t>
            </a:r>
            <a:r>
              <a:rPr lang="ru-RU" dirty="0"/>
              <a:t> </a:t>
            </a:r>
            <a:r>
              <a:rPr lang="ru-RU" dirty="0" err="1"/>
              <a:t>гіпотезу</a:t>
            </a:r>
            <a:r>
              <a:rPr lang="ru-RU" dirty="0"/>
              <a:t> </a:t>
            </a:r>
            <a:r>
              <a:rPr lang="ru-RU" dirty="0" err="1"/>
              <a:t>самозародження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3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attach/c/8/102/265/102265162_410e18cc5b2843ad91edcfa658416632_5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0" r="54752" b="4811"/>
          <a:stretch/>
        </p:blipFill>
        <p:spPr bwMode="auto">
          <a:xfrm>
            <a:off x="-27098" y="-23392"/>
            <a:ext cx="9141431" cy="69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149080"/>
            <a:ext cx="8640960" cy="257405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Нищівний</a:t>
            </a:r>
            <a:r>
              <a:rPr lang="ru-RU" dirty="0" smtClean="0"/>
              <a:t> </a:t>
            </a:r>
            <a:r>
              <a:rPr lang="ru-RU" dirty="0"/>
              <a:t>удар по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гіпотезі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завдано</a:t>
            </a:r>
            <a:r>
              <a:rPr lang="ru-RU" dirty="0"/>
              <a:t> в </a:t>
            </a:r>
            <a:r>
              <a:rPr lang="en-US" dirty="0"/>
              <a:t>XIX </a:t>
            </a:r>
            <a:r>
              <a:rPr lang="ru-RU" dirty="0"/>
              <a:t>ст. </a:t>
            </a:r>
            <a:r>
              <a:rPr lang="ru-RU" dirty="0" err="1"/>
              <a:t>французьким</a:t>
            </a:r>
            <a:r>
              <a:rPr lang="ru-RU" dirty="0"/>
              <a:t> </a:t>
            </a:r>
            <a:r>
              <a:rPr lang="ru-RU" dirty="0" err="1"/>
              <a:t>мікробіологом</a:t>
            </a:r>
            <a:r>
              <a:rPr lang="ru-RU" dirty="0"/>
              <a:t> </a:t>
            </a:r>
            <a:r>
              <a:rPr lang="ru-RU" dirty="0" err="1"/>
              <a:t>Луї</a:t>
            </a:r>
            <a:r>
              <a:rPr lang="ru-RU" dirty="0"/>
              <a:t> Пастером (1822-1895) і </a:t>
            </a:r>
            <a:r>
              <a:rPr lang="ru-RU" dirty="0" err="1"/>
              <a:t>англійським</a:t>
            </a:r>
            <a:r>
              <a:rPr lang="ru-RU" dirty="0"/>
              <a:t> </a:t>
            </a:r>
            <a:r>
              <a:rPr lang="ru-RU" dirty="0" err="1"/>
              <a:t>біологом</a:t>
            </a:r>
            <a:r>
              <a:rPr lang="ru-RU" dirty="0"/>
              <a:t> Джоном </a:t>
            </a:r>
            <a:r>
              <a:rPr lang="ru-RU" dirty="0" err="1"/>
              <a:t>Тиндалем</a:t>
            </a:r>
            <a:r>
              <a:rPr lang="ru-RU" dirty="0"/>
              <a:t> (1820-1893). Вони показали,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поширюються</a:t>
            </a:r>
            <a:r>
              <a:rPr lang="ru-RU" dirty="0"/>
              <a:t> по </a:t>
            </a:r>
            <a:r>
              <a:rPr lang="ru-RU" dirty="0" err="1"/>
              <a:t>повітрю</a:t>
            </a:r>
            <a:r>
              <a:rPr lang="ru-RU" dirty="0"/>
              <a:t> і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повітрі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попадає</a:t>
            </a:r>
            <a:r>
              <a:rPr lang="ru-RU" dirty="0"/>
              <a:t> в </a:t>
            </a:r>
            <a:r>
              <a:rPr lang="ru-RU" dirty="0" err="1"/>
              <a:t>колби</a:t>
            </a:r>
            <a:r>
              <a:rPr lang="ru-RU" dirty="0"/>
              <a:t> з </a:t>
            </a:r>
            <a:r>
              <a:rPr lang="ru-RU" dirty="0" err="1"/>
              <a:t>простерилізованим</a:t>
            </a:r>
            <a:r>
              <a:rPr lang="ru-RU" dirty="0"/>
              <a:t> </a:t>
            </a:r>
            <a:r>
              <a:rPr lang="ru-RU" dirty="0" err="1"/>
              <a:t>бульйоном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, то і в самому </a:t>
            </a:r>
            <a:r>
              <a:rPr lang="ru-RU" dirty="0" err="1"/>
              <a:t>бульйоні</a:t>
            </a:r>
            <a:r>
              <a:rPr lang="ru-RU" dirty="0"/>
              <a:t> вони не </a:t>
            </a:r>
            <a:r>
              <a:rPr lang="ru-RU" dirty="0" err="1"/>
              <a:t>виникнуть</a:t>
            </a:r>
            <a:r>
              <a:rPr lang="ru-RU" dirty="0"/>
              <a:t>. Пастер </a:t>
            </a:r>
            <a:r>
              <a:rPr lang="ru-RU" dirty="0" err="1"/>
              <a:t>користувався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колбами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зігнутим</a:t>
            </a:r>
            <a:r>
              <a:rPr lang="ru-RU" dirty="0"/>
              <a:t> </a:t>
            </a:r>
            <a:r>
              <a:rPr lang="en-US" dirty="0"/>
              <a:t>S-</a:t>
            </a:r>
            <a:r>
              <a:rPr lang="ru-RU" dirty="0" err="1"/>
              <a:t>подібним</a:t>
            </a:r>
            <a:r>
              <a:rPr lang="ru-RU" dirty="0"/>
              <a:t> горлом, яке служило для </a:t>
            </a:r>
            <a:r>
              <a:rPr lang="ru-RU" dirty="0" err="1"/>
              <a:t>бактерій</a:t>
            </a:r>
            <a:r>
              <a:rPr lang="ru-RU" dirty="0"/>
              <a:t> </a:t>
            </a:r>
            <a:r>
              <a:rPr lang="ru-RU" dirty="0" err="1"/>
              <a:t>пасткою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вільно</a:t>
            </a:r>
            <a:r>
              <a:rPr lang="ru-RU" dirty="0"/>
              <a:t> проникало в колбу і </a:t>
            </a:r>
            <a:r>
              <a:rPr lang="ru-RU" dirty="0" err="1"/>
              <a:t>виходило</a:t>
            </a:r>
            <a:r>
              <a:rPr lang="ru-RU" dirty="0"/>
              <a:t> з </a:t>
            </a:r>
            <a:r>
              <a:rPr lang="ru-RU" dirty="0" err="1"/>
              <a:t>неї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Тиндаль</a:t>
            </a:r>
            <a:r>
              <a:rPr lang="ru-RU" dirty="0" smtClean="0"/>
              <a:t> </a:t>
            </a:r>
            <a:r>
              <a:rPr lang="ru-RU" dirty="0" err="1"/>
              <a:t>стерилізував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поступає</a:t>
            </a:r>
            <a:r>
              <a:rPr lang="ru-RU" dirty="0"/>
              <a:t> в </a:t>
            </a:r>
            <a:r>
              <a:rPr lang="ru-RU" dirty="0" err="1"/>
              <a:t>колби</a:t>
            </a:r>
            <a:r>
              <a:rPr lang="ru-RU" dirty="0"/>
              <a:t>, </a:t>
            </a:r>
            <a:r>
              <a:rPr lang="ru-RU" dirty="0" err="1"/>
              <a:t>пропускаючи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полум'я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через вату. До </a:t>
            </a:r>
            <a:r>
              <a:rPr lang="ru-RU" dirty="0" err="1"/>
              <a:t>кінця</a:t>
            </a:r>
            <a:r>
              <a:rPr lang="ru-RU" dirty="0"/>
              <a:t> 70-х </a:t>
            </a:r>
            <a:r>
              <a:rPr lang="ru-RU" dirty="0" err="1"/>
              <a:t>рр</a:t>
            </a:r>
            <a:r>
              <a:rPr lang="ru-RU" dirty="0"/>
              <a:t>.. </a:t>
            </a:r>
            <a:r>
              <a:rPr lang="en-US" dirty="0"/>
              <a:t>XIX </a:t>
            </a:r>
            <a:r>
              <a:rPr lang="ru-RU" dirty="0"/>
              <a:t>ст. 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визнали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зароджуються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означало </a:t>
            </a:r>
            <a:r>
              <a:rPr lang="ru-RU" dirty="0" err="1"/>
              <a:t>повернення</a:t>
            </a:r>
            <a:r>
              <a:rPr lang="ru-RU" dirty="0"/>
              <a:t> до </a:t>
            </a:r>
            <a:r>
              <a:rPr lang="ru-RU" dirty="0" err="1"/>
              <a:t>первісного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: </a:t>
            </a:r>
            <a:r>
              <a:rPr lang="ru-RU" dirty="0" err="1"/>
              <a:t>звідки</a:t>
            </a:r>
            <a:r>
              <a:rPr lang="ru-RU" dirty="0"/>
              <a:t> ж </a:t>
            </a:r>
            <a:r>
              <a:rPr lang="ru-RU" dirty="0" err="1"/>
              <a:t>узялися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http://img1.liveinternet.ru/images/attach/c/8/102/215/102215111_3453311_129235857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744"/>
            <a:ext cx="3448050" cy="409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portrait.gov.au/magazine/files/f1149-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252217" cy="409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0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8/102/265/102265162_410e18cc5b2843ad91edcfa658416632_5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0" r="54752" b="4811"/>
          <a:stretch/>
        </p:blipFill>
        <p:spPr bwMode="auto">
          <a:xfrm>
            <a:off x="-27098" y="-23392"/>
            <a:ext cx="9171098" cy="69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256584" cy="360040"/>
          </a:xfrm>
        </p:spPr>
        <p:txBody>
          <a:bodyPr>
            <a:normAutofit fontScale="90000"/>
          </a:bodyPr>
          <a:lstStyle/>
          <a:p>
            <a:pPr algn="l"/>
            <a:r>
              <a:rPr lang="uk-UA" b="1" u="sng" dirty="0" smtClean="0">
                <a:solidFill>
                  <a:schemeClr val="accent3">
                    <a:lumMod val="50000"/>
                  </a:schemeClr>
                </a:solidFill>
              </a:rPr>
              <a:t>Гіпотеза панспермії</a:t>
            </a:r>
            <a:endParaRPr lang="ru-RU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9"/>
            <a:ext cx="8856984" cy="36724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Гіпотеза</a:t>
            </a:r>
            <a:r>
              <a:rPr lang="ru-RU" dirty="0" smtClean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перенесення</a:t>
            </a:r>
            <a:r>
              <a:rPr lang="ru-RU" dirty="0"/>
              <a:t> з </a:t>
            </a:r>
            <a:r>
              <a:rPr lang="ru-RU" dirty="0" err="1"/>
              <a:t>інших</a:t>
            </a:r>
            <a:r>
              <a:rPr lang="ru-RU" dirty="0"/>
              <a:t> планет </a:t>
            </a:r>
            <a:r>
              <a:rPr lang="ru-RU" dirty="0" err="1"/>
              <a:t>якихось</a:t>
            </a:r>
            <a:r>
              <a:rPr lang="ru-RU" dirty="0"/>
              <a:t> </a:t>
            </a:r>
            <a:r>
              <a:rPr lang="ru-RU" dirty="0" err="1"/>
              <a:t>зародків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 smtClean="0"/>
              <a:t>панспермії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/>
              <a:t>гіпотеза</a:t>
            </a:r>
            <a:r>
              <a:rPr lang="ru-RU" dirty="0"/>
              <a:t> </a:t>
            </a:r>
            <a:r>
              <a:rPr lang="ru-RU" dirty="0" err="1"/>
              <a:t>примикає</a:t>
            </a:r>
            <a:r>
              <a:rPr lang="ru-RU" dirty="0"/>
              <a:t> до </a:t>
            </a:r>
            <a:r>
              <a:rPr lang="ru-RU" dirty="0" err="1"/>
              <a:t>гіпотези</a:t>
            </a:r>
            <a:r>
              <a:rPr lang="ru-RU" dirty="0"/>
              <a:t> </a:t>
            </a:r>
            <a:r>
              <a:rPr lang="ru-RU" dirty="0" err="1"/>
              <a:t>стаціонарного</a:t>
            </a:r>
            <a:r>
              <a:rPr lang="ru-RU" dirty="0"/>
              <a:t> стану.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прихильники</a:t>
            </a:r>
            <a:r>
              <a:rPr lang="ru-RU" dirty="0"/>
              <a:t> </a:t>
            </a:r>
            <a:r>
              <a:rPr lang="ru-RU" dirty="0" err="1"/>
              <a:t>підтримують</a:t>
            </a:r>
            <a:r>
              <a:rPr lang="ru-RU" dirty="0"/>
              <a:t> думку про </a:t>
            </a:r>
            <a:r>
              <a:rPr lang="ru-RU" dirty="0" err="1"/>
              <a:t>вічне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висувають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про </a:t>
            </a:r>
            <a:r>
              <a:rPr lang="ru-RU" dirty="0" err="1"/>
              <a:t>неземне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. Одним з перших </a:t>
            </a:r>
            <a:r>
              <a:rPr lang="ru-RU" dirty="0" err="1"/>
              <a:t>ідею</a:t>
            </a:r>
            <a:r>
              <a:rPr lang="ru-RU" dirty="0"/>
              <a:t> про </a:t>
            </a:r>
            <a:r>
              <a:rPr lang="ru-RU" dirty="0" err="1"/>
              <a:t>космічне</a:t>
            </a:r>
            <a:r>
              <a:rPr lang="ru-RU" dirty="0"/>
              <a:t> (</a:t>
            </a:r>
            <a:r>
              <a:rPr lang="ru-RU" dirty="0" err="1"/>
              <a:t>неземне</a:t>
            </a:r>
            <a:r>
              <a:rPr lang="ru-RU" dirty="0"/>
              <a:t>)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висловив</a:t>
            </a:r>
            <a:r>
              <a:rPr lang="ru-RU" dirty="0"/>
              <a:t> </a:t>
            </a:r>
            <a:r>
              <a:rPr lang="ru-RU" dirty="0" err="1"/>
              <a:t>німецький</a:t>
            </a:r>
            <a:r>
              <a:rPr lang="ru-RU" dirty="0"/>
              <a:t> учений Г. </a:t>
            </a:r>
            <a:r>
              <a:rPr lang="ru-RU" dirty="0" err="1"/>
              <a:t>Ріхтер</a:t>
            </a:r>
            <a:r>
              <a:rPr lang="ru-RU" dirty="0"/>
              <a:t> в 1865 р.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Ріхтером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не </a:t>
            </a:r>
            <a:r>
              <a:rPr lang="ru-RU" dirty="0" err="1"/>
              <a:t>виникло</a:t>
            </a:r>
            <a:r>
              <a:rPr lang="ru-RU" dirty="0"/>
              <a:t> з </a:t>
            </a:r>
            <a:r>
              <a:rPr lang="ru-RU" dirty="0" err="1"/>
              <a:t>неорганічних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занесене</a:t>
            </a:r>
            <a:r>
              <a:rPr lang="ru-RU" dirty="0"/>
              <a:t> з </a:t>
            </a:r>
            <a:r>
              <a:rPr lang="ru-RU" dirty="0" err="1"/>
              <a:t>інших</a:t>
            </a:r>
            <a:r>
              <a:rPr lang="ru-RU" dirty="0"/>
              <a:t> планет.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виникали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перенесення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на </a:t>
            </a:r>
            <a:r>
              <a:rPr lang="ru-RU" dirty="0" err="1"/>
              <a:t>іншу</a:t>
            </a:r>
            <a:r>
              <a:rPr lang="ru-RU" dirty="0"/>
              <a:t> і як </a:t>
            </a:r>
            <a:r>
              <a:rPr lang="ru-RU" dirty="0" err="1"/>
              <a:t>це</a:t>
            </a:r>
            <a:r>
              <a:rPr lang="ru-RU" dirty="0"/>
              <a:t> могло бути </a:t>
            </a:r>
            <a:r>
              <a:rPr lang="ru-RU" dirty="0" err="1"/>
              <a:t>здійснено</a:t>
            </a:r>
            <a:r>
              <a:rPr lang="ru-RU" dirty="0"/>
              <a:t>. </a:t>
            </a:r>
            <a:r>
              <a:rPr lang="ru-RU" dirty="0" err="1"/>
              <a:t>Відповіді</a:t>
            </a:r>
            <a:r>
              <a:rPr lang="ru-RU" dirty="0"/>
              <a:t> </a:t>
            </a:r>
            <a:r>
              <a:rPr lang="ru-RU" dirty="0" err="1"/>
              <a:t>шукали</a:t>
            </a:r>
            <a:r>
              <a:rPr lang="ru-RU" dirty="0"/>
              <a:t> в першу </a:t>
            </a:r>
            <a:r>
              <a:rPr lang="ru-RU" dirty="0" err="1"/>
              <a:t>чергу</a:t>
            </a:r>
            <a:r>
              <a:rPr lang="ru-RU" dirty="0"/>
              <a:t> у </a:t>
            </a:r>
            <a:r>
              <a:rPr lang="ru-RU" dirty="0" err="1" smtClean="0"/>
              <a:t>фізиці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Згідно</a:t>
            </a:r>
            <a:r>
              <a:rPr lang="ru-RU" dirty="0" smtClean="0"/>
              <a:t> з </a:t>
            </a:r>
            <a:r>
              <a:rPr lang="ru-RU" dirty="0" err="1" smtClean="0"/>
              <a:t>уявленнями</a:t>
            </a:r>
            <a:r>
              <a:rPr lang="ru-RU" dirty="0" smtClean="0"/>
              <a:t> Томсона і Гельмгольца, спори </a:t>
            </a:r>
            <a:r>
              <a:rPr lang="ru-RU" dirty="0" err="1" smtClean="0"/>
              <a:t>бактерій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могли бути </a:t>
            </a:r>
            <a:r>
              <a:rPr lang="ru-RU" dirty="0" err="1" smtClean="0"/>
              <a:t>занесені</a:t>
            </a:r>
            <a:r>
              <a:rPr lang="ru-RU" dirty="0" smtClean="0"/>
              <a:t> на Землю з метеоритами. </a:t>
            </a:r>
            <a:r>
              <a:rPr lang="ru-RU" dirty="0" err="1" smtClean="0"/>
              <a:t>Лабораторні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підтверджують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до </a:t>
            </a:r>
            <a:r>
              <a:rPr lang="ru-RU" dirty="0" err="1" smtClean="0"/>
              <a:t>несприятливих</a:t>
            </a:r>
            <a:r>
              <a:rPr lang="ru-RU" dirty="0" smtClean="0"/>
              <a:t> </a:t>
            </a:r>
            <a:r>
              <a:rPr lang="ru-RU" dirty="0" err="1" smtClean="0"/>
              <a:t>впливів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до </a:t>
            </a:r>
            <a:r>
              <a:rPr lang="ru-RU" dirty="0" err="1" smtClean="0"/>
              <a:t>низьких</a:t>
            </a:r>
            <a:r>
              <a:rPr lang="ru-RU" dirty="0" smtClean="0"/>
              <a:t> температур. </a:t>
            </a:r>
            <a:r>
              <a:rPr lang="ru-RU" dirty="0" err="1" smtClean="0"/>
              <a:t>Наприклад</a:t>
            </a:r>
            <a:r>
              <a:rPr lang="ru-RU" dirty="0" smtClean="0"/>
              <a:t>, спори і </a:t>
            </a:r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не гинули </a:t>
            </a:r>
            <a:r>
              <a:rPr lang="ru-RU" dirty="0" err="1" smtClean="0"/>
              <a:t>навіть</a:t>
            </a:r>
            <a:r>
              <a:rPr lang="ru-RU" dirty="0" smtClean="0"/>
              <a:t> при </a:t>
            </a:r>
            <a:r>
              <a:rPr lang="ru-RU" dirty="0" err="1" smtClean="0"/>
              <a:t>тривалому</a:t>
            </a:r>
            <a:r>
              <a:rPr lang="ru-RU" dirty="0" smtClean="0"/>
              <a:t> </a:t>
            </a:r>
            <a:r>
              <a:rPr lang="ru-RU" dirty="0" err="1" smtClean="0"/>
              <a:t>витримуванні</a:t>
            </a:r>
            <a:r>
              <a:rPr lang="ru-RU" dirty="0" smtClean="0"/>
              <a:t> в </a:t>
            </a:r>
            <a:r>
              <a:rPr lang="ru-RU" dirty="0" err="1" smtClean="0"/>
              <a:t>рідкому</a:t>
            </a:r>
            <a:r>
              <a:rPr lang="ru-RU" dirty="0" smtClean="0"/>
              <a:t> </a:t>
            </a:r>
            <a:r>
              <a:rPr lang="ru-RU" dirty="0" err="1" smtClean="0"/>
              <a:t>кисні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азоті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http://galactic-gallery.com.ru/wp-content/uploads/2013/07/13119-944-5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5" b="21748"/>
          <a:stretch/>
        </p:blipFill>
        <p:spPr bwMode="auto">
          <a:xfrm>
            <a:off x="-27098" y="3664158"/>
            <a:ext cx="9171098" cy="31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32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1244</Words>
  <Application>Microsoft Office PowerPoint</Application>
  <PresentationFormat>Экран (4:3)</PresentationFormat>
  <Paragraphs>33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Гіпотези виникнення життя на Землі</vt:lpstr>
      <vt:lpstr>Презентация PowerPoint</vt:lpstr>
      <vt:lpstr>Презентация PowerPoint</vt:lpstr>
      <vt:lpstr>Креаціонізм</vt:lpstr>
      <vt:lpstr>Гіпотези самозародження</vt:lpstr>
      <vt:lpstr>Презентация PowerPoint</vt:lpstr>
      <vt:lpstr>Презентация PowerPoint</vt:lpstr>
      <vt:lpstr>Презентация PowerPoint</vt:lpstr>
      <vt:lpstr>Гіпотеза панспермії</vt:lpstr>
      <vt:lpstr>Біохімічна гіпотеза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Гіпотези виникнення життя на Землі</dc:title>
  <cp:lastModifiedBy>User</cp:lastModifiedBy>
  <cp:revision>14</cp:revision>
  <dcterms:modified xsi:type="dcterms:W3CDTF">2014-04-24T20:39:40Z</dcterms:modified>
</cp:coreProperties>
</file>