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FD276-C902-46F2-BD73-78688A8851F2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2981-11FD-4DD0-879E-EC37E45069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62981-11FD-4DD0-879E-EC37E45069D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6B3A056-4BAF-4DB7-9A4B-8A8244B8DAD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6CB0EE5-259F-4621-99B6-A219427E53D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Мутації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Види мутацій. Основні поняття</a:t>
            </a:r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ranslocation-4-20r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2241" y="3429000"/>
            <a:ext cx="4611759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175464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Делеція</a:t>
            </a:r>
            <a:r>
              <a:rPr lang="ru-RU" sz="4000" dirty="0" smtClean="0"/>
              <a:t>—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втрата</a:t>
            </a:r>
            <a:r>
              <a:rPr lang="ru-RU" sz="4000" dirty="0" smtClean="0"/>
              <a:t> хромосомою </a:t>
            </a:r>
            <a:r>
              <a:rPr lang="ru-RU" sz="4000" dirty="0" err="1" smtClean="0"/>
              <a:t>певної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ділянки</a:t>
            </a:r>
            <a:r>
              <a:rPr lang="ru-RU" sz="4000" dirty="0" smtClean="0"/>
              <a:t>, яка </a:t>
            </a:r>
            <a:r>
              <a:rPr lang="ru-RU" sz="4000" dirty="0" err="1" smtClean="0"/>
              <a:t>потім</a:t>
            </a:r>
            <a:r>
              <a:rPr lang="ru-RU" sz="4000" dirty="0" smtClean="0"/>
              <a:t> </a:t>
            </a:r>
            <a:r>
              <a:rPr lang="ru-RU" sz="4000" dirty="0" err="1" smtClean="0"/>
              <a:t>зазвичай</a:t>
            </a:r>
            <a:r>
              <a:rPr lang="ru-RU" sz="4000" dirty="0" smtClean="0"/>
              <a:t> </a:t>
            </a:r>
            <a:r>
              <a:rPr lang="ru-RU" sz="4000" dirty="0" err="1" smtClean="0"/>
              <a:t>знищується</a:t>
            </a:r>
            <a:r>
              <a:rPr lang="ru-RU" sz="4000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i="1" dirty="0" err="1" smtClean="0"/>
              <a:t>Транслокація</a:t>
            </a:r>
            <a:r>
              <a:rPr lang="ru-RU" sz="4000" i="1" dirty="0" smtClean="0"/>
              <a:t> </a:t>
            </a:r>
            <a:r>
              <a:rPr lang="ru-RU" sz="4000" dirty="0" smtClean="0"/>
              <a:t>—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обмін</a:t>
            </a:r>
            <a:r>
              <a:rPr lang="ru-RU" sz="4000" dirty="0" smtClean="0"/>
              <a:t> </a:t>
            </a:r>
            <a:r>
              <a:rPr lang="ru-RU" sz="4000" dirty="0" err="1" smtClean="0"/>
              <a:t>ділянок</a:t>
            </a:r>
            <a:r>
              <a:rPr lang="ru-RU" sz="4000" dirty="0" smtClean="0"/>
              <a:t> </a:t>
            </a:r>
            <a:r>
              <a:rPr lang="ru-RU" sz="4000" dirty="0" err="1" smtClean="0"/>
              <a:t>між</a:t>
            </a:r>
            <a:r>
              <a:rPr lang="ru-RU" sz="4000" dirty="0" smtClean="0"/>
              <a:t> </a:t>
            </a:r>
            <a:r>
              <a:rPr lang="ru-RU" sz="4000" dirty="0" err="1" smtClean="0"/>
              <a:t>негомологічними</a:t>
            </a:r>
            <a:r>
              <a:rPr lang="ru-RU" sz="4000" dirty="0" smtClean="0"/>
              <a:t> </a:t>
            </a:r>
            <a:r>
              <a:rPr lang="ru-RU" sz="4000" dirty="0" smtClean="0"/>
              <a:t>хромосомами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4680520" cy="2592288"/>
          </a:xfrm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816424"/>
          </a:xfrm>
        </p:spPr>
        <p:txBody>
          <a:bodyPr>
            <a:normAutofit/>
          </a:bodyPr>
          <a:lstStyle/>
          <a:p>
            <a:r>
              <a:rPr lang="ru-RU" sz="4000" i="1" dirty="0" err="1" smtClean="0"/>
              <a:t>Інверсія</a:t>
            </a:r>
            <a:r>
              <a:rPr lang="ru-RU" sz="4000" i="1" dirty="0" smtClean="0"/>
              <a:t> </a:t>
            </a:r>
            <a:r>
              <a:rPr lang="ru-RU" sz="4000" dirty="0" smtClean="0"/>
              <a:t>— </a:t>
            </a:r>
            <a:r>
              <a:rPr lang="ru-RU" sz="4000" dirty="0" err="1" smtClean="0"/>
              <a:t>це</a:t>
            </a:r>
            <a:r>
              <a:rPr lang="ru-RU" sz="4000" dirty="0" smtClean="0"/>
              <a:t> поворот </a:t>
            </a:r>
            <a:r>
              <a:rPr lang="ru-RU" sz="4000" dirty="0" err="1" smtClean="0"/>
              <a:t>окремого</a:t>
            </a:r>
            <a:r>
              <a:rPr lang="ru-RU" sz="4000" dirty="0" smtClean="0"/>
              <a:t> фрагмента </a:t>
            </a:r>
            <a:r>
              <a:rPr lang="ru-RU" sz="4000" dirty="0" err="1" smtClean="0"/>
              <a:t>хромосоми</a:t>
            </a:r>
            <a:r>
              <a:rPr lang="ru-RU" sz="4000" dirty="0" smtClean="0"/>
              <a:t> на 180</a:t>
            </a:r>
            <a:r>
              <a:rPr lang="ru-RU" sz="4000" dirty="0" smtClean="0"/>
              <a:t>°</a:t>
            </a:r>
            <a:br>
              <a:rPr lang="ru-RU" sz="4000" dirty="0" smtClean="0"/>
            </a:br>
            <a:r>
              <a:rPr lang="ru-RU" sz="4000" i="1" dirty="0" err="1" smtClean="0"/>
              <a:t>Дуплікація</a:t>
            </a:r>
            <a:r>
              <a:rPr lang="ru-RU" sz="4000" i="1" dirty="0" smtClean="0"/>
              <a:t> </a:t>
            </a:r>
            <a:r>
              <a:rPr lang="ru-RU" sz="4000" dirty="0" smtClean="0"/>
              <a:t>—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подвоєння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ділянки</a:t>
            </a:r>
            <a:r>
              <a:rPr lang="ru-RU" sz="4000" dirty="0" smtClean="0"/>
              <a:t> </a:t>
            </a:r>
            <a:r>
              <a:rPr lang="ru-RU" sz="4000" dirty="0" err="1" smtClean="0"/>
              <a:t>хромосоми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Single_Chromosome_Mutation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17437" y="6021388"/>
            <a:ext cx="208475" cy="15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ingle_Chromosome_Muta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56992"/>
            <a:ext cx="3528392" cy="2552454"/>
          </a:xfrm>
          <a:prstGeom prst="rect">
            <a:avLst/>
          </a:prstGeom>
        </p:spPr>
      </p:pic>
      <p:pic>
        <p:nvPicPr>
          <p:cNvPr id="6" name="Рисунок 5" descr="Gene-duplication-note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44824"/>
            <a:ext cx="1726984" cy="446984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767752"/>
          </a:xfrm>
        </p:spPr>
        <p:txBody>
          <a:bodyPr>
            <a:normAutofit/>
          </a:bodyPr>
          <a:lstStyle/>
          <a:p>
            <a:r>
              <a:rPr lang="ru-RU" sz="3600" b="1" i="1" dirty="0" err="1" smtClean="0"/>
              <a:t>Зверніть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увагу</a:t>
            </a:r>
            <a:r>
              <a:rPr lang="ru-RU" sz="3600" b="1" i="1" dirty="0" smtClean="0"/>
              <a:t>!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Не </a:t>
            </a:r>
            <a:r>
              <a:rPr lang="ru-RU" sz="3600" dirty="0" err="1" smtClean="0"/>
              <a:t>кожне</a:t>
            </a:r>
            <a:r>
              <a:rPr lang="ru-RU" sz="3600" dirty="0" smtClean="0"/>
              <a:t> </a:t>
            </a:r>
            <a:r>
              <a:rPr lang="ru-RU" sz="3600" u="sng" dirty="0" err="1" smtClean="0"/>
              <a:t>ушкодження</a:t>
            </a:r>
            <a:r>
              <a:rPr lang="ru-RU" sz="3600" u="sng" dirty="0" smtClean="0"/>
              <a:t> ДНК </a:t>
            </a:r>
            <a:r>
              <a:rPr lang="ru-RU" sz="3600" dirty="0" err="1" smtClean="0"/>
              <a:t>неодмінно</a:t>
            </a:r>
            <a:r>
              <a:rPr lang="ru-RU" sz="3600" dirty="0" smtClean="0"/>
              <a:t> </a:t>
            </a:r>
            <a:r>
              <a:rPr lang="ru-RU" sz="3600" dirty="0" err="1" smtClean="0"/>
              <a:t>реалізується</a:t>
            </a:r>
            <a:r>
              <a:rPr lang="ru-RU" sz="3600" dirty="0" smtClean="0"/>
              <a:t> в </a:t>
            </a:r>
            <a:r>
              <a:rPr lang="ru-RU" sz="3600" dirty="0" err="1" smtClean="0"/>
              <a:t>мутацію</a:t>
            </a:r>
            <a:r>
              <a:rPr lang="ru-RU" sz="3600" dirty="0" smtClean="0"/>
              <a:t>, часто </a:t>
            </a:r>
            <a:r>
              <a:rPr lang="ru-RU" sz="3600" dirty="0" err="1" smtClean="0"/>
              <a:t>відбувається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виправлення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цих</a:t>
            </a:r>
            <a:r>
              <a:rPr lang="ru-RU" sz="3600" dirty="0" smtClean="0"/>
              <a:t> </a:t>
            </a:r>
            <a:r>
              <a:rPr lang="ru-RU" sz="3600" dirty="0" err="1" smtClean="0"/>
              <a:t>ушкоджень</a:t>
            </a:r>
            <a:r>
              <a:rPr lang="ru-RU" sz="3600" dirty="0" smtClean="0"/>
              <a:t> за </a:t>
            </a:r>
            <a:r>
              <a:rPr lang="ru-RU" sz="3600" dirty="0" err="1" smtClean="0"/>
              <a:t>допомогою</a:t>
            </a:r>
            <a:r>
              <a:rPr lang="ru-RU" sz="3600" dirty="0" smtClean="0"/>
              <a:t> </a:t>
            </a:r>
            <a:r>
              <a:rPr lang="ru-RU" sz="3600" dirty="0" err="1" smtClean="0"/>
              <a:t>особливих</a:t>
            </a:r>
            <a:r>
              <a:rPr lang="ru-RU" sz="3600" dirty="0" smtClean="0"/>
              <a:t> </a:t>
            </a:r>
            <a:r>
              <a:rPr lang="ru-RU" sz="3600" dirty="0" err="1" smtClean="0"/>
              <a:t>ферментів</a:t>
            </a:r>
            <a:r>
              <a:rPr lang="ru-RU" sz="3600" dirty="0" smtClean="0"/>
              <a:t>, </a:t>
            </a:r>
            <a:r>
              <a:rPr lang="ru-RU" sz="3600" dirty="0" err="1" smtClean="0"/>
              <a:t>тобто</a:t>
            </a:r>
            <a:r>
              <a:rPr lang="ru-RU" sz="3600" dirty="0" smtClean="0"/>
              <a:t> </a:t>
            </a:r>
            <a:r>
              <a:rPr lang="ru-RU" sz="3600" dirty="0" err="1" smtClean="0"/>
              <a:t>існує</a:t>
            </a:r>
            <a:r>
              <a:rPr lang="ru-RU" sz="3600" dirty="0" smtClean="0"/>
              <a:t> система </a:t>
            </a:r>
            <a:r>
              <a:rPr lang="ru-RU" sz="3600" dirty="0" err="1" smtClean="0"/>
              <a:t>виправлення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помилок</a:t>
            </a:r>
            <a:r>
              <a:rPr lang="ru-RU" sz="3600" dirty="0" smtClean="0"/>
              <a:t>. Цей </a:t>
            </a:r>
            <a:r>
              <a:rPr lang="ru-RU" sz="3600" u="sng" dirty="0" err="1" smtClean="0"/>
              <a:t>процес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виправлення</a:t>
            </a:r>
            <a:r>
              <a:rPr lang="ru-RU" sz="3600" u="sng" dirty="0" smtClean="0"/>
              <a:t> </a:t>
            </a:r>
            <a:r>
              <a:rPr lang="ru-RU" sz="3600" dirty="0" err="1" smtClean="0"/>
              <a:t>помилок</a:t>
            </a:r>
            <a:r>
              <a:rPr lang="ru-RU" sz="3600" dirty="0" smtClean="0"/>
              <a:t> </a:t>
            </a:r>
            <a:r>
              <a:rPr lang="ru-RU" sz="3600" u="sng" dirty="0" err="1" smtClean="0"/>
              <a:t>називається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репарацією</a:t>
            </a:r>
            <a:r>
              <a:rPr lang="ru-RU" sz="3600" dirty="0" smtClean="0"/>
              <a:t>.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941167"/>
            <a:ext cx="3826768" cy="123134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831648"/>
          </a:xfrm>
        </p:spPr>
        <p:txBody>
          <a:bodyPr>
            <a:normAutofit fontScale="90000"/>
          </a:bodyPr>
          <a:lstStyle/>
          <a:p>
            <a:r>
              <a:rPr lang="uk-UA" u="sng" dirty="0" smtClean="0"/>
              <a:t>Агенти,що провокують мутації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err="1" smtClean="0"/>
              <a:t>-Радіоактивне</a:t>
            </a:r>
            <a:r>
              <a:rPr lang="uk-UA" dirty="0" smtClean="0"/>
              <a:t> випромінювання</a:t>
            </a:r>
            <a:br>
              <a:rPr lang="uk-UA" dirty="0" smtClean="0"/>
            </a:br>
            <a:r>
              <a:rPr lang="uk-UA" dirty="0" err="1" smtClean="0"/>
              <a:t>-Ультрафіолетове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випромінювання</a:t>
            </a:r>
            <a:br>
              <a:rPr lang="uk-UA" dirty="0" smtClean="0"/>
            </a:br>
            <a:r>
              <a:rPr lang="uk-UA" dirty="0" err="1" smtClean="0"/>
              <a:t>-Віруси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-Хімічні</a:t>
            </a:r>
            <a:r>
              <a:rPr lang="uk-UA" dirty="0" smtClean="0"/>
              <a:t> мутагени</a:t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sz="4800" dirty="0" smtClean="0"/>
              <a:t>Газ </a:t>
            </a:r>
            <a:r>
              <a:rPr lang="uk-UA" sz="4800" dirty="0" smtClean="0"/>
              <a:t>іприт підвищує частоту мутацій у 90 </a:t>
            </a:r>
            <a:r>
              <a:rPr lang="uk-UA" sz="4800" dirty="0" smtClean="0"/>
              <a:t>раз)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Содержимое 3" descr="vi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5"/>
            <a:ext cx="2784309" cy="2088232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132856"/>
            <a:ext cx="2160240" cy="1618095"/>
          </a:xfrm>
          <a:prstGeom prst="rect">
            <a:avLst/>
          </a:prstGeom>
        </p:spPr>
      </p:pic>
      <p:pic>
        <p:nvPicPr>
          <p:cNvPr id="6" name="Рисунок 5" descr="Dioxin-3D-vd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4391472" cy="248317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61562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Значення мутацій</a:t>
            </a:r>
            <a:br>
              <a:rPr lang="uk-UA" sz="4000" b="1" dirty="0" smtClean="0"/>
            </a:br>
            <a:r>
              <a:rPr lang="uk-UA" sz="4000" u="sng" dirty="0" smtClean="0"/>
              <a:t>Для біології:</a:t>
            </a: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dirty="0" err="1" smtClean="0"/>
              <a:t>утворюються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нові</a:t>
            </a:r>
            <a:r>
              <a:rPr lang="ru-RU" sz="4000" dirty="0" smtClean="0"/>
              <a:t> </a:t>
            </a:r>
            <a:r>
              <a:rPr lang="ru-RU" sz="4000" dirty="0" err="1" smtClean="0"/>
              <a:t>алелі,що</a:t>
            </a:r>
            <a:r>
              <a:rPr lang="ru-RU" sz="4000" dirty="0" smtClean="0"/>
              <a:t> </a:t>
            </a:r>
            <a:r>
              <a:rPr lang="ru-RU" sz="4000" dirty="0" err="1" smtClean="0"/>
              <a:t>дає</a:t>
            </a:r>
            <a:r>
              <a:rPr lang="ru-RU" sz="4000" dirty="0" smtClean="0"/>
              <a:t> </a:t>
            </a:r>
            <a:r>
              <a:rPr lang="ru-RU" sz="4000" dirty="0" err="1" smtClean="0"/>
              <a:t>матеріли</a:t>
            </a:r>
            <a:r>
              <a:rPr lang="ru-RU" sz="4000" dirty="0" smtClean="0"/>
              <a:t> для природного </a:t>
            </a:r>
            <a:r>
              <a:rPr lang="ru-RU" sz="4000" dirty="0" err="1" smtClean="0"/>
              <a:t>відбору</a:t>
            </a:r>
            <a:r>
              <a:rPr lang="ru-RU" sz="4000" dirty="0" smtClean="0"/>
              <a:t>, та в </a:t>
            </a:r>
            <a:r>
              <a:rPr lang="ru-RU" sz="4000" dirty="0" err="1" smtClean="0"/>
              <a:t>наслідок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еволюції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u="sng" dirty="0" smtClean="0"/>
              <a:t>Для </a:t>
            </a:r>
            <a:r>
              <a:rPr lang="ru-RU" sz="4000" u="sng" dirty="0" err="1" smtClean="0"/>
              <a:t>медецини</a:t>
            </a:r>
            <a:r>
              <a:rPr lang="ru-RU" sz="4000" u="sng" dirty="0" smtClean="0"/>
              <a:t>:</a:t>
            </a:r>
            <a:br>
              <a:rPr lang="ru-RU" sz="4000" u="sng" dirty="0" smtClean="0"/>
            </a:br>
            <a:r>
              <a:rPr lang="ru-RU" sz="4000" dirty="0" err="1" smtClean="0"/>
              <a:t>існують</a:t>
            </a:r>
            <a:r>
              <a:rPr lang="ru-RU" sz="4000" dirty="0" smtClean="0"/>
              <a:t> </a:t>
            </a:r>
            <a:r>
              <a:rPr lang="ru-RU" sz="4000" dirty="0" err="1" smtClean="0"/>
              <a:t>генні</a:t>
            </a:r>
            <a:r>
              <a:rPr lang="ru-RU" sz="4000" dirty="0" smtClean="0"/>
              <a:t> </a:t>
            </a:r>
            <a:r>
              <a:rPr lang="ru-RU" sz="4000" dirty="0" err="1" smtClean="0"/>
              <a:t>хвороби</a:t>
            </a:r>
            <a:r>
              <a:rPr lang="ru-RU" sz="4000" dirty="0" smtClean="0"/>
              <a:t>, </a:t>
            </a:r>
            <a:r>
              <a:rPr lang="ru-RU" sz="4000" dirty="0" err="1" smtClean="0"/>
              <a:t>яких</a:t>
            </a:r>
            <a:r>
              <a:rPr lang="ru-RU" sz="4000" dirty="0" smtClean="0"/>
              <a:t> описано </a:t>
            </a:r>
            <a:r>
              <a:rPr lang="ru-RU" sz="4000" dirty="0" err="1" smtClean="0"/>
              <a:t>декілька</a:t>
            </a:r>
            <a:r>
              <a:rPr lang="ru-RU" sz="4000" dirty="0" smtClean="0"/>
              <a:t> </a:t>
            </a:r>
            <a:r>
              <a:rPr lang="ru-RU" sz="4000" dirty="0" err="1" smtClean="0"/>
              <a:t>тисяч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5373216"/>
            <a:ext cx="3898776" cy="7993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419056" cy="432759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Мутація</a:t>
            </a:r>
            <a:r>
              <a:rPr lang="ru-RU" sz="2800" dirty="0" smtClean="0"/>
              <a:t> (</a:t>
            </a:r>
            <a:r>
              <a:rPr lang="ru-RU" sz="2800" dirty="0" err="1" smtClean="0"/>
              <a:t>латин</a:t>
            </a:r>
            <a:r>
              <a:rPr lang="ru-RU" sz="2800" dirty="0" smtClean="0"/>
              <a:t>. </a:t>
            </a:r>
            <a:r>
              <a:rPr lang="en-US" sz="2800" dirty="0" err="1" smtClean="0"/>
              <a:t>mutatio</a:t>
            </a:r>
            <a:r>
              <a:rPr lang="en-US" sz="2800" dirty="0" smtClean="0"/>
              <a:t> — </a:t>
            </a:r>
            <a:r>
              <a:rPr lang="ru-RU" sz="2800" dirty="0" err="1" smtClean="0"/>
              <a:t>зміна</a:t>
            </a:r>
            <a:r>
              <a:rPr lang="ru-RU" sz="2800" dirty="0" smtClean="0"/>
              <a:t>)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зумовлена</a:t>
            </a:r>
            <a:r>
              <a:rPr lang="ru-RU" sz="2800" dirty="0" smtClean="0"/>
              <a:t> </a:t>
            </a:r>
            <a:r>
              <a:rPr lang="ru-RU" sz="2800" dirty="0" err="1" smtClean="0"/>
              <a:t>реорганізацією</a:t>
            </a:r>
            <a:r>
              <a:rPr lang="ru-RU" sz="2800" dirty="0" smtClean="0"/>
              <a:t> структур </a:t>
            </a:r>
            <a:r>
              <a:rPr lang="ru-RU" sz="2800" dirty="0" err="1" smtClean="0"/>
              <a:t>відтворення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перебудовою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генетичного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апарату</a:t>
            </a:r>
            <a:r>
              <a:rPr lang="ru-RU" sz="2800" dirty="0" smtClean="0"/>
              <a:t>. </a:t>
            </a:r>
            <a:r>
              <a:rPr lang="ru-RU" sz="2800" dirty="0" err="1" smtClean="0"/>
              <a:t>Мутації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раптово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різко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відрізняє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вихідної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11" descr="13_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836712"/>
            <a:ext cx="192907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81542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Ботанікам</a:t>
            </a:r>
            <a:r>
              <a:rPr lang="ru-RU" sz="3600" dirty="0" smtClean="0"/>
              <a:t> та зоологам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</a:t>
            </a:r>
            <a:r>
              <a:rPr lang="ru-RU" sz="3600" dirty="0" err="1" smtClean="0"/>
              <a:t>зміни</a:t>
            </a:r>
            <a:r>
              <a:rPr lang="ru-RU" sz="3600" dirty="0" smtClean="0"/>
              <a:t> </a:t>
            </a:r>
            <a:r>
              <a:rPr lang="ru-RU" sz="3600" dirty="0" err="1" smtClean="0"/>
              <a:t>були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відомі</a:t>
            </a:r>
            <a:r>
              <a:rPr lang="ru-RU" sz="3600" dirty="0" smtClean="0"/>
              <a:t> </a:t>
            </a:r>
            <a:r>
              <a:rPr lang="ru-RU" sz="3600" dirty="0" err="1" smtClean="0"/>
              <a:t>дуже</a:t>
            </a:r>
            <a:r>
              <a:rPr lang="ru-RU" sz="3600" dirty="0" smtClean="0"/>
              <a:t> </a:t>
            </a:r>
            <a:r>
              <a:rPr lang="ru-RU" sz="3600" dirty="0" err="1" smtClean="0"/>
              <a:t>здавна</a:t>
            </a:r>
            <a:r>
              <a:rPr lang="ru-RU" sz="3600" dirty="0" smtClean="0"/>
              <a:t>. </a:t>
            </a:r>
            <a:r>
              <a:rPr lang="ru-RU" sz="3600" dirty="0" err="1" smtClean="0"/>
              <a:t>Мутаційній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мінливості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присвятили</a:t>
            </a:r>
            <a:r>
              <a:rPr lang="ru-RU" sz="3600" dirty="0" smtClean="0"/>
              <a:t> </a:t>
            </a:r>
            <a:r>
              <a:rPr lang="ru-RU" sz="3600" dirty="0" err="1" smtClean="0"/>
              <a:t>свої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С. </a:t>
            </a:r>
            <a:r>
              <a:rPr lang="en-US" sz="3600" dirty="0" smtClean="0"/>
              <a:t>I. </a:t>
            </a:r>
            <a:r>
              <a:rPr lang="ru-RU" sz="3600" dirty="0" err="1" smtClean="0"/>
              <a:t>Коржинський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Г. де </a:t>
            </a:r>
            <a:r>
              <a:rPr lang="ru-RU" sz="3600" dirty="0" err="1" smtClean="0"/>
              <a:t>Фріз</a:t>
            </a:r>
            <a:r>
              <a:rPr lang="ru-RU" sz="3600" dirty="0" smtClean="0"/>
              <a:t>. </a:t>
            </a:r>
            <a:r>
              <a:rPr lang="ru-RU" sz="3600" dirty="0" err="1" smtClean="0"/>
              <a:t>Термін</a:t>
            </a:r>
            <a:r>
              <a:rPr lang="ru-RU" sz="3600" dirty="0" smtClean="0"/>
              <a:t> «</a:t>
            </a:r>
            <a:r>
              <a:rPr lang="ru-RU" sz="3600" dirty="0" err="1" smtClean="0"/>
              <a:t>мутація</a:t>
            </a:r>
            <a:r>
              <a:rPr lang="ru-RU" sz="3600" dirty="0" smtClean="0"/>
              <a:t>» </a:t>
            </a:r>
            <a:r>
              <a:rPr lang="ru-RU" sz="3600" dirty="0" err="1" smtClean="0"/>
              <a:t>був</a:t>
            </a:r>
            <a:r>
              <a:rPr lang="ru-RU" sz="3600" dirty="0" smtClean="0"/>
              <a:t> </a:t>
            </a:r>
            <a:r>
              <a:rPr lang="ru-RU" sz="3600" dirty="0" err="1" smtClean="0"/>
              <a:t>запропонований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Гуго</a:t>
            </a:r>
            <a:r>
              <a:rPr lang="ru-RU" sz="3600" dirty="0" smtClean="0"/>
              <a:t> де </a:t>
            </a:r>
            <a:r>
              <a:rPr lang="ru-RU" sz="3600" dirty="0" err="1" smtClean="0"/>
              <a:t>Фрізом</a:t>
            </a:r>
            <a:r>
              <a:rPr lang="ru-RU" sz="3600" dirty="0" smtClean="0"/>
              <a:t> у 1901 </a:t>
            </a:r>
            <a:r>
              <a:rPr lang="ru-RU" sz="3600" dirty="0" err="1" smtClean="0"/>
              <a:t>році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Содержимое 3" descr="де фрі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2520280" cy="354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ржинський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564904"/>
            <a:ext cx="3107016" cy="343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е </a:t>
            </a:r>
            <a:r>
              <a:rPr lang="uk-UA" dirty="0" err="1" smtClean="0"/>
              <a:t>Фріз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60932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Коржинський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356992"/>
            <a:ext cx="2399308" cy="2952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53536"/>
            <a:ext cx="8506691" cy="367952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>Види мутацій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u="sng" dirty="0" smtClean="0"/>
              <a:t>за місцем виникнення: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Генеративні</a:t>
            </a:r>
            <a:r>
              <a:rPr lang="ru-RU" dirty="0" smtClean="0"/>
              <a:t> </a:t>
            </a:r>
            <a:r>
              <a:rPr lang="ru-RU" sz="3600" dirty="0" smtClean="0"/>
              <a:t>(</a:t>
            </a:r>
            <a:r>
              <a:rPr lang="ru-RU" sz="3600" dirty="0" err="1" smtClean="0"/>
              <a:t>виникають</a:t>
            </a:r>
            <a:r>
              <a:rPr lang="ru-RU" sz="3600" dirty="0" smtClean="0"/>
              <a:t> у </a:t>
            </a:r>
            <a:r>
              <a:rPr lang="ru-RU" sz="3600" dirty="0" err="1" smtClean="0"/>
              <a:t>статевих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клітинах</a:t>
            </a:r>
            <a:r>
              <a:rPr lang="ru-RU" sz="3600" dirty="0" smtClean="0"/>
              <a:t> та </a:t>
            </a:r>
            <a:r>
              <a:rPr lang="ru-RU" sz="3600" dirty="0" err="1" smtClean="0"/>
              <a:t>проявляються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лише</a:t>
            </a:r>
            <a:r>
              <a:rPr lang="ru-RU" sz="3600" dirty="0" smtClean="0"/>
              <a:t> у потомства)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Соматичні</a:t>
            </a:r>
            <a:r>
              <a:rPr lang="ru-RU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виникають</a:t>
            </a:r>
            <a:r>
              <a:rPr lang="ru-RU" sz="3200" dirty="0" smtClean="0"/>
              <a:t> у </a:t>
            </a:r>
            <a:r>
              <a:rPr lang="ru-RU" sz="3200" dirty="0" err="1" smtClean="0"/>
              <a:t>клітинах</a:t>
            </a:r>
            <a:r>
              <a:rPr lang="ru-RU" sz="3200" dirty="0" smtClean="0"/>
              <a:t> </a:t>
            </a:r>
            <a:r>
              <a:rPr lang="ru-RU" sz="3200" dirty="0" err="1" smtClean="0"/>
              <a:t>тіла</a:t>
            </a:r>
            <a:r>
              <a:rPr lang="ru-RU" sz="3200" dirty="0" smtClean="0"/>
              <a:t>, не </a:t>
            </a:r>
            <a:r>
              <a:rPr lang="ru-RU" sz="3200" dirty="0" err="1" smtClean="0"/>
              <a:t>успадковуються</a:t>
            </a:r>
            <a:r>
              <a:rPr lang="ru-RU" sz="3200" dirty="0" smtClean="0"/>
              <a:t> (</a:t>
            </a:r>
            <a:r>
              <a:rPr lang="ru-RU" sz="3200" dirty="0" err="1" smtClean="0"/>
              <a:t>такі</a:t>
            </a:r>
            <a:r>
              <a:rPr lang="ru-RU" sz="3200" dirty="0" smtClean="0"/>
              <a:t> як рак))</a:t>
            </a:r>
            <a:endParaRPr lang="ru-RU" dirty="0"/>
          </a:p>
        </p:txBody>
      </p:sp>
      <p:pic>
        <p:nvPicPr>
          <p:cNvPr id="4" name="Содержимое 3" descr="ракова кл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3110745" cy="1944216"/>
          </a:xfrm>
        </p:spPr>
      </p:pic>
      <p:sp>
        <p:nvSpPr>
          <p:cNvPr id="7" name="TextBox 6"/>
          <p:cNvSpPr txBox="1"/>
          <p:nvPr/>
        </p:nvSpPr>
        <p:spPr>
          <a:xfrm>
            <a:off x="539552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Ракова клітина</a:t>
            </a:r>
          </a:p>
        </p:txBody>
      </p:sp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31224" cy="5085184"/>
          </a:xfrm>
        </p:spPr>
        <p:txBody>
          <a:bodyPr>
            <a:noAutofit/>
          </a:bodyPr>
          <a:lstStyle/>
          <a:p>
            <a:r>
              <a:rPr lang="ru-RU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життєдіяльність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спричиняють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загибель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Сублетальні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знижують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життєдіяльність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Нейтральні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певних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не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7984" y="5157192"/>
            <a:ext cx="4258816" cy="10153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463496"/>
          </a:xfrm>
        </p:spPr>
        <p:txBody>
          <a:bodyPr>
            <a:normAutofit/>
          </a:bodyPr>
          <a:lstStyle/>
          <a:p>
            <a:pPr algn="l"/>
            <a:r>
              <a:rPr lang="uk-UA" sz="4800" u="sng" dirty="0" smtClean="0"/>
              <a:t>За характером проявлення: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err="1" smtClean="0"/>
              <a:t>-Домінантні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err="1" smtClean="0"/>
              <a:t>-Рецесивні</a:t>
            </a:r>
            <a:r>
              <a:rPr lang="uk-UA" sz="4800" dirty="0" smtClean="0"/>
              <a:t/>
            </a:r>
            <a:br>
              <a:rPr lang="uk-UA" sz="4800" dirty="0" smtClean="0"/>
            </a:br>
            <a:endParaRPr lang="ru-RU" sz="4800" dirty="0"/>
          </a:p>
        </p:txBody>
      </p:sp>
      <p:pic>
        <p:nvPicPr>
          <p:cNvPr id="4" name="Содержимое 3" descr="домінантна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484784"/>
            <a:ext cx="3024336" cy="4056245"/>
          </a:xfrm>
        </p:spPr>
      </p:pic>
      <p:pic>
        <p:nvPicPr>
          <p:cNvPr id="5" name="Рисунок 4" descr="Co-dominance_Rhododend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924944"/>
            <a:ext cx="3610185" cy="352839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4248472"/>
          </a:xfrm>
        </p:spPr>
        <p:txBody>
          <a:bodyPr>
            <a:noAutofit/>
          </a:bodyPr>
          <a:lstStyle/>
          <a:p>
            <a:pPr algn="l"/>
            <a:r>
              <a:rPr lang="uk-UA" sz="3600" u="sng" dirty="0" smtClean="0"/>
              <a:t>За характером зміни </a:t>
            </a:r>
            <a:r>
              <a:rPr lang="uk-UA" sz="3600" u="sng" dirty="0" err="1" smtClean="0"/>
              <a:t>генотипа</a:t>
            </a:r>
            <a:r>
              <a:rPr lang="uk-UA" sz="3600" u="sng" dirty="0" smtClean="0"/>
              <a:t> мутації: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err="1" smtClean="0"/>
              <a:t>-</a:t>
            </a:r>
            <a:r>
              <a:rPr lang="uk-UA" sz="3200" dirty="0" err="1" smtClean="0"/>
              <a:t>Генні</a:t>
            </a:r>
            <a:r>
              <a:rPr lang="uk-UA" sz="3200" dirty="0" smtClean="0"/>
              <a:t> (точкові,</a:t>
            </a:r>
            <a:r>
              <a:rPr lang="ru-RU" sz="3200" dirty="0" smtClean="0"/>
              <a:t> </a:t>
            </a:r>
            <a:r>
              <a:rPr lang="ru-RU" sz="3200" dirty="0" err="1" smtClean="0"/>
              <a:t>пов’язані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</a:t>
            </a:r>
            <a:r>
              <a:rPr lang="ru-RU" sz="3200" dirty="0" err="1" smtClean="0"/>
              <a:t>зміною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окремих</a:t>
            </a:r>
            <a:r>
              <a:rPr lang="ru-RU" sz="3200" dirty="0" smtClean="0"/>
              <a:t> </a:t>
            </a:r>
            <a:r>
              <a:rPr lang="ru-RU" sz="3200" dirty="0" err="1" smtClean="0"/>
              <a:t>генів</a:t>
            </a:r>
            <a:r>
              <a:rPr lang="ru-RU" sz="3200" dirty="0" smtClean="0"/>
              <a:t>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600" dirty="0" err="1" smtClean="0"/>
              <a:t>-Геномні</a:t>
            </a:r>
            <a:r>
              <a:rPr lang="uk-UA" sz="3600" dirty="0" smtClean="0"/>
              <a:t> </a:t>
            </a:r>
            <a:r>
              <a:rPr lang="uk-UA" sz="2800" dirty="0" smtClean="0"/>
              <a:t>(</a:t>
            </a:r>
            <a:r>
              <a:rPr lang="ru-RU" sz="2800" dirty="0" err="1" smtClean="0"/>
              <a:t>пов’язані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наборів</a:t>
            </a:r>
            <a:r>
              <a:rPr lang="ru-RU" sz="2800" dirty="0" smtClean="0"/>
              <a:t> хромосом,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зміною</a:t>
            </a:r>
            <a:r>
              <a:rPr lang="ru-RU" sz="2800" dirty="0" smtClean="0"/>
              <a:t> числа хромосом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пар. </a:t>
            </a:r>
            <a:r>
              <a:rPr lang="ru-RU" sz="2800" dirty="0" smtClean="0"/>
              <a:t>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uk-UA" sz="3600" dirty="0" err="1" smtClean="0"/>
              <a:t>-Хромосомні</a:t>
            </a:r>
            <a:r>
              <a:rPr lang="uk-UA" sz="3600" dirty="0" smtClean="0"/>
              <a:t> </a:t>
            </a:r>
            <a:r>
              <a:rPr lang="uk-UA" sz="2800" dirty="0" smtClean="0"/>
              <a:t>(зміна самих хромосом)</a:t>
            </a:r>
            <a:endParaRPr lang="ru-RU" sz="2800" dirty="0"/>
          </a:p>
        </p:txBody>
      </p:sp>
      <p:pic>
        <p:nvPicPr>
          <p:cNvPr id="4" name="Содержимое 3" descr="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27779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очкова мутаці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221087"/>
            <a:ext cx="5343092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180</TotalTime>
  <Words>150</Words>
  <Application>Microsoft Office PowerPoint</Application>
  <PresentationFormat>Экран (4:3)</PresentationFormat>
  <Paragraphs>30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Мутації</vt:lpstr>
      <vt:lpstr>Мутація (латин. mutatio — зміна) — це зміна, що зумовлена реорганізацією структур відтворення, перебудовою генетичного апарату. Мутації виникають раптово, що іноді різко відрізняє організм від вихідної форми.</vt:lpstr>
      <vt:lpstr>Ботанікам та зоологам такі зміни були відомі дуже здавна. Мутаційній мінливості присвятили свої роботи С. I. Коржинський і Г. де Фріз. Термін «мутація» був запропонований Гуго де Фрізом у 1901 році.</vt:lpstr>
      <vt:lpstr>Слайд 4</vt:lpstr>
      <vt:lpstr>Види мутацій за місцем виникнення: -Генеративні (виникають у статевих клітинах та проявляються лише у потомства) -Соматичні (виникають у клітинах тіла, не успадковуються (такі як рак))</vt:lpstr>
      <vt:lpstr>Залежно від впливу на життєдіяльність організму: -Летальні (спричиняють загибель організму.) -Сублетальні  (знижують життєдіяльність організму.) -Нейтральні (за певних умов не впливають на організм.)</vt:lpstr>
      <vt:lpstr>За характером проявлення: -Домінантні -Рецесивні </vt:lpstr>
      <vt:lpstr>За характером зміни генотипа мутації: -Генні (точкові, пов’язані зі зміною окремих генів) -Геномні (пов’язані зі зміною кількості наборів хромосом, зі зміною числа хромосом окремих пар. ) -Хромосомні (зміна самих хромосом)</vt:lpstr>
      <vt:lpstr>Слайд 9</vt:lpstr>
      <vt:lpstr>Делеція— це втрата хромосомою певної ділянки, яка потім зазвичай знищується. Транслокація — це обмін ділянок між негомологічними хромосомами </vt:lpstr>
      <vt:lpstr>Інверсія — це поворот окремого фрагмента хромосоми на 180° Дуплікація — це подвоєння ділянки хромосоми  </vt:lpstr>
      <vt:lpstr>Зверніть увагу! Не кожне ушкодження ДНК неодмінно реалізується в мутацію, часто відбувається виправлення цих ушкоджень за допомогою особливих ферментів, тобто існує система виправлення помилок. Цей процес виправлення помилок називається репарацією.  </vt:lpstr>
      <vt:lpstr>Агенти,що провокують мутації: -Радіоактивне випромінювання -Ультрафіолетове випромінювання -Віруси -Хімічні мутагени (Газ іприт підвищує частоту мутацій у 90 раз) </vt:lpstr>
      <vt:lpstr>Значення мутацій Для біології: утворюються нові алелі,що дає матеріли для природного відбору, та в наслідок для еволюції Для медецини: існують генні хвороби, яких описано декілька тисяч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Мутації</dc:title>
  <dc:creator>Лиза</dc:creator>
  <cp:lastModifiedBy>Лиза</cp:lastModifiedBy>
  <cp:revision>19</cp:revision>
  <dcterms:created xsi:type="dcterms:W3CDTF">2013-10-12T15:09:11Z</dcterms:created>
  <dcterms:modified xsi:type="dcterms:W3CDTF">2013-10-12T18:09:27Z</dcterms:modified>
</cp:coreProperties>
</file>