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4" r:id="rId9"/>
    <p:sldId id="267" r:id="rId10"/>
    <p:sldId id="268" r:id="rId11"/>
    <p:sldId id="269" r:id="rId12"/>
    <p:sldId id="270" r:id="rId13"/>
    <p:sldId id="272"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4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46"/>
    </mc:Choice>
    <mc:Fallback>
      <c:style val="46"/>
    </mc:Fallback>
  </mc:AlternateContent>
  <c:chart>
    <c:title>
      <c:tx>
        <c:rich>
          <a:bodyPr/>
          <a:lstStyle/>
          <a:p>
            <a:pPr>
              <a:defRPr/>
            </a:pPr>
            <a:r>
              <a:rPr lang="en-US" i="1" dirty="0"/>
              <a:t>Statistics about Teens and their Summer Activities</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8835558028012803E-2"/>
          <c:y val="0.16383534493118262"/>
          <c:w val="0.5724889214694755"/>
          <c:h val="0.75621056108776086"/>
        </c:manualLayout>
      </c:layout>
      <c:pie3DChart>
        <c:varyColors val="1"/>
        <c:ser>
          <c:idx val="0"/>
          <c:order val="0"/>
          <c:tx>
            <c:strRef>
              <c:f>Лист1!$B$1</c:f>
              <c:strCache>
                <c:ptCount val="1"/>
                <c:pt idx="0">
                  <c:v>Statistics about Teens and their Summer Activities</c:v>
                </c:pt>
              </c:strCache>
            </c:strRef>
          </c:tx>
          <c:cat>
            <c:strRef>
              <c:f>Лист1!$A$2:$A$5</c:f>
              <c:strCache>
                <c:ptCount val="4"/>
                <c:pt idx="0">
                  <c:v>59% of students plan to take a vacation with their parents this summer</c:v>
                </c:pt>
                <c:pt idx="1">
                  <c:v>74.9% of students will volunteer this summer</c:v>
                </c:pt>
                <c:pt idx="2">
                  <c:v>56.2% of students will not have a summer job</c:v>
                </c:pt>
                <c:pt idx="3">
                  <c:v>90.3% of students spend more time with their family in the summer</c:v>
                </c:pt>
              </c:strCache>
            </c:strRef>
          </c:cat>
          <c:val>
            <c:numRef>
              <c:f>Лист1!$B$2:$B$5</c:f>
              <c:numCache>
                <c:formatCode>General</c:formatCode>
                <c:ptCount val="4"/>
                <c:pt idx="0">
                  <c:v>59</c:v>
                </c:pt>
                <c:pt idx="1">
                  <c:v>74.900000000000006</c:v>
                </c:pt>
                <c:pt idx="2">
                  <c:v>56.2</c:v>
                </c:pt>
                <c:pt idx="3">
                  <c:v>90.3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38853522593164"/>
          <c:y val="0.10718107380310959"/>
          <c:w val="0.37442905136067017"/>
          <c:h val="0.86516625285454452"/>
        </c:manualLayout>
      </c:layout>
      <c:overlay val="0"/>
    </c:legend>
    <c:plotVisOnly val="1"/>
    <c:dispBlanksAs val="gap"/>
    <c:showDLblsOverMax val="0"/>
  </c:chart>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i="1" dirty="0"/>
              <a:t>Statistics about Teens and the News</a:t>
            </a:r>
          </a:p>
        </c:rich>
      </c:tx>
      <c:layout/>
      <c:overlay val="0"/>
    </c:title>
    <c:autoTitleDeleted val="0"/>
    <c:plotArea>
      <c:layout/>
      <c:doughnutChart>
        <c:varyColors val="1"/>
        <c:ser>
          <c:idx val="0"/>
          <c:order val="0"/>
          <c:tx>
            <c:strRef>
              <c:f>Лист1!$B$1</c:f>
              <c:strCache>
                <c:ptCount val="1"/>
                <c:pt idx="0">
                  <c:v>Statistics about Teens and the News</c:v>
                </c:pt>
              </c:strCache>
            </c:strRef>
          </c:tx>
          <c:explosion val="5"/>
          <c:cat>
            <c:strRef>
              <c:f>Лист1!$A$2:$A$4</c:f>
              <c:strCache>
                <c:ptCount val="3"/>
                <c:pt idx="0">
                  <c:v>41.6% of teens read the newspaper</c:v>
                </c:pt>
                <c:pt idx="1">
                  <c:v>35.5% of teens watch TV news at least once per day</c:v>
                </c:pt>
                <c:pt idx="2">
                  <c:v>91% of teens see their parents watching or reading the news</c:v>
                </c:pt>
              </c:strCache>
            </c:strRef>
          </c:cat>
          <c:val>
            <c:numRef>
              <c:f>Лист1!$B$2:$B$4</c:f>
              <c:numCache>
                <c:formatCode>General</c:formatCode>
                <c:ptCount val="3"/>
                <c:pt idx="0">
                  <c:v>41.6</c:v>
                </c:pt>
                <c:pt idx="1">
                  <c:v>35.5</c:v>
                </c:pt>
                <c:pt idx="2">
                  <c:v>1.2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4821942755768913"/>
          <c:y val="0.14504644628672519"/>
          <c:w val="0.33948234130561056"/>
          <c:h val="0.71637420652814876"/>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i="1" dirty="0"/>
              <a:t>Statistics about Teens and TV Viewing Habits</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20766105508303942"/>
          <c:w val="0.47816688283614356"/>
          <c:h val="0.63659887934238601"/>
        </c:manualLayout>
      </c:layout>
      <c:pie3DChart>
        <c:varyColors val="1"/>
        <c:ser>
          <c:idx val="0"/>
          <c:order val="0"/>
          <c:tx>
            <c:strRef>
              <c:f>Лист1!$B$1</c:f>
              <c:strCache>
                <c:ptCount val="1"/>
                <c:pt idx="0">
                  <c:v>Statistics about Teens and TV Viewing Habits</c:v>
                </c:pt>
              </c:strCache>
            </c:strRef>
          </c:tx>
          <c:explosion val="25"/>
          <c:cat>
            <c:strRef>
              <c:f>Лист1!$A$2:$A$5</c:f>
              <c:strCache>
                <c:ptCount val="4"/>
                <c:pt idx="0">
                  <c:v>2% of teens never watch TV</c:v>
                </c:pt>
                <c:pt idx="1">
                  <c:v>16% of teens watch TV in the morning before school</c:v>
                </c:pt>
                <c:pt idx="2">
                  <c:v>39% of teens have a TV in their bedroom</c:v>
                </c:pt>
                <c:pt idx="3">
                  <c:v>74% of teens do NOT like a TV on when they are studying</c:v>
                </c:pt>
              </c:strCache>
            </c:strRef>
          </c:cat>
          <c:val>
            <c:numRef>
              <c:f>Лист1!$B$2:$B$5</c:f>
              <c:numCache>
                <c:formatCode>General</c:formatCode>
                <c:ptCount val="4"/>
                <c:pt idx="0">
                  <c:v>2</c:v>
                </c:pt>
                <c:pt idx="1">
                  <c:v>16</c:v>
                </c:pt>
                <c:pt idx="2">
                  <c:v>39</c:v>
                </c:pt>
                <c:pt idx="3">
                  <c:v>1.2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47124945957630782"/>
          <c:y val="0.12911836082679293"/>
          <c:w val="0.51837440553393865"/>
          <c:h val="0.85781253015029202"/>
        </c:manualLayout>
      </c:layout>
      <c:overlay val="0"/>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43229CA-987C-4D1F-8F35-A5EEFD43EA82}" type="datetimeFigureOut">
              <a:rPr lang="ru-RU" smtClean="0"/>
              <a:t>16.03.2015</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9C9D0AF-420E-4B7E-A4DC-06D45B18A14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43229CA-987C-4D1F-8F35-A5EEFD43EA82}" type="datetimeFigureOut">
              <a:rPr lang="ru-RU" smtClean="0"/>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C9D0AF-420E-4B7E-A4DC-06D45B18A14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43229CA-987C-4D1F-8F35-A5EEFD43EA82}" type="datetimeFigureOut">
              <a:rPr lang="ru-RU" smtClean="0"/>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C9D0AF-420E-4B7E-A4DC-06D45B18A14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43229CA-987C-4D1F-8F35-A5EEFD43EA82}" type="datetimeFigureOut">
              <a:rPr lang="ru-RU" smtClean="0"/>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C9D0AF-420E-4B7E-A4DC-06D45B18A14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43229CA-987C-4D1F-8F35-A5EEFD43EA82}" type="datetimeFigureOut">
              <a:rPr lang="ru-RU" smtClean="0"/>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C9D0AF-420E-4B7E-A4DC-06D45B18A14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43229CA-987C-4D1F-8F35-A5EEFD43EA82}" type="datetimeFigureOut">
              <a:rPr lang="ru-RU" smtClean="0"/>
              <a:t>16.03.2015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C9D0AF-420E-4B7E-A4DC-06D45B18A144}"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243229CA-987C-4D1F-8F35-A5EEFD43EA82}" type="datetimeFigureOut">
              <a:rPr lang="ru-RU" smtClean="0"/>
              <a:t>16.03.2015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9C9D0AF-420E-4B7E-A4DC-06D45B18A144}"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43229CA-987C-4D1F-8F35-A5EEFD43EA82}" type="datetimeFigureOut">
              <a:rPr lang="ru-RU" smtClean="0"/>
              <a:t>16.03.2015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9C9D0AF-420E-4B7E-A4DC-06D45B18A14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229CA-987C-4D1F-8F35-A5EEFD43EA82}" type="datetimeFigureOut">
              <a:rPr lang="ru-RU" smtClean="0"/>
              <a:t>16.03.2015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9C9D0AF-420E-4B7E-A4DC-06D45B18A14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243229CA-987C-4D1F-8F35-A5EEFD43EA82}" type="datetimeFigureOut">
              <a:rPr lang="ru-RU" smtClean="0"/>
              <a:t>16.03.2015</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79C9D0AF-420E-4B7E-A4DC-06D45B18A14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243229CA-987C-4D1F-8F35-A5EEFD43EA82}" type="datetimeFigureOut">
              <a:rPr lang="ru-RU" smtClean="0"/>
              <a:t>16.03.2015</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79C9D0AF-420E-4B7E-A4DC-06D45B18A14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43229CA-987C-4D1F-8F35-A5EEFD43EA82}" type="datetimeFigureOut">
              <a:rPr lang="ru-RU" smtClean="0"/>
              <a:t>16.03.2015</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9C9D0AF-420E-4B7E-A4DC-06D45B18A14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11760" y="2492896"/>
            <a:ext cx="4176464" cy="1656184"/>
          </a:xfrm>
        </p:spPr>
        <p:txBody>
          <a:bodyPr>
            <a:noAutofit/>
          </a:bodyPr>
          <a:lstStyle/>
          <a:p>
            <a:r>
              <a:rPr lang="en-US" sz="6000" b="1" i="1" dirty="0" smtClean="0"/>
              <a:t>Typical </a:t>
            </a:r>
            <a:br>
              <a:rPr lang="en-US" sz="6000" b="1" i="1" dirty="0" smtClean="0"/>
            </a:br>
            <a:r>
              <a:rPr lang="en-US" sz="6000" b="1" i="1" dirty="0" smtClean="0"/>
              <a:t>teenagers</a:t>
            </a:r>
            <a:endParaRPr lang="ru-RU" sz="6000" b="1" i="1" dirty="0"/>
          </a:p>
        </p:txBody>
      </p:sp>
    </p:spTree>
    <p:extLst>
      <p:ext uri="{BB962C8B-B14F-4D97-AF65-F5344CB8AC3E}">
        <p14:creationId xmlns:p14="http://schemas.microsoft.com/office/powerpoint/2010/main" val="327488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620688"/>
            <a:ext cx="2952328" cy="3243436"/>
          </a:xfrm>
        </p:spPr>
        <p:txBody>
          <a:bodyPr>
            <a:normAutofit/>
          </a:bodyPr>
          <a:lstStyle/>
          <a:p>
            <a:r>
              <a:rPr lang="en-US" sz="1800" b="1" i="1" dirty="0" smtClean="0"/>
              <a:t>The typical American student spends 6 hours a day, 5 days a week, 180 days a year in school.</a:t>
            </a:r>
            <a:br>
              <a:rPr lang="en-US" sz="1800" b="1" i="1" dirty="0" smtClean="0"/>
            </a:br>
            <a:r>
              <a:rPr lang="en-US" sz="1800" b="1" i="1" dirty="0" smtClean="0"/>
              <a:t>More than 80 per cent of all students participate in student activities, such as sports, student newspaper, drama clubs, debate teams.</a:t>
            </a:r>
            <a:endParaRPr lang="ru-RU" sz="1800" b="1" i="1" dirty="0"/>
          </a:p>
        </p:txBody>
      </p:sp>
      <p:pic>
        <p:nvPicPr>
          <p:cNvPr id="3074" name="Picture 2" descr="C:\Documents and Settings\Ирина\Рабочий стол\angl\litclass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184" y="764704"/>
            <a:ext cx="4291880" cy="30994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Ирина\Рабочий стол\angl\obrazovanie-v-ameri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63273">
            <a:off x="5009865" y="3719497"/>
            <a:ext cx="2979233"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matemonline.com/wp-content/uploads/2012/07/nacionalnaja_zaochnaja_srednjaja_shko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029118"/>
            <a:ext cx="3240360" cy="208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465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692696"/>
            <a:ext cx="2912204" cy="1800200"/>
          </a:xfrm>
        </p:spPr>
        <p:txBody>
          <a:bodyPr>
            <a:noAutofit/>
          </a:bodyPr>
          <a:lstStyle/>
          <a:p>
            <a:pPr algn="l"/>
            <a:r>
              <a:rPr lang="en-US" sz="1600" i="1" dirty="0" smtClean="0"/>
              <a:t>American young people prefer football</a:t>
            </a:r>
            <a:r>
              <a:rPr lang="en-US" sz="1600" i="1" dirty="0"/>
              <a:t>,</a:t>
            </a:r>
            <a:r>
              <a:rPr lang="en-US" sz="1600" i="1" dirty="0" smtClean="0"/>
              <a:t> basketball, baseball, tennis, soccer, boxing, hockey, track and golf. The </a:t>
            </a:r>
            <a:r>
              <a:rPr lang="en-US" sz="1600" i="1" dirty="0"/>
              <a:t> </a:t>
            </a:r>
            <a:r>
              <a:rPr lang="en-US" sz="1600" i="1" dirty="0" smtClean="0"/>
              <a:t>average American teenager listens to music on the radio about three hours  a day and spend much time watching TV.</a:t>
            </a:r>
            <a:endParaRPr lang="ru-RU" sz="1600" i="1" dirty="0"/>
          </a:p>
        </p:txBody>
      </p:sp>
      <p:pic>
        <p:nvPicPr>
          <p:cNvPr id="5122" name="Picture 2" descr="C:\Documents and Settings\Ирина\Рабочий стол\angl\97e341d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35341">
            <a:off x="973725" y="818255"/>
            <a:ext cx="2270057" cy="150398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Ирина\Рабочий стол\angl\3010200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1758">
            <a:off x="3760580" y="1328070"/>
            <a:ext cx="1345650" cy="20235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Documents and Settings\Ирина\Рабочий стол\angl\air-america-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939" y="2581059"/>
            <a:ext cx="2602946" cy="174167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Documents and Settings\Ирина\Рабочий стол\angl\eEMFldl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69726">
            <a:off x="5978992" y="4657938"/>
            <a:ext cx="2093218"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Documents and Settings\Ирина\Рабочий стол\angl\golos-amerik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46937">
            <a:off x="3283962" y="4004848"/>
            <a:ext cx="2376239" cy="1869292"/>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Documents and Settings\Ирина\Рабочий стол\angl\televizor_kontrol_25-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4883" y="4525150"/>
            <a:ext cx="2021824" cy="1513021"/>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http://1000words1000days.com/wp-content/uploads/2013/04/Header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532" y="2767820"/>
            <a:ext cx="2404445" cy="136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452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Autofit/>
          </a:bodyPr>
          <a:lstStyle/>
          <a:p>
            <a:r>
              <a:rPr lang="en-US" sz="2000" i="1" dirty="0" smtClean="0"/>
              <a:t>American`s young people are mostly hard-working. Many have after-school jobs. Many youths work part-time on weekends or after school at fast-food restaurants, baby-sit for neighbors, hold, delivery jobs or work in stores.</a:t>
            </a:r>
            <a:endParaRPr lang="ru-RU" sz="2000" i="1" dirty="0"/>
          </a:p>
        </p:txBody>
      </p:sp>
      <p:pic>
        <p:nvPicPr>
          <p:cNvPr id="6146" name="Picture 2" descr="C:\Documents and Settings\Ирина\Рабочий стол\angl\78_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180">
            <a:off x="995963" y="1891547"/>
            <a:ext cx="2255728" cy="150005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Documents and Settings\Ирина\Рабочий стол\angl\nanny-with-two-k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573" y="2082513"/>
            <a:ext cx="2703903" cy="18106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Documents and Settings\Ирина\Рабочий стол\angl\babysit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480" y="3212975"/>
            <a:ext cx="2009530" cy="23036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floridence.ru/upload/iblock/f9e/f9e4b62690ba326c8ea9a10481fab7b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1283">
            <a:off x="963025" y="4309265"/>
            <a:ext cx="2192451" cy="15829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cdn3.img22.ria.ru/images/63100/05/63100057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225" y="4130580"/>
            <a:ext cx="28575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1661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800" i="1" dirty="0" smtClean="0"/>
              <a:t>However, most young people in the US do not have problems with drinking, drag abuse, teen pregnancies. Drug use has decreased among young people in the US within the last 10 years, though alcohol abuse has increased. </a:t>
            </a:r>
            <a:endParaRPr lang="ru-RU" sz="1800" i="1" dirty="0"/>
          </a:p>
        </p:txBody>
      </p:sp>
      <p:pic>
        <p:nvPicPr>
          <p:cNvPr id="1026" name="Picture 2" descr="http://tisk.org.ua/wp-content/uploads/2010/06/alko.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45155">
            <a:off x="4792553" y="1911465"/>
            <a:ext cx="2776031" cy="2082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c.pics.livejournal.com/samsebeskazal/21464625/260522/260522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3057">
            <a:off x="1636901" y="1972664"/>
            <a:ext cx="2376264" cy="20137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xn--80ajoghfjyj0a.xn--p1ai/uploads/media/illustration/1624/i605_2421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436" y="4102204"/>
            <a:ext cx="3362602" cy="19730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aypic.ru/wp-content/uploads/2011/03/52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093432"/>
            <a:ext cx="2585686" cy="172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1698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edvista.com/claire/tutorial/pp/img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6848475"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27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7776864" cy="1944216"/>
          </a:xfrm>
        </p:spPr>
        <p:txBody>
          <a:bodyPr>
            <a:noAutofit/>
          </a:bodyPr>
          <a:lstStyle/>
          <a:p>
            <a:r>
              <a:rPr lang="en-US" sz="1800" i="1">
                <a:solidFill>
                  <a:schemeClr val="accent6">
                    <a:lumMod val="50000"/>
                  </a:schemeClr>
                </a:solidFill>
              </a:rPr>
              <a:t>The </a:t>
            </a:r>
            <a:r>
              <a:rPr lang="en-US" sz="1800" i="1" smtClean="0">
                <a:solidFill>
                  <a:schemeClr val="accent6">
                    <a:lumMod val="50000"/>
                  </a:schemeClr>
                </a:solidFill>
              </a:rPr>
              <a:t>teenager </a:t>
            </a:r>
            <a:r>
              <a:rPr lang="en-US" sz="1800" i="1" dirty="0">
                <a:solidFill>
                  <a:schemeClr val="accent6">
                    <a:lumMod val="50000"/>
                  </a:schemeClr>
                </a:solidFill>
              </a:rPr>
              <a:t>years are a unique period of growth and development that are filled with energy, excitement and new experiences. No two teens are alike and each experience their teen years uniquely. Parental and cultural influences affect teenage development in different ways. However, all of them go through hormonal changes and physical changes that contribute to forming their sense of independence and identity.</a:t>
            </a:r>
            <a:endParaRPr lang="ru-RU" sz="1800" i="1" dirty="0">
              <a:solidFill>
                <a:schemeClr val="accent6">
                  <a:lumMod val="50000"/>
                </a:schemeClr>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636912"/>
            <a:ext cx="5405437" cy="3603625"/>
          </a:xfrm>
        </p:spPr>
      </p:pic>
    </p:spTree>
    <p:extLst>
      <p:ext uri="{BB962C8B-B14F-4D97-AF65-F5344CB8AC3E}">
        <p14:creationId xmlns:p14="http://schemas.microsoft.com/office/powerpoint/2010/main" val="39299304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332656"/>
            <a:ext cx="3610744" cy="6322714"/>
          </a:xfrm>
        </p:spPr>
        <p:txBody>
          <a:bodyPr>
            <a:noAutofit/>
          </a:bodyPr>
          <a:lstStyle/>
          <a:p>
            <a:r>
              <a:rPr lang="en-US" sz="2400" i="1" dirty="0">
                <a:solidFill>
                  <a:srgbClr val="7030A0"/>
                </a:solidFill>
              </a:rPr>
              <a:t>The results of sociological studies increasingly indicate that American young people do not associate themselves with religious beliefs. A new study conducted among Americans aged 18 to 24 years shows that many young people in this age group generally reject Orthodox religious teachings. However, they do not deny the spirituality completely.</a:t>
            </a:r>
            <a:endParaRPr lang="ru-RU" sz="2400" i="1" dirty="0">
              <a:solidFill>
                <a:srgbClr val="7030A0"/>
              </a:solidFill>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97060">
            <a:off x="905091" y="1773926"/>
            <a:ext cx="3876905" cy="2784531"/>
          </a:xfrm>
        </p:spPr>
      </p:pic>
      <p:sp>
        <p:nvSpPr>
          <p:cNvPr id="6" name="TextBox 5"/>
          <p:cNvSpPr txBox="1"/>
          <p:nvPr/>
        </p:nvSpPr>
        <p:spPr>
          <a:xfrm>
            <a:off x="755576" y="4005064"/>
            <a:ext cx="2813591" cy="369332"/>
          </a:xfrm>
          <a:prstGeom prst="rect">
            <a:avLst/>
          </a:prstGeom>
          <a:noFill/>
        </p:spPr>
        <p:txBody>
          <a:bodyPr wrap="none" rtlCol="0">
            <a:spAutoFit/>
          </a:bodyPr>
          <a:lstStyle/>
          <a:p>
            <a:r>
              <a:rPr lang="en-US" dirty="0" smtClean="0"/>
              <a:t>                                         </a:t>
            </a:r>
            <a:endParaRPr lang="ru-RU" dirty="0"/>
          </a:p>
        </p:txBody>
      </p:sp>
    </p:spTree>
    <p:extLst>
      <p:ext uri="{BB962C8B-B14F-4D97-AF65-F5344CB8AC3E}">
        <p14:creationId xmlns:p14="http://schemas.microsoft.com/office/powerpoint/2010/main" val="12277605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6965245" cy="1202485"/>
          </a:xfrm>
        </p:spPr>
        <p:txBody>
          <a:bodyPr>
            <a:normAutofit fontScale="90000"/>
          </a:bodyPr>
          <a:lstStyle/>
          <a:p>
            <a:r>
              <a:rPr lang="en-US" sz="2400" i="1" dirty="0" smtClean="0">
                <a:solidFill>
                  <a:srgbClr val="0070C0"/>
                </a:solidFill>
              </a:rPr>
              <a:t>Young people have difficulties in their relationship with their parents or problems at school which many lead to use of alcohol or drugs, the refusal to attend school or even to running away from home.</a:t>
            </a:r>
            <a:endParaRPr lang="ru-RU" sz="2400" i="1" dirty="0">
              <a:solidFill>
                <a:srgbClr val="0070C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370471">
            <a:off x="1143470" y="1948322"/>
            <a:ext cx="2540000" cy="1993900"/>
          </a:xfrm>
        </p:spPr>
      </p:pic>
      <p:pic>
        <p:nvPicPr>
          <p:cNvPr id="1026" name="Picture 2" descr="C:\Documents and Settings\Ирина\Рабочий стол\angl\lechenie-alkogolizm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85622">
            <a:off x="4822262" y="1929669"/>
            <a:ext cx="2974241" cy="20381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Ирина\Рабочий стол\angl\probl_podrostko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058313"/>
            <a:ext cx="3168352" cy="2110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Ирина\Рабочий стол\angl\stili-vospitaniya-300x2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9604" y="4252707"/>
            <a:ext cx="2555700" cy="191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467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764704"/>
            <a:ext cx="6965245" cy="5419730"/>
          </a:xfrm>
        </p:spPr>
        <p:txBody>
          <a:bodyPr>
            <a:noAutofit/>
          </a:bodyPr>
          <a:lstStyle/>
          <a:p>
            <a:pPr fontAlgn="base"/>
            <a:r>
              <a:rPr lang="en-US" sz="2000" i="1" dirty="0" smtClean="0">
                <a:solidFill>
                  <a:schemeClr val="accent6">
                    <a:lumMod val="75000"/>
                  </a:schemeClr>
                </a:solidFill>
              </a:rPr>
              <a:t>In </a:t>
            </a:r>
            <a:r>
              <a:rPr lang="en-US" sz="2000" i="1" dirty="0">
                <a:solidFill>
                  <a:schemeClr val="accent6">
                    <a:lumMod val="75000"/>
                  </a:schemeClr>
                </a:solidFill>
              </a:rPr>
              <a:t>2012, nearly 3/4 of students (72%) have consumed alcohol (more than just a few sips) by the end of high school, and more than 1/3 (37%) have done so by 8th </a:t>
            </a:r>
            <a:r>
              <a:rPr lang="en-US" sz="2000" i="1" dirty="0" smtClean="0">
                <a:solidFill>
                  <a:schemeClr val="accent6">
                    <a:lumMod val="75000"/>
                  </a:schemeClr>
                </a:solidFill>
              </a:rPr>
              <a:t>grade.</a:t>
            </a:r>
            <a:br>
              <a:rPr lang="en-US" sz="2000" i="1" dirty="0" smtClean="0">
                <a:solidFill>
                  <a:schemeClr val="accent6">
                    <a:lumMod val="75000"/>
                  </a:schemeClr>
                </a:solidFill>
              </a:rPr>
            </a:br>
            <a:r>
              <a:rPr lang="en-US" sz="2000" i="1" dirty="0">
                <a:solidFill>
                  <a:schemeClr val="accent6">
                    <a:lumMod val="75000"/>
                  </a:schemeClr>
                </a:solidFill>
              </a:rPr>
              <a:t/>
            </a:r>
            <a:br>
              <a:rPr lang="en-US" sz="2000" i="1" dirty="0">
                <a:solidFill>
                  <a:schemeClr val="accent6">
                    <a:lumMod val="75000"/>
                  </a:schemeClr>
                </a:solidFill>
              </a:rPr>
            </a:br>
            <a:r>
              <a:rPr lang="en-US" sz="2000" i="1" dirty="0" smtClean="0">
                <a:solidFill>
                  <a:schemeClr val="accent6">
                    <a:lumMod val="75000"/>
                  </a:schemeClr>
                </a:solidFill>
              </a:rPr>
              <a:t>According </a:t>
            </a:r>
            <a:r>
              <a:rPr lang="en-US" sz="2000" i="1" dirty="0">
                <a:solidFill>
                  <a:schemeClr val="accent6">
                    <a:lumMod val="75000"/>
                  </a:schemeClr>
                </a:solidFill>
              </a:rPr>
              <a:t>to a study by Columbia University, underage drinkers account for 11.4% of all of the alcohol consumed in the U.S</a:t>
            </a:r>
            <a:r>
              <a:rPr lang="en-US" sz="2000" i="1" dirty="0" smtClean="0">
                <a:solidFill>
                  <a:schemeClr val="accent6">
                    <a:lumMod val="75000"/>
                  </a:schemeClr>
                </a:solidFill>
              </a:rPr>
              <a:t>.</a:t>
            </a:r>
            <a:br>
              <a:rPr lang="en-US" sz="2000" i="1" dirty="0" smtClean="0">
                <a:solidFill>
                  <a:schemeClr val="accent6">
                    <a:lumMod val="75000"/>
                  </a:schemeClr>
                </a:solidFill>
              </a:rPr>
            </a:br>
            <a:r>
              <a:rPr lang="en-US" sz="2000" i="1" dirty="0">
                <a:solidFill>
                  <a:schemeClr val="accent6">
                    <a:lumMod val="75000"/>
                  </a:schemeClr>
                </a:solidFill>
              </a:rPr>
              <a:t/>
            </a:r>
            <a:br>
              <a:rPr lang="en-US" sz="2000" i="1" dirty="0">
                <a:solidFill>
                  <a:schemeClr val="accent6">
                    <a:lumMod val="75000"/>
                  </a:schemeClr>
                </a:solidFill>
              </a:rPr>
            </a:br>
            <a:r>
              <a:rPr lang="en-US" sz="2000" i="1" dirty="0" smtClean="0">
                <a:solidFill>
                  <a:schemeClr val="accent6">
                    <a:lumMod val="75000"/>
                  </a:schemeClr>
                </a:solidFill>
              </a:rPr>
              <a:t>The </a:t>
            </a:r>
            <a:r>
              <a:rPr lang="en-US" sz="2000" i="1" dirty="0">
                <a:solidFill>
                  <a:schemeClr val="accent6">
                    <a:lumMod val="75000"/>
                  </a:schemeClr>
                </a:solidFill>
              </a:rPr>
              <a:t>average age teen boys first try alcohol is age 11, for teen girls it’s 13</a:t>
            </a:r>
            <a:r>
              <a:rPr lang="en-US" sz="2000" i="1" dirty="0" smtClean="0">
                <a:solidFill>
                  <a:schemeClr val="accent6">
                    <a:lumMod val="75000"/>
                  </a:schemeClr>
                </a:solidFill>
              </a:rPr>
              <a:t>.</a:t>
            </a:r>
            <a:br>
              <a:rPr lang="en-US" sz="2000" i="1" dirty="0" smtClean="0">
                <a:solidFill>
                  <a:schemeClr val="accent6">
                    <a:lumMod val="75000"/>
                  </a:schemeClr>
                </a:solidFill>
              </a:rPr>
            </a:br>
            <a:r>
              <a:rPr lang="en-US" sz="2000" i="1" dirty="0">
                <a:solidFill>
                  <a:schemeClr val="accent6">
                    <a:lumMod val="75000"/>
                  </a:schemeClr>
                </a:solidFill>
              </a:rPr>
              <a:t/>
            </a:r>
            <a:br>
              <a:rPr lang="en-US" sz="2000" i="1" dirty="0">
                <a:solidFill>
                  <a:schemeClr val="accent6">
                    <a:lumMod val="75000"/>
                  </a:schemeClr>
                </a:solidFill>
              </a:rPr>
            </a:br>
            <a:r>
              <a:rPr lang="en-US" sz="2000" i="1" dirty="0" smtClean="0">
                <a:solidFill>
                  <a:schemeClr val="accent6">
                    <a:lumMod val="75000"/>
                  </a:schemeClr>
                </a:solidFill>
              </a:rPr>
              <a:t>Nearly  10 </a:t>
            </a:r>
            <a:r>
              <a:rPr lang="en-US" sz="2000" i="1" dirty="0">
                <a:solidFill>
                  <a:schemeClr val="accent6">
                    <a:lumMod val="75000"/>
                  </a:schemeClr>
                </a:solidFill>
              </a:rPr>
              <a:t>million young people, ages 12 to 20, reported that they've consumed alcohol in the past 30 days</a:t>
            </a:r>
            <a:r>
              <a:rPr lang="en-US" sz="2000" i="1" dirty="0" smtClean="0">
                <a:solidFill>
                  <a:schemeClr val="accent6">
                    <a:lumMod val="75000"/>
                  </a:schemeClr>
                </a:solidFill>
              </a:rPr>
              <a:t>.</a:t>
            </a:r>
            <a:br>
              <a:rPr lang="en-US" sz="2000" i="1" dirty="0" smtClean="0">
                <a:solidFill>
                  <a:schemeClr val="accent6">
                    <a:lumMod val="75000"/>
                  </a:schemeClr>
                </a:solidFill>
              </a:rPr>
            </a:br>
            <a:r>
              <a:rPr lang="en-US" sz="2000" i="1" dirty="0">
                <a:solidFill>
                  <a:schemeClr val="accent6">
                    <a:lumMod val="75000"/>
                  </a:schemeClr>
                </a:solidFill>
              </a:rPr>
              <a:t/>
            </a:r>
            <a:br>
              <a:rPr lang="en-US" sz="2000" i="1" dirty="0">
                <a:solidFill>
                  <a:schemeClr val="accent6">
                    <a:lumMod val="75000"/>
                  </a:schemeClr>
                </a:solidFill>
              </a:rPr>
            </a:br>
            <a:r>
              <a:rPr lang="en-US" sz="2000" i="1" dirty="0" smtClean="0">
                <a:solidFill>
                  <a:schemeClr val="accent6">
                    <a:lumMod val="75000"/>
                  </a:schemeClr>
                </a:solidFill>
              </a:rPr>
              <a:t>Teens </a:t>
            </a:r>
            <a:r>
              <a:rPr lang="en-US" sz="2000" i="1" dirty="0">
                <a:solidFill>
                  <a:schemeClr val="accent6">
                    <a:lumMod val="75000"/>
                  </a:schemeClr>
                </a:solidFill>
              </a:rPr>
              <a:t>who start drinking before age 15 years are 5 times more likely to develop alcohol dependence or abuse later in life than those who begin drinking at or after the legal age of 21.</a:t>
            </a:r>
            <a:br>
              <a:rPr lang="en-US" sz="2000" i="1" dirty="0">
                <a:solidFill>
                  <a:schemeClr val="accent6">
                    <a:lumMod val="75000"/>
                  </a:schemeClr>
                </a:solidFill>
              </a:rPr>
            </a:br>
            <a:endParaRPr lang="ru-RU" sz="2000" i="1" dirty="0">
              <a:solidFill>
                <a:schemeClr val="accent6">
                  <a:lumMod val="75000"/>
                </a:schemeClr>
              </a:solidFill>
            </a:endParaRPr>
          </a:p>
        </p:txBody>
      </p:sp>
    </p:spTree>
    <p:extLst>
      <p:ext uri="{BB962C8B-B14F-4D97-AF65-F5344CB8AC3E}">
        <p14:creationId xmlns:p14="http://schemas.microsoft.com/office/powerpoint/2010/main" val="50235398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691276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708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66663585"/>
              </p:ext>
            </p:extLst>
          </p:nvPr>
        </p:nvGraphicFramePr>
        <p:xfrm>
          <a:off x="899592" y="836712"/>
          <a:ext cx="7416823" cy="5400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31219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56447438"/>
              </p:ext>
            </p:extLst>
          </p:nvPr>
        </p:nvGraphicFramePr>
        <p:xfrm>
          <a:off x="1115616" y="836712"/>
          <a:ext cx="6912768"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0051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518526298"/>
              </p:ext>
            </p:extLst>
          </p:nvPr>
        </p:nvGraphicFramePr>
        <p:xfrm>
          <a:off x="900113" y="620713"/>
          <a:ext cx="7343775" cy="5545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50639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216</TotalTime>
  <Words>372</Words>
  <Application>Microsoft Office PowerPoint</Application>
  <PresentationFormat>Экран (4:3)</PresentationFormat>
  <Paragraphs>13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Кнопка</vt:lpstr>
      <vt:lpstr>Typical  teenagers</vt:lpstr>
      <vt:lpstr>The teenager years are a unique period of growth and development that are filled with energy, excitement and new experiences. No two teens are alike and each experience their teen years uniquely. Parental and cultural influences affect teenage development in different ways. However, all of them go through hormonal changes and physical changes that contribute to forming their sense of independence and identity.</vt:lpstr>
      <vt:lpstr>The results of sociological studies increasingly indicate that American young people do not associate themselves with religious beliefs. A new study conducted among Americans aged 18 to 24 years shows that many young people in this age group generally reject Orthodox religious teachings. However, they do not deny the spirituality completely.</vt:lpstr>
      <vt:lpstr>Young people have difficulties in their relationship with their parents or problems at school which many lead to use of alcohol or drugs, the refusal to attend school or even to running away from home.</vt:lpstr>
      <vt:lpstr>In 2012, nearly 3/4 of students (72%) have consumed alcohol (more than just a few sips) by the end of high school, and more than 1/3 (37%) have done so by 8th grade.  According to a study by Columbia University, underage drinkers account for 11.4% of all of the alcohol consumed in the U.S.  The average age teen boys first try alcohol is age 11, for teen girls it’s 13.  Nearly  10 million young people, ages 12 to 20, reported that they've consumed alcohol in the past 30 days.  Teens who start drinking before age 15 years are 5 times more likely to develop alcohol dependence or abuse later in life than those who begin drinking at or after the legal age of 21. </vt:lpstr>
      <vt:lpstr>Презентация PowerPoint</vt:lpstr>
      <vt:lpstr>Презентация PowerPoint</vt:lpstr>
      <vt:lpstr>Презентация PowerPoint</vt:lpstr>
      <vt:lpstr>Презентация PowerPoint</vt:lpstr>
      <vt:lpstr>The typical American student spends 6 hours a day, 5 days a week, 180 days a year in school. More than 80 per cent of all students participate in student activities, such as sports, student newspaper, drama clubs, debate teams.</vt:lpstr>
      <vt:lpstr>American young people prefer football, basketball, baseball, tennis, soccer, boxing, hockey, track and golf. The  average American teenager listens to music on the radio about three hours  a day and spend much time watching TV.</vt:lpstr>
      <vt:lpstr>American`s young people are mostly hard-working. Many have after-school jobs. Many youths work part-time on weekends or after school at fast-food restaurants, baby-sit for neighbors, hold, delivery jobs or work in stores.</vt:lpstr>
      <vt:lpstr>However, most young people in the US do not have problems with drinking, drag abuse, teen pregnancies. Drug use has decreased among young people in the US within the last 10 years, though alcohol abuse has increased.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Typical  teenagers</dc:title>
  <dc:creator>Admin</dc:creator>
  <cp:lastModifiedBy>Admin</cp:lastModifiedBy>
  <cp:revision>14</cp:revision>
  <dcterms:created xsi:type="dcterms:W3CDTF">2015-03-16T14:51:17Z</dcterms:created>
  <dcterms:modified xsi:type="dcterms:W3CDTF">2015-03-16T18:31:04Z</dcterms:modified>
</cp:coreProperties>
</file>