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848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irelight title.png"/>
          <p:cNvPicPr>
            <a:picLocks noChangeAspect="1"/>
          </p:cNvPicPr>
          <p:nvPr/>
        </p:nvPicPr>
        <p:blipFill>
          <a:blip r:embed="rId2"/>
          <a:srcRect l="43431" t="21353" b="20413"/>
          <a:stretch>
            <a:fillRect/>
          </a:stretch>
        </p:blipFill>
        <p:spPr>
          <a:xfrm>
            <a:off x="0" y="0"/>
            <a:ext cx="367230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6400800" cy="1600200"/>
          </a:xfrm>
        </p:spPr>
        <p:txBody>
          <a:bodyPr anchor="b" anchorCtr="0"/>
          <a:lstStyle>
            <a:lvl1pPr algn="l">
              <a:defRPr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971800"/>
            <a:ext cx="5715000" cy="12954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5943600"/>
            <a:ext cx="2133600" cy="228600"/>
          </a:xfrm>
        </p:spPr>
        <p:txBody>
          <a:bodyPr/>
          <a:lstStyle>
            <a:lvl1pPr algn="l">
              <a:defRPr/>
            </a:lvl1pPr>
          </a:lstStyle>
          <a:p>
            <a:fld id="{6F69044E-5D2A-4CA0-BB42-883D2CBAE929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5715000"/>
            <a:ext cx="2667000" cy="228600"/>
          </a:xfr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533400" cy="228600"/>
          </a:xfrm>
        </p:spPr>
        <p:txBody>
          <a:bodyPr/>
          <a:lstStyle>
            <a:lvl1pPr algn="l">
              <a:defRPr/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4209" y="2057400"/>
            <a:ext cx="5678424" cy="3886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98D6F-16E8-49DC-8FE1-047F0921EDA6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533400"/>
            <a:ext cx="1752600" cy="43433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533401"/>
            <a:ext cx="5029200" cy="54229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3B5-A467-46A0-A443-9E0EC05634EB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7DF-926F-40E7-9B2B-D1F53D2E1C5C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irelight section.png"/>
          <p:cNvPicPr>
            <a:picLocks noChangeAspect="1"/>
          </p:cNvPicPr>
          <p:nvPr/>
        </p:nvPicPr>
        <p:blipFill>
          <a:blip r:embed="rId2"/>
          <a:srcRect l="7678" r="8563" b="31688"/>
          <a:stretch>
            <a:fillRect/>
          </a:stretch>
        </p:blipFill>
        <p:spPr>
          <a:xfrm>
            <a:off x="0" y="3048000"/>
            <a:ext cx="9144000" cy="381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2057400"/>
            <a:ext cx="7391400" cy="1590675"/>
          </a:xfrm>
        </p:spPr>
        <p:txBody>
          <a:bodyPr anchor="b" anchorCtr="0">
            <a:normAutofit/>
          </a:bodyPr>
          <a:lstStyle>
            <a:lvl1pPr algn="ctr">
              <a:defRPr sz="4400" b="0" i="0" cap="none" baseline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7546" y="3810000"/>
            <a:ext cx="5388909" cy="14239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1500"/>
              </a:spcBef>
              <a:buFontTx/>
              <a:buNone/>
              <a:defRPr sz="1800" kern="120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8FEB-8E5E-43C8-A624-2E6E48E6ECFC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057401"/>
            <a:ext cx="2743200" cy="3898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057401"/>
            <a:ext cx="2743200" cy="3898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3DBF-A449-4C9D-B472-5959E548D7F2}" type="datetime1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967753"/>
            <a:ext cx="27432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2819400"/>
            <a:ext cx="2743200" cy="3136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967753"/>
            <a:ext cx="27432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819400"/>
            <a:ext cx="2743200" cy="3136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F5D0-5EBE-4B75-9D49-39A56D67876E}" type="datetime1">
              <a:rPr/>
              <a:pPr/>
              <a:t>3/28/2008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A0FF-41E3-48D8-B6B1-AD2DFF309C37}" type="datetime1">
              <a:rPr/>
              <a:pPr/>
              <a:t>3/28/2008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9535-5BFE-4C6B-A00E-2CCC3E0C7147}" type="datetime1">
              <a:rPr/>
              <a:pPr/>
              <a:t>3/28/2008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ntent caption.png"/>
          <p:cNvPicPr>
            <a:picLocks noChangeAspect="1"/>
          </p:cNvPicPr>
          <p:nvPr/>
        </p:nvPicPr>
        <p:blipFill>
          <a:blip r:embed="rId2"/>
          <a:srcRect l="11342" t="23079" r="13047"/>
          <a:stretch>
            <a:fillRect/>
          </a:stretch>
        </p:blipFill>
        <p:spPr>
          <a:xfrm>
            <a:off x="0" y="0"/>
            <a:ext cx="9144000" cy="60953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438150"/>
            <a:ext cx="2743200" cy="1618488"/>
          </a:xfrm>
        </p:spPr>
        <p:txBody>
          <a:bodyPr anchor="ctr" anchorCtr="0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438150"/>
            <a:ext cx="4419600" cy="5118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439" y="2514600"/>
            <a:ext cx="1985962" cy="23622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D56-6EAC-4129-98CD-9AD71FD8D485}" type="datetime1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ntent caption.png"/>
          <p:cNvPicPr>
            <a:picLocks noChangeAspect="1"/>
          </p:cNvPicPr>
          <p:nvPr/>
        </p:nvPicPr>
        <p:blipFill>
          <a:blip r:embed="rId2"/>
          <a:srcRect l="11342" t="23079" r="13047"/>
          <a:stretch>
            <a:fillRect/>
          </a:stretch>
        </p:blipFill>
        <p:spPr>
          <a:xfrm>
            <a:off x="0" y="0"/>
            <a:ext cx="9144000" cy="60953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438150"/>
            <a:ext cx="2743200" cy="1619250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050" y="685800"/>
            <a:ext cx="5264150" cy="4648200"/>
          </a:xfrm>
          <a:prstGeom prst="ellipse">
            <a:avLst/>
          </a:prstGeom>
          <a:ln w="127000">
            <a:solidFill>
              <a:schemeClr val="tx1">
                <a:alpha val="10000"/>
              </a:schemeClr>
            </a:solidFill>
          </a:ln>
          <a:effectLst>
            <a:innerShdw blurRad="190500">
              <a:prstClr val="black">
                <a:alpha val="75000"/>
              </a:prstClr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2104" y="2514600"/>
            <a:ext cx="1984248" cy="2359152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buNone/>
              <a:defRPr sz="1400" kern="1200">
                <a:gradFill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7ED7-ED76-43BC-97DB-55B373391E40}" type="datetime1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relight content.png"/>
          <p:cNvPicPr>
            <a:picLocks noChangeAspect="1"/>
          </p:cNvPicPr>
          <p:nvPr/>
        </p:nvPicPr>
        <p:blipFill>
          <a:blip r:embed="rId13"/>
          <a:srcRect l="10260" t="11518" r="6261" b="874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057400"/>
            <a:ext cx="50292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4770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0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fld id="{543E42D7-BE15-40EC-A50A-F1458B5ECD51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770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0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48400"/>
            <a:ext cx="5334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1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spc="0" baseline="0">
          <a:gradFill flip="none" rotWithShape="1"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  <a:tileRect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500"/>
        </a:spcBef>
        <a:buFontTx/>
        <a:buBlip>
          <a:blip r:embed="rId14"/>
        </a:buBlip>
        <a:defRPr sz="20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1500"/>
        </a:spcBef>
        <a:buFontTx/>
        <a:buBlip>
          <a:blip r:embed="rId15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1500"/>
        </a:spcBef>
        <a:buFontTx/>
        <a:buBlip>
          <a:blip r:embed="rId15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fine.org.ua/" TargetMode="External"/><Relationship Id="rId2" Type="http://schemas.openxmlformats.org/officeDocument/2006/relationships/hyperlink" Target="http://referatu.net.u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14414" y="142852"/>
            <a:ext cx="7500990" cy="8191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endParaRPr lang="ru-RU" sz="48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00100" y="214290"/>
            <a:ext cx="7500990" cy="8191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AG_Futura" pitchFamily="34" charset="0"/>
                <a:ea typeface="+mj-ea"/>
                <a:cs typeface="+mj-cs"/>
              </a:rPr>
              <a:t>Клас черевоногі</a:t>
            </a:r>
            <a:endParaRPr kumimoji="0" lang="ru-RU" sz="4800" b="1" i="0" u="none" strike="noStrike" kern="1200" cap="none" spc="0" normalizeH="0" baseline="0" noProof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  <a:uLnTx/>
              <a:uFillTx/>
              <a:latin typeface="AG_Futura" pitchFamily="34" charset="0"/>
              <a:ea typeface="+mj-ea"/>
              <a:cs typeface="+mj-cs"/>
            </a:endParaRPr>
          </a:p>
        </p:txBody>
      </p:sp>
      <p:pic>
        <p:nvPicPr>
          <p:cNvPr id="3074" name="Picture 2" descr="D:\Аня ;)\Школа\Биология\45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142984"/>
            <a:ext cx="6250785" cy="416719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Подзаголовок 2"/>
          <p:cNvSpPr txBox="1">
            <a:spLocks/>
          </p:cNvSpPr>
          <p:nvPr/>
        </p:nvSpPr>
        <p:spPr>
          <a:xfrm>
            <a:off x="6000760" y="5429264"/>
            <a:ext cx="291941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3175" cmpd="sng">
                  <a:noFill/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_Futura" pitchFamily="34" charset="0"/>
                <a:ea typeface="+mn-ea"/>
                <a:cs typeface="+mn-cs"/>
              </a:rPr>
              <a:t>Підготувала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3175" cmpd="sng">
                  <a:noFill/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_Futura" pitchFamily="34" charset="0"/>
                <a:ea typeface="+mn-ea"/>
                <a:cs typeface="+mn-cs"/>
              </a:rPr>
              <a:t>учениця 8-В класу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 err="1" smtClean="0">
                <a:ln w="3175" cmpd="sng">
                  <a:noFill/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_Futura" pitchFamily="34" charset="0"/>
                <a:ea typeface="+mn-ea"/>
                <a:cs typeface="+mn-cs"/>
              </a:rPr>
              <a:t>Кошина</a:t>
            </a:r>
            <a:r>
              <a:rPr kumimoji="0" lang="uk-UA" sz="2000" b="1" i="0" u="none" strike="noStrike" kern="1200" cap="none" spc="0" normalizeH="0" baseline="0" noProof="0" dirty="0" smtClean="0">
                <a:ln w="3175" cmpd="sng">
                  <a:noFill/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_Futura" pitchFamily="34" charset="0"/>
                <a:ea typeface="+mn-ea"/>
                <a:cs typeface="+mn-cs"/>
              </a:rPr>
              <a:t> Анна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0"/>
            <a:ext cx="9144000" cy="3357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uk-UA" sz="2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</a:t>
            </a:r>
            <a:r>
              <a:rPr lang="uk-UA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Клас черевоногі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молюски налічує близько 90 тис. видів; у фауні їх більше 1000, з них на Україні — понад 200. Заселяють слимаки різні зони морів та океанів, прісні водойми; деякі живуть на суші, пристосувавшись навіть до суворих умов пустині та гірських вершин. Це єдиний клас, представники якого освоїли не тільки водоймища, але й сушу, тому за кількістю видів молюсків — це найчисленніший клас. Його представники порівняно невеликі за розмірами: чорноморський молюск рапана до 12 см висотою, виноградний равлик — 8 см, деякі голі </a:t>
            </a:r>
            <a:r>
              <a:rPr lang="uk-UA" sz="20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сігимаки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— до 10 см, великі тропічні види досягають 60 см.</a:t>
            </a:r>
          </a:p>
          <a:p>
            <a:endParaRPr lang="uk-UA" sz="2000" b="1" dirty="0" smtClean="0"/>
          </a:p>
          <a:p>
            <a:endParaRPr lang="ru-RU" sz="2000" b="1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pic>
        <p:nvPicPr>
          <p:cNvPr id="4098" name="Picture 2" descr="D:\Аня ;)\Школа\Биология\47ebd832b6a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071810"/>
            <a:ext cx="5143536" cy="3647003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0"/>
            <a:ext cx="9144000" cy="30718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Будова</a:t>
            </a:r>
            <a:endParaRPr lang="uk-UA" sz="20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Тіло асиметричне, з добре вираженою головою. Нога з широкою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підошвою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Черепашка (1,5-250 мм) спіральне закручена, іноді недорозвинена або                  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зовсім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редукована. На голові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розташовані1—2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пари щупалець. У більшості видів 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добре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розвинені очі, </a:t>
            </a:r>
            <a:r>
              <a:rPr lang="uk-UA" sz="20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статоцисти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та </a:t>
            </a:r>
            <a:r>
              <a:rPr lang="uk-UA" sz="20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осфрадії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У глотці знаходяться рогові щелепи та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терка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</a:t>
            </a:r>
            <a:r>
              <a:rPr lang="uk-UA" sz="20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радула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вкрита рядами міцних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хітинових зубчиків).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Ці органи служать для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механічного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подрібнення та </a:t>
            </a:r>
            <a:r>
              <a:rPr lang="uk-UA" sz="20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зіскоблювання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їжі. Розвинені слинні залози. Кишки 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утворюють </a:t>
            </a:r>
            <a:r>
              <a:rPr lang="uk-UA" sz="20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петлеподібний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вигин,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анальний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отвір міститься над головою або збоку від неї, на правому боці тіла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Тіло </a:t>
            </a:r>
            <a:r>
              <a:rPr lang="uk-UA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молюска вкрито мантією і міститься в спіральне закрученій черепашці. </a:t>
            </a:r>
            <a:endParaRPr lang="ru-RU" sz="2000" dirty="0"/>
          </a:p>
        </p:txBody>
      </p:sp>
      <p:pic>
        <p:nvPicPr>
          <p:cNvPr id="5122" name="Picture 2" descr="D:\Аня ;)\Школа\Биология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214686"/>
            <a:ext cx="5625649" cy="3217063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3000372"/>
            <a:ext cx="307180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000" dirty="0" smtClean="0">
                <a:solidFill>
                  <a:srgbClr val="D16349">
                    <a:lumMod val="20000"/>
                    <a:lumOff val="80000"/>
                  </a:srgbClr>
                </a:solidFill>
              </a:rPr>
              <a:t>Пересування молюска відбувається завдяки хвилеподібному скороченню м'язів ноги. На нижній стороні голови міститься рот, а на бічних сторонах — два чутливих щупальця, біля їхньої основи знаходяться очі.</a:t>
            </a:r>
            <a:endParaRPr lang="ru-RU" sz="2000" dirty="0" smtClean="0">
              <a:solidFill>
                <a:srgbClr val="D16349">
                  <a:lumMod val="20000"/>
                  <a:lumOff val="80000"/>
                </a:srgbClr>
              </a:solidFill>
            </a:endParaRPr>
          </a:p>
          <a:p>
            <a:pPr lvl="0"/>
            <a:endParaRPr lang="uk-UA" sz="2000" b="1" dirty="0" smtClean="0">
              <a:solidFill>
                <a:prstClr val="white"/>
              </a:solidFill>
            </a:endParaRPr>
          </a:p>
          <a:p>
            <a:pPr lvl="0"/>
            <a:endParaRPr lang="ru-RU" sz="2000" b="1" dirty="0" smtClean="0">
              <a:solidFill>
                <a:prstClr val="white"/>
              </a:solidFill>
            </a:endParaRPr>
          </a:p>
          <a:p>
            <a:pPr lvl="0"/>
            <a:endParaRPr lang="ru-RU" sz="2000" dirty="0" smtClean="0">
              <a:solidFill>
                <a:prstClr val="white"/>
              </a:solidFill>
            </a:endParaRPr>
          </a:p>
          <a:p>
            <a:pPr lvl="0"/>
            <a:endParaRPr lang="ru-RU" sz="20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2000" b="1" dirty="0" smtClean="0"/>
              <a:t>Живлення</a:t>
            </a:r>
          </a:p>
          <a:p>
            <a:r>
              <a:rPr lang="uk-UA" sz="2000" dirty="0" smtClean="0"/>
              <a:t>Живлення черевоногих різноманітне. Є серед них фітофаги (голі </a:t>
            </a:r>
            <a:r>
              <a:rPr lang="uk-UA" sz="2000" dirty="0" err="1" smtClean="0"/>
              <a:t>слизні</a:t>
            </a:r>
            <a:r>
              <a:rPr lang="uk-UA" sz="2000" dirty="0" smtClean="0"/>
              <a:t>, виноградний і садовий слимаки та ін.), хижаки (</a:t>
            </a:r>
            <a:r>
              <a:rPr lang="uk-UA" sz="2000" dirty="0" err="1" smtClean="0"/>
              <a:t>мурекси</a:t>
            </a:r>
            <a:r>
              <a:rPr lang="uk-UA" sz="2000" dirty="0" smtClean="0"/>
              <a:t>, насси, рапани та ін.), більшість — всеїдні форми. У глотці є м'язовий язик з численними зубчиками на нижній стороні, ними, як терткою, п'явушник зіскоблює м'які тканини рослин. Через глотку і стравохід страва потрапляє в шлунок, де й починає перетравлюватися. Подальше перетравлювання відбувається в печінці, а закінчується в кишечнику. Неперетравлена пожива викидається через анальний отвір назовні. До рослиноїдних черевоногих належить виноградний равлик, що також завдає шкоди сільському господарству. У деяких країнах його використовують в їжу.</a:t>
            </a:r>
          </a:p>
          <a:p>
            <a:r>
              <a:rPr lang="uk-UA" sz="2000" b="1" dirty="0" smtClean="0"/>
              <a:t>Дихання</a:t>
            </a:r>
          </a:p>
          <a:p>
            <a:r>
              <a:rPr lang="uk-UA" sz="2000" dirty="0" smtClean="0"/>
              <a:t>Органами дихання є зябра (для </a:t>
            </a:r>
            <a:r>
              <a:rPr lang="uk-UA" sz="2000" dirty="0" err="1" smtClean="0"/>
              <a:t>біль-</a:t>
            </a:r>
            <a:endParaRPr lang="uk-UA" sz="2000" dirty="0" smtClean="0"/>
          </a:p>
          <a:p>
            <a:r>
              <a:rPr lang="uk-UA" sz="2000" dirty="0" smtClean="0"/>
              <a:t>шості) та легені — особливої </a:t>
            </a:r>
            <a:r>
              <a:rPr lang="uk-UA" sz="2000" dirty="0" err="1" smtClean="0"/>
              <a:t>кише-</a:t>
            </a:r>
            <a:endParaRPr lang="uk-UA" sz="2000" dirty="0" smtClean="0"/>
          </a:p>
          <a:p>
            <a:r>
              <a:rPr lang="uk-UA" sz="2000" dirty="0" smtClean="0"/>
              <a:t>ні мантії, куди повітря потрапляє </a:t>
            </a:r>
            <a:r>
              <a:rPr lang="uk-UA" sz="2000" dirty="0" err="1" smtClean="0"/>
              <a:t>че-</a:t>
            </a:r>
            <a:endParaRPr lang="uk-UA" sz="2000" dirty="0" smtClean="0"/>
          </a:p>
          <a:p>
            <a:r>
              <a:rPr lang="uk-UA" sz="2000" dirty="0" err="1" smtClean="0"/>
              <a:t>рез</a:t>
            </a:r>
            <a:r>
              <a:rPr lang="uk-UA" sz="2000" dirty="0" smtClean="0"/>
              <a:t> дихальний отвір. Ті, що дихають </a:t>
            </a:r>
          </a:p>
          <a:p>
            <a:r>
              <a:rPr lang="uk-UA" sz="2000" dirty="0" smtClean="0"/>
              <a:t>атмосферним повітрям, час від часу </a:t>
            </a:r>
          </a:p>
          <a:p>
            <a:r>
              <a:rPr lang="uk-UA" sz="2000" dirty="0" smtClean="0"/>
              <a:t>необхідно підійматися на поверхню </a:t>
            </a:r>
          </a:p>
          <a:p>
            <a:r>
              <a:rPr lang="uk-UA" sz="2000" dirty="0" smtClean="0"/>
              <a:t>води. Стінки легені обплетені </a:t>
            </a:r>
            <a:r>
              <a:rPr lang="uk-UA" sz="2000" dirty="0" err="1" smtClean="0"/>
              <a:t>мере-</a:t>
            </a:r>
            <a:endParaRPr lang="uk-UA" sz="2000" dirty="0" smtClean="0"/>
          </a:p>
          <a:p>
            <a:r>
              <a:rPr lang="uk-UA" sz="2000" dirty="0" err="1" smtClean="0"/>
              <a:t>жею</a:t>
            </a:r>
            <a:r>
              <a:rPr lang="uk-UA" sz="2000" dirty="0" smtClean="0"/>
              <a:t> кровоносних судин. Тут </a:t>
            </a:r>
            <a:r>
              <a:rPr lang="uk-UA" sz="2000" dirty="0" err="1" smtClean="0"/>
              <a:t>відбу-</a:t>
            </a:r>
            <a:endParaRPr lang="uk-UA" sz="2000" dirty="0" smtClean="0"/>
          </a:p>
          <a:p>
            <a:r>
              <a:rPr lang="uk-UA" sz="2000" dirty="0" err="1" smtClean="0"/>
              <a:t>вається</a:t>
            </a:r>
            <a:r>
              <a:rPr lang="uk-UA" sz="2000" dirty="0" smtClean="0"/>
              <a:t> збагачення крові киснем і </a:t>
            </a:r>
          </a:p>
          <a:p>
            <a:r>
              <a:rPr lang="uk-UA" sz="2000" dirty="0" smtClean="0"/>
              <a:t>виділення вуглекислого газу.</a:t>
            </a:r>
            <a:endParaRPr lang="ru-RU" sz="2000" dirty="0"/>
          </a:p>
        </p:txBody>
      </p:sp>
      <p:pic>
        <p:nvPicPr>
          <p:cNvPr id="6146" name="Picture 2" descr="D:\Аня ;)\Школа\Биология\Lehmannia marginata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35113" y="3508102"/>
            <a:ext cx="4494605" cy="2992732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-214338"/>
            <a:ext cx="9144000" cy="72152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2000" b="1" dirty="0" smtClean="0"/>
              <a:t>Нервова система</a:t>
            </a:r>
            <a:endParaRPr lang="uk-UA" sz="20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uk-UA" sz="2000" dirty="0" smtClean="0"/>
              <a:t>Серце складається з двох камер — </a:t>
            </a:r>
            <a:r>
              <a:rPr lang="uk-UA" sz="2000" dirty="0" err="1" smtClean="0"/>
              <a:t>перед-</a:t>
            </a:r>
            <a:endParaRPr lang="uk-UA" sz="2000" dirty="0" smtClean="0"/>
          </a:p>
          <a:p>
            <a:r>
              <a:rPr lang="uk-UA" sz="2000" dirty="0" err="1" smtClean="0"/>
              <a:t>сердя</a:t>
            </a:r>
            <a:r>
              <a:rPr lang="uk-UA" sz="2000" dirty="0" smtClean="0"/>
              <a:t> і шлуночка. З великих судин через </a:t>
            </a:r>
            <a:r>
              <a:rPr lang="uk-UA" sz="2000" dirty="0" err="1" smtClean="0"/>
              <a:t>ка-</a:t>
            </a:r>
            <a:endParaRPr lang="uk-UA" sz="2000" dirty="0" smtClean="0"/>
          </a:p>
          <a:p>
            <a:r>
              <a:rPr lang="uk-UA" sz="2000" dirty="0" err="1" smtClean="0"/>
              <a:t>піляри</a:t>
            </a:r>
            <a:r>
              <a:rPr lang="uk-UA" sz="2000" dirty="0" smtClean="0"/>
              <a:t> кров потрапляє в проміжок між </a:t>
            </a:r>
            <a:r>
              <a:rPr lang="uk-UA" sz="2000" dirty="0" err="1" smtClean="0"/>
              <a:t>ор-</a:t>
            </a:r>
            <a:endParaRPr lang="uk-UA" sz="2000" dirty="0" smtClean="0"/>
          </a:p>
          <a:p>
            <a:r>
              <a:rPr lang="uk-UA" sz="2000" dirty="0" smtClean="0"/>
              <a:t>ганами. Таку кровоносну систему </a:t>
            </a:r>
            <a:r>
              <a:rPr lang="uk-UA" sz="2000" dirty="0" err="1" smtClean="0"/>
              <a:t>назива-</a:t>
            </a:r>
            <a:endParaRPr lang="uk-UA" sz="2000" dirty="0" smtClean="0"/>
          </a:p>
          <a:p>
            <a:r>
              <a:rPr lang="uk-UA" sz="2000" dirty="0" err="1" smtClean="0"/>
              <a:t>ють</a:t>
            </a:r>
            <a:r>
              <a:rPr lang="uk-UA" sz="2000" dirty="0" smtClean="0"/>
              <a:t> незамкненою. З порожнини тіла кров </a:t>
            </a:r>
          </a:p>
          <a:p>
            <a:r>
              <a:rPr lang="uk-UA" sz="2000" dirty="0" smtClean="0"/>
              <a:t>(венозна без кисню) збирається в судину, </a:t>
            </a:r>
          </a:p>
          <a:p>
            <a:r>
              <a:rPr lang="uk-UA" sz="2000" dirty="0" smtClean="0"/>
              <a:t>яка підходить до легені, де вона </a:t>
            </a:r>
            <a:r>
              <a:rPr lang="uk-UA" sz="2000" dirty="0" err="1" smtClean="0"/>
              <a:t>збагачуєть-</a:t>
            </a:r>
            <a:endParaRPr lang="uk-UA" sz="2000" dirty="0" smtClean="0"/>
          </a:p>
          <a:p>
            <a:r>
              <a:rPr lang="uk-UA" sz="2000" dirty="0" smtClean="0"/>
              <a:t>ся киснем, звідки потрапляє в передсердя, </a:t>
            </a:r>
          </a:p>
          <a:p>
            <a:r>
              <a:rPr lang="uk-UA" sz="2000" dirty="0" smtClean="0"/>
              <a:t>потім — у шлуночок і нарешті по артеріях —</a:t>
            </a:r>
          </a:p>
          <a:p>
            <a:r>
              <a:rPr lang="uk-UA" sz="2000" dirty="0" smtClean="0"/>
              <a:t>судинах, що несуть кров, збагачену киснем </a:t>
            </a:r>
          </a:p>
          <a:p>
            <a:r>
              <a:rPr lang="uk-UA" sz="2000" dirty="0" smtClean="0"/>
              <a:t>(артеріальну), потрапляє до органів.</a:t>
            </a:r>
          </a:p>
          <a:p>
            <a:r>
              <a:rPr lang="uk-UA" sz="2000" b="1" dirty="0" smtClean="0"/>
              <a:t>Розмноження</a:t>
            </a:r>
          </a:p>
          <a:p>
            <a:r>
              <a:rPr lang="uk-UA" sz="2000" dirty="0" smtClean="0"/>
              <a:t>Розмноження статеве. Морські форми здебільшого різностатеві, а прісноводні та наземні — гермафродити. Запліднення внутрішнє. Розвиток прямий або з метаморфозом, личинка парусник (</a:t>
            </a:r>
            <a:r>
              <a:rPr lang="uk-UA" sz="2000" dirty="0" err="1" smtClean="0"/>
              <a:t>велігер</a:t>
            </a:r>
            <a:r>
              <a:rPr lang="uk-UA" sz="2000" dirty="0" smtClean="0"/>
              <a:t>).</a:t>
            </a:r>
            <a:endParaRPr lang="ru-RU" sz="2000" dirty="0" smtClean="0"/>
          </a:p>
          <a:p>
            <a:r>
              <a:rPr lang="uk-UA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Життєдіяльність та різноманітність</a:t>
            </a:r>
          </a:p>
          <a:p>
            <a:r>
              <a:rPr lang="uk-UA" sz="2000" dirty="0" smtClean="0"/>
              <a:t>Серед морських черевоногих переважають літоральні форми, проте є й такі, що опускаються на значну глибину. У Чорному та інших морях поширена </a:t>
            </a:r>
            <a:r>
              <a:rPr lang="uk-UA" sz="2000" dirty="0" err="1" smtClean="0"/>
              <a:t>пагела</a:t>
            </a:r>
            <a:r>
              <a:rPr lang="uk-UA" sz="2000" dirty="0" smtClean="0"/>
              <a:t>, вона міцно прикріплюється до прибережних скель своєю ногою (буває, треба прикласти силу в десятки кілограмів, щоб відірвати цього молюска від субстрату).</a:t>
            </a:r>
            <a:endParaRPr lang="ru-RU" sz="2000" dirty="0" smtClean="0"/>
          </a:p>
        </p:txBody>
      </p:sp>
      <p:pic>
        <p:nvPicPr>
          <p:cNvPr id="7170" name="Picture 2" descr="D:\Аня ;)\Школа\Биология\e5bef71f35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14290"/>
            <a:ext cx="3917741" cy="362945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2000" dirty="0" smtClean="0"/>
              <a:t>У ставках, невеликих озерах, старорічищах водиться ставковик звичайний (озерним), який досягає розмірів 68—70 мм. За допомогою ноги він переміщується не лише по твердому субстрату, але й по плівці поверхневого натягу води. Дихає за допомогою легенів атмосферним повітрям, тому періодично піднімається на поверхню, щоб набрати в мантійну порожнину запас повітря. При зниженні температури вод до 6—8 °С ставковий починає дихати киснем, розчинним у воді, тоді його легеня функціонує як зябра. За способом живлення ставковик звичайний — всеїдна тварина: поїдає рослинну, тваринну їжу, а також і трупи.</a:t>
            </a:r>
            <a:endParaRPr lang="ru-RU" sz="2000" dirty="0" smtClean="0"/>
          </a:p>
          <a:p>
            <a:r>
              <a:rPr lang="uk-UA" sz="2000" dirty="0" smtClean="0"/>
              <a:t>Експериментальне доведено, що при високій щільності популяції продукти </a:t>
            </a:r>
          </a:p>
          <a:p>
            <a:r>
              <a:rPr lang="uk-UA" sz="2000" dirty="0" smtClean="0"/>
              <a:t>метаболізму </a:t>
            </a:r>
            <a:r>
              <a:rPr lang="uk-UA" sz="2000" dirty="0" err="1" smtClean="0"/>
              <a:t>пригнічуюче</a:t>
            </a:r>
            <a:r>
              <a:rPr lang="uk-UA" sz="2000" dirty="0" smtClean="0"/>
              <a:t> діють на кожну особину, затримуючи її ріст. Тому </a:t>
            </a:r>
          </a:p>
          <a:p>
            <a:r>
              <a:rPr lang="uk-UA" sz="2000" dirty="0" smtClean="0"/>
              <a:t>                                                                             в густо заселених басейнах </a:t>
            </a:r>
            <a:r>
              <a:rPr lang="uk-UA" sz="2000" dirty="0" err="1" smtClean="0"/>
              <a:t>розвивають-</a:t>
            </a:r>
            <a:endParaRPr lang="uk-UA" sz="2000" dirty="0" smtClean="0"/>
          </a:p>
          <a:p>
            <a:r>
              <a:rPr lang="uk-UA" sz="2000" dirty="0" smtClean="0"/>
              <a:t>                                                                             ся дрібні екземпляри.</a:t>
            </a:r>
            <a:r>
              <a:rPr lang="ru-RU" sz="2000" dirty="0" smtClean="0"/>
              <a:t> </a:t>
            </a:r>
            <a:r>
              <a:rPr lang="uk-UA" sz="2000" dirty="0" smtClean="0"/>
              <a:t>У невеликих </a:t>
            </a:r>
            <a:r>
              <a:rPr lang="uk-UA" sz="2000" dirty="0" err="1" smtClean="0"/>
              <a:t>пріс-</a:t>
            </a:r>
            <a:endParaRPr lang="uk-UA" sz="2000" dirty="0" smtClean="0"/>
          </a:p>
          <a:p>
            <a:r>
              <a:rPr lang="uk-UA" sz="2000" dirty="0" smtClean="0"/>
              <a:t>                                                                             них водоймах поширені котушки, </a:t>
            </a:r>
            <a:r>
              <a:rPr lang="uk-UA" sz="2000" dirty="0" err="1" smtClean="0"/>
              <a:t>калю-</a:t>
            </a:r>
            <a:endParaRPr lang="uk-UA" sz="2000" dirty="0" smtClean="0"/>
          </a:p>
          <a:p>
            <a:r>
              <a:rPr lang="uk-UA" sz="2000" dirty="0" smtClean="0"/>
              <a:t>                                                                             жниці, бітинії. Котушки, живлячись </a:t>
            </a:r>
            <a:r>
              <a:rPr lang="uk-UA" sz="2000" dirty="0" err="1" smtClean="0"/>
              <a:t>мік-</a:t>
            </a:r>
            <a:r>
              <a:rPr lang="uk-UA" sz="2000" dirty="0" smtClean="0"/>
              <a:t> </a:t>
            </a:r>
          </a:p>
          <a:p>
            <a:r>
              <a:rPr lang="uk-UA" sz="2000" dirty="0" smtClean="0"/>
              <a:t>                                                                             </a:t>
            </a:r>
            <a:r>
              <a:rPr lang="uk-UA" sz="2000" dirty="0" err="1" smtClean="0"/>
              <a:t>роскопічними</a:t>
            </a:r>
            <a:r>
              <a:rPr lang="uk-UA" sz="2000" dirty="0" smtClean="0"/>
              <a:t> водоростями (вони їх </a:t>
            </a:r>
          </a:p>
          <a:p>
            <a:r>
              <a:rPr lang="uk-UA" sz="2000" dirty="0" smtClean="0"/>
              <a:t>                                                                             зскрібають теркою з поверхні водяних </a:t>
            </a:r>
          </a:p>
          <a:p>
            <a:r>
              <a:rPr lang="uk-UA" sz="2000" dirty="0" smtClean="0"/>
              <a:t>                                                                             рослин та підводних предметів), є </a:t>
            </a:r>
            <a:r>
              <a:rPr lang="uk-UA" sz="2000" dirty="0" err="1" smtClean="0"/>
              <a:t>ба-</a:t>
            </a:r>
            <a:endParaRPr lang="uk-UA" sz="2000" dirty="0" smtClean="0"/>
          </a:p>
          <a:p>
            <a:r>
              <a:rPr lang="uk-UA" sz="2000" dirty="0" smtClean="0"/>
              <a:t>                                                                             </a:t>
            </a:r>
            <a:r>
              <a:rPr lang="uk-UA" sz="2000" dirty="0" err="1" smtClean="0"/>
              <a:t>жаними</a:t>
            </a:r>
            <a:r>
              <a:rPr lang="uk-UA" sz="2000" dirty="0" smtClean="0"/>
              <a:t> мешканцями акваріумів як </a:t>
            </a:r>
            <a:r>
              <a:rPr lang="uk-UA" sz="2000" dirty="0" err="1" smtClean="0"/>
              <a:t>біо-</a:t>
            </a:r>
            <a:endParaRPr lang="uk-UA" sz="2000" dirty="0" smtClean="0"/>
          </a:p>
          <a:p>
            <a:r>
              <a:rPr lang="uk-UA" sz="2000" dirty="0" smtClean="0"/>
              <a:t>                                                                             логічні санітари.</a:t>
            </a:r>
            <a:r>
              <a:rPr lang="ru-RU" sz="2000" dirty="0" smtClean="0"/>
              <a:t> </a:t>
            </a:r>
            <a:r>
              <a:rPr lang="uk-UA" sz="2000" dirty="0" smtClean="0"/>
              <a:t>Усі ці молюски можуть витримувати пересихання водойм, виділяючи при цьому щільну плівку, яка закриває вхід у чере­пашку.</a:t>
            </a:r>
            <a:endParaRPr lang="ru-RU" sz="2000" dirty="0"/>
          </a:p>
        </p:txBody>
      </p:sp>
      <p:pic>
        <p:nvPicPr>
          <p:cNvPr id="8194" name="Picture 2" descr="D:\Аня ;)\Школа\Биология\87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429000"/>
            <a:ext cx="4143404" cy="285752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71406" y="-24"/>
            <a:ext cx="9144000" cy="69294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2000" dirty="0" smtClean="0"/>
              <a:t>                                                             Наземні молюски витримують значні </a:t>
            </a:r>
            <a:r>
              <a:rPr lang="uk-UA" sz="2000" dirty="0" err="1" smtClean="0"/>
              <a:t>темпе-</a:t>
            </a:r>
            <a:endParaRPr lang="uk-UA" sz="2000" dirty="0" smtClean="0"/>
          </a:p>
          <a:p>
            <a:r>
              <a:rPr lang="uk-UA" sz="2000" dirty="0" smtClean="0"/>
              <a:t>                                                            </a:t>
            </a:r>
            <a:r>
              <a:rPr lang="uk-UA" sz="2000" dirty="0" err="1" smtClean="0"/>
              <a:t>ратурні</a:t>
            </a:r>
            <a:r>
              <a:rPr lang="uk-UA" sz="2000" dirty="0" smtClean="0"/>
              <a:t> коливання. У південних широтах </a:t>
            </a:r>
            <a:r>
              <a:rPr lang="uk-UA" sz="2000" dirty="0" err="1" smtClean="0"/>
              <a:t>вліт-</a:t>
            </a:r>
            <a:r>
              <a:rPr lang="uk-UA" sz="2000" dirty="0" smtClean="0"/>
              <a:t>   </a:t>
            </a:r>
          </a:p>
          <a:p>
            <a:r>
              <a:rPr lang="uk-UA" sz="2000" dirty="0" smtClean="0"/>
              <a:t>                                                            </a:t>
            </a:r>
            <a:r>
              <a:rPr lang="uk-UA" sz="2000" dirty="0" err="1" smtClean="0"/>
              <a:t>ку</a:t>
            </a:r>
            <a:r>
              <a:rPr lang="uk-UA" sz="2000" dirty="0" smtClean="0"/>
              <a:t>, а в північних — взимку вони впадають у стан         </a:t>
            </a:r>
          </a:p>
          <a:p>
            <a:r>
              <a:rPr lang="uk-UA" sz="2000" dirty="0" smtClean="0"/>
              <a:t>                                                            анабіозу.</a:t>
            </a:r>
            <a:r>
              <a:rPr lang="ru-RU" sz="2000" dirty="0" smtClean="0"/>
              <a:t> </a:t>
            </a:r>
            <a:r>
              <a:rPr lang="uk-UA" sz="2000" dirty="0" smtClean="0"/>
              <a:t>У південних та західних областях СРСР,  </a:t>
            </a:r>
          </a:p>
          <a:p>
            <a:r>
              <a:rPr lang="uk-UA" sz="2000" dirty="0" smtClean="0"/>
              <a:t>                                                            в тому числі й на Україні, поширений наземний  </a:t>
            </a:r>
          </a:p>
          <a:p>
            <a:r>
              <a:rPr lang="uk-UA" sz="2000" dirty="0" smtClean="0"/>
              <a:t>                                                            молюск виноградний слимак . Активний вночі, </a:t>
            </a:r>
          </a:p>
          <a:p>
            <a:r>
              <a:rPr lang="uk-UA" sz="2000" dirty="0" smtClean="0"/>
              <a:t>                                                            завдяки чому зменшуються втрати води з </a:t>
            </a:r>
            <a:r>
              <a:rPr lang="uk-UA" sz="2000" dirty="0" err="1" smtClean="0"/>
              <a:t>орга-</a:t>
            </a:r>
            <a:endParaRPr lang="uk-UA" sz="2000" dirty="0" smtClean="0"/>
          </a:p>
          <a:p>
            <a:r>
              <a:rPr lang="uk-UA" sz="2000" dirty="0" smtClean="0"/>
              <a:t>                                                            </a:t>
            </a:r>
            <a:r>
              <a:rPr lang="uk-UA" sz="2000" dirty="0" err="1" smtClean="0"/>
              <a:t>нізму</a:t>
            </a:r>
            <a:r>
              <a:rPr lang="uk-UA" sz="2000" dirty="0" smtClean="0"/>
              <a:t>. Належить до фітофагів, живлячись </a:t>
            </a:r>
            <a:r>
              <a:rPr lang="uk-UA" sz="2000" dirty="0" err="1" smtClean="0"/>
              <a:t>лис-</a:t>
            </a:r>
            <a:endParaRPr lang="uk-UA" sz="2000" dirty="0" smtClean="0"/>
          </a:p>
          <a:p>
            <a:r>
              <a:rPr lang="uk-UA" sz="2000" dirty="0" smtClean="0"/>
              <a:t>                                                            тям винограду та плодових дерев. Яйця </a:t>
            </a:r>
            <a:r>
              <a:rPr lang="uk-UA" sz="2000" dirty="0" err="1" smtClean="0"/>
              <a:t>відкла-</a:t>
            </a:r>
            <a:endParaRPr lang="uk-UA" sz="2000" dirty="0" smtClean="0"/>
          </a:p>
          <a:p>
            <a:r>
              <a:rPr lang="uk-UA" sz="2000" dirty="0" smtClean="0"/>
              <a:t>                                                            дає в ямку, яку викопує за допомогою ноги. За </a:t>
            </a:r>
          </a:p>
          <a:p>
            <a:r>
              <a:rPr lang="uk-UA" sz="2000" dirty="0" smtClean="0"/>
              <a:t>                                                            літо буває 2—3 кладки по 20—25 яєць. Восени із </a:t>
            </a:r>
          </a:p>
          <a:p>
            <a:r>
              <a:rPr lang="uk-UA" sz="2000" dirty="0" smtClean="0"/>
              <a:t>                                                            зниженням температури до 8—10° впадає у </a:t>
            </a:r>
          </a:p>
          <a:p>
            <a:r>
              <a:rPr lang="uk-UA" sz="2000" dirty="0" smtClean="0"/>
              <a:t>                                                            сплячку. Для цього він заривається у землю або    </a:t>
            </a:r>
          </a:p>
          <a:p>
            <a:r>
              <a:rPr lang="uk-UA" sz="2000" dirty="0" smtClean="0"/>
              <a:t>                                                            ховається під мох чи опале листя; вхід у </a:t>
            </a:r>
            <a:r>
              <a:rPr lang="uk-UA" sz="2000" dirty="0" err="1" smtClean="0"/>
              <a:t>черепа-шку</a:t>
            </a:r>
            <a:r>
              <a:rPr lang="uk-UA" sz="2000" dirty="0" smtClean="0"/>
              <a:t> закриває твердою вапняковою кришечкою (</a:t>
            </a:r>
            <a:r>
              <a:rPr lang="uk-UA" sz="2000" dirty="0" err="1" smtClean="0"/>
              <a:t>епіфрагмою</a:t>
            </a:r>
            <a:r>
              <a:rPr lang="uk-UA" sz="2000" dirty="0" smtClean="0"/>
              <a:t>), яку виділяє мантія.</a:t>
            </a:r>
            <a:endParaRPr lang="ru-RU" sz="2000" dirty="0" smtClean="0"/>
          </a:p>
          <a:p>
            <a:r>
              <a:rPr lang="uk-UA" sz="2000" dirty="0" smtClean="0"/>
              <a:t>Наземний спосіб життя ведуть голі </a:t>
            </a:r>
            <a:r>
              <a:rPr lang="uk-UA" sz="2000" dirty="0" err="1" smtClean="0"/>
              <a:t>слизні</a:t>
            </a:r>
            <a:r>
              <a:rPr lang="uk-UA" sz="2000" dirty="0" smtClean="0"/>
              <a:t>, типовими представниками яких є польовий та садовий </a:t>
            </a:r>
            <a:r>
              <a:rPr lang="uk-UA" sz="2000" dirty="0" err="1" smtClean="0"/>
              <a:t>слизні</a:t>
            </a:r>
            <a:r>
              <a:rPr lang="uk-UA" sz="2000" dirty="0" smtClean="0"/>
              <a:t>.</a:t>
            </a:r>
            <a:r>
              <a:rPr lang="ru-RU" sz="2000" dirty="0" smtClean="0"/>
              <a:t> </a:t>
            </a:r>
            <a:r>
              <a:rPr lang="uk-UA" sz="2000" dirty="0" smtClean="0"/>
              <a:t>Характерна ознака цих молюсків — відсутність зовнішньої черепашки. Вона у них рудиментарна, у вигляді невеликої вапнякової пластинки овальної форми; зовні обростає мантією. Дихають голі </a:t>
            </a:r>
            <a:r>
              <a:rPr lang="uk-UA" sz="2000" dirty="0" err="1" smtClean="0"/>
              <a:t>слизні</a:t>
            </a:r>
            <a:r>
              <a:rPr lang="uk-UA" sz="2000" dirty="0" smtClean="0"/>
              <a:t> атмосферним повітрям за допомогою легені (дихальна порожнина під мантією). </a:t>
            </a:r>
            <a:endParaRPr lang="ru-RU" sz="2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ru-RU" sz="2000" dirty="0"/>
          </a:p>
        </p:txBody>
      </p:sp>
      <p:pic>
        <p:nvPicPr>
          <p:cNvPr id="9218" name="Picture 2" descr="D:\Аня ;)\Школа\Биология\Snail-WA_edit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3286148" cy="4268702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142852"/>
            <a:ext cx="9144000" cy="19288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2000" b="1" dirty="0" smtClean="0"/>
              <a:t>Джерела: </a:t>
            </a:r>
          </a:p>
          <a:p>
            <a:pPr>
              <a:buFont typeface="Wingdings" pitchFamily="2" charset="2"/>
              <a:buChar char="ü"/>
            </a:pPr>
            <a:r>
              <a:rPr lang="uk-UA" sz="2000" b="1" dirty="0" smtClean="0">
                <a:hlinkClick r:id="rId2"/>
              </a:rPr>
              <a:t> http://referatu.net.ua</a:t>
            </a:r>
            <a:endParaRPr lang="uk-UA" sz="2000" b="1" dirty="0" smtClean="0"/>
          </a:p>
          <a:p>
            <a:pPr>
              <a:buFont typeface="Wingdings" pitchFamily="2" charset="2"/>
              <a:buChar char="ü"/>
            </a:pPr>
            <a:r>
              <a:rPr lang="uk-UA" sz="2000" b="1" dirty="0" smtClean="0">
                <a:hlinkClick r:id="rId3"/>
              </a:rPr>
              <a:t> http://www.refine.org.ua</a:t>
            </a:r>
            <a:endParaRPr lang="ru-RU" sz="20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eme_Firelight_them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irelight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ireligh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100000">
              <a:schemeClr val="phClr">
                <a:tint val="100000"/>
                <a:shade val="8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path path="circle">
            <a:fillToRect l="25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>
              <a:shade val="95000"/>
              <a:alpha val="90000"/>
            </a:schemeClr>
          </a:solidFill>
          <a:prstDash val="solid"/>
        </a:ln>
        <a:ln w="76200" cap="flat" cmpd="sng" algn="ctr">
          <a:solidFill>
            <a:schemeClr val="phClr">
              <a:shade val="95000"/>
              <a:alpha val="50000"/>
            </a:schemeClr>
          </a:solidFill>
          <a:prstDash val="solid"/>
        </a:ln>
      </a:lnStyleLst>
      <a:effectStyleLst>
        <a:effectStyle>
          <a:effectLst>
            <a:innerShdw blurRad="63500">
              <a:srgbClr val="000000">
                <a:alpha val="60000"/>
              </a:srgbClr>
            </a:innerShdw>
          </a:effectLst>
        </a:effectStyle>
        <a:effectStyle>
          <a:effectLst>
            <a:innerShdw blurRad="63500">
              <a:srgbClr val="000000">
                <a:alpha val="50000"/>
              </a:srgbClr>
            </a:innerShdw>
            <a:outerShdw blurRad="76200" dist="38100" sx="101000" sy="101000" rotWithShape="0">
              <a:srgbClr val="000000">
                <a:alpha val="60000"/>
              </a:srgbClr>
            </a:outerShdw>
          </a:effectLst>
        </a:effectStyle>
        <a:effectStyle>
          <a:effectLst>
            <a:innerShdw blurRad="635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4200000"/>
            </a:lightRig>
          </a:scene3d>
          <a:sp3d prstMaterial="softmetal">
            <a:bevelT w="63500" h="254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accent1">
                <a:shade val="45000"/>
                <a:satMod val="125000"/>
              </a:schemeClr>
            </a:gs>
            <a:gs pos="100000">
              <a:schemeClr val="phClr">
                <a:shade val="55000"/>
                <a:satMod val="125000"/>
              </a:schemeClr>
            </a:gs>
          </a:gsLst>
          <a:lin ang="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Theme_Firelight_theme</Template>
  <TotalTime>149</TotalTime>
  <Words>1016</Words>
  <Application>Microsoft Office PowerPoint</Application>
  <PresentationFormat>Экран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Theme_Firelight_theme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Різноманітність молюсків </dc:title>
  <dc:creator>Admin</dc:creator>
  <cp:lastModifiedBy>Кошины</cp:lastModifiedBy>
  <cp:revision>18</cp:revision>
  <dcterms:created xsi:type="dcterms:W3CDTF">2010-12-14T16:01:55Z</dcterms:created>
  <dcterms:modified xsi:type="dcterms:W3CDTF">2014-06-02T17:32:15Z</dcterms:modified>
</cp:coreProperties>
</file>