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68" r:id="rId6"/>
    <p:sldId id="260" r:id="rId7"/>
    <p:sldId id="272" r:id="rId8"/>
    <p:sldId id="261" r:id="rId9"/>
    <p:sldId id="259" r:id="rId10"/>
    <p:sldId id="262" r:id="rId11"/>
    <p:sldId id="263" r:id="rId12"/>
    <p:sldId id="264" r:id="rId13"/>
    <p:sldId id="266" r:id="rId14"/>
    <p:sldId id="265" r:id="rId15"/>
    <p:sldId id="267" r:id="rId16"/>
    <p:sldId id="269" r:id="rId17"/>
    <p:sldId id="271" r:id="rId18"/>
    <p:sldId id="273" r:id="rId19"/>
    <p:sldId id="278" r:id="rId20"/>
    <p:sldId id="270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FF"/>
    <a:srgbClr val="FF7C80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573E0-8E42-4E2F-B94C-67B6F6D5DD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5B8D8-8787-4DD7-846B-B3AE197BF7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94734-4F54-4527-8399-2BF3416A3F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5F3A8-DEDF-4F04-B5EA-8054A37B3E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36CAB-FDBD-4509-A6F3-CAB5A980E9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3CC20-58DD-45F5-91C8-360DB91622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AA1D1-9620-46BD-AF9F-09EDBF3B21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F4B50-AA75-4383-A41D-D3781E1F82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9BA47-5F06-4A1A-BD2C-152BB21A02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5FE7D-CE46-4480-BCCB-3E07785D28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3B1A7-E61C-4466-A7ED-00E9FB6181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1B4E57-B82D-42AC-8A7C-EDF4DC86A16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43;&#1072;&#1079;&#1086;&#1086;&#1073;&#1084;&#1077;&#1085;%20&#1074;%20&#1083;&#1077;&#1075;&#1082;&#1080;&#1093;.swf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43;&#1072;&#1079;&#1086;&#1086;&#1073;&#1084;&#1077;&#1085;%20&#1074;%20&#1083;&#1077;&#1075;&#1082;&#1080;&#1093;%20&#1080;%20&#1090;&#1082;&#1072;&#1085;&#1103;&#1093;.swf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042;&#1083;&#1080;&#1103;&#1085;&#1080;&#1077;%20&#1085;&#1072;%20&#1076;&#1099;&#1093;&#1072;&#1085;&#1080;&#1077;.sw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043;&#1091;&#1084;&#1086;&#1088;&#1072;&#1083;&#1100;&#1085;&#1072;&#1103;%20&#1088;&#1077;&#1075;&#1091;&#1083;&#1103;&#1094;&#1080;&#1103;%20&#1076;&#1099;&#1093;&#1072;&#1085;&#1080;&#1103;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51;&#1077;&#1075;&#1086;&#1095;&#1085;&#1086;&#1077;%20&#1080;%20&#1090;&#1082;&#1072;&#1085;&#1077;&#1074;&#1086;&#1077;%20&#1076;&#1099;&#1093;&#1072;&#1085;&#1080;&#1077;.swf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2;&#1076;&#1086;&#1093;%20&#1080;%20&#1074;&#1099;&#1076;&#1086;&#1093;.sw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1044;&#1099;&#1093;&#1072;&#1090;&#1077;&#1083;&#1100;&#1085;&#1086;&#1077;%20&#1076;&#1074;&#1080;&#1078;&#1077;&#1085;&#1080;&#1077;%20&#1087;&#1088;&#1080;%20&#1075;&#1083;&#1091;&#1073;&#1086;&#1082;&#1086;&#1084;%20&#1076;&#1099;&#1093;&#1072;&#1085;&#1080;&#1080;.swf" TargetMode="External"/><Relationship Id="rId5" Type="http://schemas.openxmlformats.org/officeDocument/2006/relationships/image" Target="../media/image9.png"/><Relationship Id="rId4" Type="http://schemas.openxmlformats.org/officeDocument/2006/relationships/hyperlink" Target="&#1044;&#1099;&#1093;&#1072;&#1090;&#1077;&#1083;&#1100;&#1085;&#1086;&#1077;%20&#1076;&#1074;&#1080;&#1078;&#1077;&#1085;&#1080;&#1077;.sw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&#1057;&#1086;&#1089;&#1090;&#1072;&#1074;%20&#1074;&#1086;&#1079;&#1076;&#1091;&#1093;&#1072;%20&#1085;&#1072;%20&#1074;&#1076;&#1086;&#1093;&#1077;%20&#1080;%20&#1074;&#1099;&#1076;&#1086;&#1093;&#1077;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2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</p:spPr>
      </p:pic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1692275" y="333375"/>
            <a:ext cx="6551613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38100">
                  <a:noFill/>
                  <a:round/>
                  <a:headEnd/>
                  <a:tailEnd/>
                </a:ln>
                <a:solidFill>
                  <a:srgbClr val="0099FF"/>
                </a:solidFill>
                <a:effectLst>
                  <a:prstShdw prst="shdw17" dist="17961" dir="2700000">
                    <a:srgbClr val="0099FF">
                      <a:gamma/>
                      <a:shade val="60000"/>
                      <a:invGamma/>
                    </a:srgbClr>
                  </a:prstShdw>
                </a:effectLst>
                <a:latin typeface="Bookman Old Style"/>
              </a:rPr>
              <a:t>Газообмен</a:t>
            </a:r>
          </a:p>
          <a:p>
            <a:pPr algn="ctr"/>
            <a:r>
              <a:rPr lang="ru-RU" sz="3600" b="1" i="1" kern="10">
                <a:ln w="38100">
                  <a:noFill/>
                  <a:round/>
                  <a:headEnd/>
                  <a:tailEnd/>
                </a:ln>
                <a:solidFill>
                  <a:srgbClr val="0099FF"/>
                </a:solidFill>
                <a:effectLst>
                  <a:prstShdw prst="shdw17" dist="17961" dir="2700000">
                    <a:srgbClr val="0099FF">
                      <a:gamma/>
                      <a:shade val="60000"/>
                      <a:invGamma/>
                    </a:srgbClr>
                  </a:prstShdw>
                </a:effectLst>
                <a:latin typeface="Bookman Old Style"/>
              </a:rPr>
              <a:t>в лёгких и тканях</a:t>
            </a:r>
          </a:p>
        </p:txBody>
      </p:sp>
      <p:pic>
        <p:nvPicPr>
          <p:cNvPr id="2059" name="Picture 11" descr="w400_4a56b6bb739aa13c9e3ebf20619806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99699">
            <a:off x="684213" y="2781300"/>
            <a:ext cx="2232025" cy="3240088"/>
          </a:xfrm>
          <a:prstGeom prst="rect">
            <a:avLst/>
          </a:prstGeom>
          <a:noFill/>
          <a:ln w="57150">
            <a:solidFill>
              <a:srgbClr val="0099FF"/>
            </a:solidFill>
            <a:miter lim="800000"/>
            <a:headEnd/>
            <a:tailEnd/>
          </a:ln>
        </p:spPr>
      </p:pic>
      <p:pic>
        <p:nvPicPr>
          <p:cNvPr id="2060" name="Picture 12" descr="w400_ae5d2e4ef3a92c7f2803f8527e92ed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25945">
            <a:off x="6300788" y="2852738"/>
            <a:ext cx="2376487" cy="3240087"/>
          </a:xfrm>
          <a:prstGeom prst="rect">
            <a:avLst/>
          </a:prstGeom>
          <a:noFill/>
          <a:ln w="57150">
            <a:solidFill>
              <a:srgbClr val="0099FF"/>
            </a:solidFill>
            <a:miter lim="800000"/>
            <a:headEnd/>
            <a:tailEnd/>
          </a:ln>
        </p:spPr>
      </p:pic>
      <p:pic>
        <p:nvPicPr>
          <p:cNvPr id="2061" name="Picture 13" descr="lun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2636838"/>
            <a:ext cx="2087562" cy="2057400"/>
          </a:xfrm>
          <a:prstGeom prst="rect">
            <a:avLst/>
          </a:prstGeom>
          <a:noFill/>
          <a:ln w="57150">
            <a:solidFill>
              <a:srgbClr val="0099FF"/>
            </a:solidFill>
            <a:miter lim="800000"/>
            <a:headEnd/>
            <a:tailEnd/>
          </a:ln>
        </p:spPr>
      </p:pic>
      <p:sp>
        <p:nvSpPr>
          <p:cNvPr id="9" name="Рамка 8"/>
          <p:cNvSpPr/>
          <p:nvPr/>
        </p:nvSpPr>
        <p:spPr>
          <a:xfrm>
            <a:off x="3786182" y="6500834"/>
            <a:ext cx="2071702" cy="357166"/>
          </a:xfrm>
          <a:prstGeom prst="frame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68313" y="188913"/>
            <a:ext cx="4319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3. Транспорт газов.</a:t>
            </a:r>
          </a:p>
        </p:txBody>
      </p:sp>
      <p:pic>
        <p:nvPicPr>
          <p:cNvPr id="9221" name="Picture 5" descr="Рисунок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9144000" cy="3600450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4365625"/>
            <a:ext cx="9144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В капиллярах легких (малый круг кровообращения) кровь насыщается кислородом и избавляется от углекислого газа, превращаясь из венозной в артериальную. Благодаря работе сердца кровь разносится по всем органам (большой круг кровообращения), в капиллярах которых происходят обратные процессы. </a:t>
            </a:r>
          </a:p>
        </p:txBody>
      </p:sp>
      <p:pic>
        <p:nvPicPr>
          <p:cNvPr id="2057" name="Picture 9" descr="film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r="8928" b="39285"/>
          <a:stretch>
            <a:fillRect/>
          </a:stretch>
        </p:blipFill>
        <p:spPr bwMode="auto">
          <a:xfrm>
            <a:off x="7956550" y="6237288"/>
            <a:ext cx="431800" cy="449262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Рисунок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4143375" cy="4464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572000" y="590550"/>
            <a:ext cx="41036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Основная часть кислорода находится в крови в виде соединения с гемоглобином (HbO</a:t>
            </a:r>
            <a:r>
              <a:rPr lang="ru-RU" sz="2400" b="1" i="1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) и совсем немного растворено в плазме.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454525" y="3284538"/>
            <a:ext cx="46894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Углекислый газ переносится в основном плазмой - в виде ионов НСО</a:t>
            </a:r>
            <a:r>
              <a:rPr lang="ru-RU" sz="2400" b="1" i="1" baseline="-2500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- и растворенного СО</a:t>
            </a:r>
            <a:r>
              <a:rPr lang="ru-RU" sz="2400" b="1" i="1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, в меньшей степени, эритроцитами - в соединении с гемоглобином (HbСO</a:t>
            </a:r>
            <a:r>
              <a:rPr lang="ru-RU" sz="2400" b="1" i="1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исунок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23850" y="5095875"/>
            <a:ext cx="8496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Из одной среды в другую газы переходят вследствие разности их давления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427538" y="2603500"/>
            <a:ext cx="45370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Это влечет за собой высвобождение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из соединения с гемоглобином (HbСO</a:t>
            </a:r>
            <a:r>
              <a:rPr lang="ru-RU" sz="2400" b="1" i="1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) и из солей угольной кислоты - гидрокарбонатов (НСО</a:t>
            </a:r>
            <a:r>
              <a:rPr lang="ru-RU" sz="2400" b="1" i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-). Кислород диффундирует в обратном направлении- из воздуха в кровь, где интенсивно связывается гемоглобином.</a:t>
            </a:r>
          </a:p>
        </p:txBody>
      </p:sp>
      <p:pic>
        <p:nvPicPr>
          <p:cNvPr id="13318" name="Picture 6" descr="Рисунок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213100"/>
            <a:ext cx="3744912" cy="34147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284663" y="404813"/>
            <a:ext cx="46418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Поскольку в альвеолах относительно мало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, он выходит из плазмы крови в альвеолярный воздух.</a:t>
            </a:r>
          </a:p>
        </p:txBody>
      </p:sp>
      <p:pic>
        <p:nvPicPr>
          <p:cNvPr id="2057" name="Picture 9" descr="film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r="8928" b="39285"/>
          <a:stretch>
            <a:fillRect/>
          </a:stretch>
        </p:blipFill>
        <p:spPr bwMode="auto">
          <a:xfrm>
            <a:off x="8243888" y="5373688"/>
            <a:ext cx="431800" cy="449262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3322" name="Picture 10" descr="268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88913"/>
            <a:ext cx="3744912" cy="27765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504031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3810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Bookman Old Style"/>
              </a:rPr>
              <a:t>Внутреннее дыхание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68313" y="1484313"/>
            <a:ext cx="7056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4. Тканевое дыхание (газообмен в тканях).</a:t>
            </a:r>
          </a:p>
        </p:txBody>
      </p:sp>
      <p:pic>
        <p:nvPicPr>
          <p:cNvPr id="12294" name="Picture 6" descr="Рисунок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565400"/>
            <a:ext cx="2519362" cy="2447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132138" y="2060575"/>
            <a:ext cx="547211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В процессе клеточного дыхания постоянно потребляется кислород. Поэтому он диффундирует из плазмы крови в межклеточное вещество других тканей и далее - в клетки. Выделяемый клетками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, наоборот, поступает в кровь, где частично связывается гемоглобином, а большей частью - с водой.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11188" y="5734050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Артериальная кровь превращается в венозную.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[BI8ZD_11-03]_[IL_04]-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188913"/>
            <a:ext cx="7632700" cy="64801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94" name="Picture 10" descr="257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133600"/>
            <a:ext cx="1655763" cy="1524000"/>
          </a:xfrm>
          <a:prstGeom prst="rect">
            <a:avLst/>
          </a:prstGeom>
          <a:noFill/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003800" y="333375"/>
            <a:ext cx="3395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Регуляция дыхания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395288" y="1196975"/>
            <a:ext cx="3305175" cy="13096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Непроизвольная регуляция частоты и глубины дыхания.</a:t>
            </a:r>
          </a:p>
        </p:txBody>
      </p:sp>
      <p:sp>
        <p:nvSpPr>
          <p:cNvPr id="18446" name="AutoShape 14"/>
          <p:cNvSpPr>
            <a:spLocks/>
          </p:cNvSpPr>
          <p:nvPr/>
        </p:nvSpPr>
        <p:spPr bwMode="auto">
          <a:xfrm rot="-5400000">
            <a:off x="4486275" y="-444500"/>
            <a:ext cx="457200" cy="6477000"/>
          </a:xfrm>
          <a:prstGeom prst="leftBrace">
            <a:avLst>
              <a:gd name="adj1" fmla="val 118056"/>
              <a:gd name="adj2" fmla="val 50000"/>
            </a:avLst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3059113" y="3068638"/>
            <a:ext cx="3368675" cy="500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ОСУЩЕСТВЛЯЕТСЯ</a:t>
            </a:r>
          </a:p>
        </p:txBody>
      </p:sp>
      <p:cxnSp>
        <p:nvCxnSpPr>
          <p:cNvPr id="18454" name="AutoShape 22"/>
          <p:cNvCxnSpPr>
            <a:cxnSpLocks noChangeShapeType="1"/>
          </p:cNvCxnSpPr>
          <p:nvPr/>
        </p:nvCxnSpPr>
        <p:spPr bwMode="auto">
          <a:xfrm rot="10800000" flipV="1">
            <a:off x="1547813" y="476250"/>
            <a:ext cx="1765300" cy="847725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</p:spPr>
      </p:cxnSp>
      <p:sp>
        <p:nvSpPr>
          <p:cNvPr id="18455" name="AutoShape 23"/>
          <p:cNvSpPr>
            <a:spLocks noChangeArrowheads="1"/>
          </p:cNvSpPr>
          <p:nvPr/>
        </p:nvSpPr>
        <p:spPr bwMode="auto">
          <a:xfrm>
            <a:off x="3351213" y="263525"/>
            <a:ext cx="2333625" cy="9048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99FF"/>
              </a:gs>
              <a:gs pos="50000">
                <a:srgbClr val="FFFFFF"/>
              </a:gs>
              <a:gs pos="100000">
                <a:srgbClr val="0099FF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НЕРВНАЯ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РЕГУЛЯЦИЯ</a:t>
            </a:r>
          </a:p>
        </p:txBody>
      </p:sp>
      <p:sp>
        <p:nvSpPr>
          <p:cNvPr id="18458" name="AutoShape 26"/>
          <p:cNvSpPr>
            <a:spLocks noChangeArrowheads="1"/>
          </p:cNvSpPr>
          <p:nvPr/>
        </p:nvSpPr>
        <p:spPr bwMode="auto">
          <a:xfrm>
            <a:off x="5508625" y="1196975"/>
            <a:ext cx="3305175" cy="13096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Произвольная регуляция частоты и глубины дыхания.</a:t>
            </a:r>
          </a:p>
        </p:txBody>
      </p:sp>
      <p:cxnSp>
        <p:nvCxnSpPr>
          <p:cNvPr id="18459" name="AutoShape 27"/>
          <p:cNvCxnSpPr>
            <a:cxnSpLocks noChangeShapeType="1"/>
          </p:cNvCxnSpPr>
          <p:nvPr/>
        </p:nvCxnSpPr>
        <p:spPr bwMode="auto">
          <a:xfrm>
            <a:off x="5724525" y="476250"/>
            <a:ext cx="1684338" cy="847725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</p:spPr>
      </p:cxnSp>
      <p:cxnSp>
        <p:nvCxnSpPr>
          <p:cNvPr id="18460" name="AutoShape 28"/>
          <p:cNvCxnSpPr>
            <a:cxnSpLocks noChangeShapeType="1"/>
          </p:cNvCxnSpPr>
          <p:nvPr/>
        </p:nvCxnSpPr>
        <p:spPr bwMode="auto">
          <a:xfrm rot="5400000">
            <a:off x="937419" y="3104356"/>
            <a:ext cx="1079500" cy="158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</p:spPr>
      </p:cxnSp>
      <p:sp>
        <p:nvSpPr>
          <p:cNvPr id="18461" name="AutoShape 29"/>
          <p:cNvSpPr>
            <a:spLocks noChangeArrowheads="1"/>
          </p:cNvSpPr>
          <p:nvPr/>
        </p:nvSpPr>
        <p:spPr bwMode="auto">
          <a:xfrm>
            <a:off x="488950" y="3736975"/>
            <a:ext cx="3506788" cy="9048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Дыхательным центром продолговатого мозга.</a:t>
            </a:r>
          </a:p>
        </p:txBody>
      </p:sp>
      <p:cxnSp>
        <p:nvCxnSpPr>
          <p:cNvPr id="18462" name="AutoShape 30"/>
          <p:cNvCxnSpPr>
            <a:cxnSpLocks noChangeShapeType="1"/>
          </p:cNvCxnSpPr>
          <p:nvPr/>
        </p:nvCxnSpPr>
        <p:spPr bwMode="auto">
          <a:xfrm rot="5400000">
            <a:off x="7417594" y="3104356"/>
            <a:ext cx="1079500" cy="158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</p:spPr>
      </p:cxnSp>
      <p:sp>
        <p:nvSpPr>
          <p:cNvPr id="18463" name="AutoShape 31"/>
          <p:cNvSpPr>
            <a:spLocks noChangeArrowheads="1"/>
          </p:cNvSpPr>
          <p:nvPr/>
        </p:nvSpPr>
        <p:spPr bwMode="auto">
          <a:xfrm>
            <a:off x="5961063" y="3716338"/>
            <a:ext cx="2838450" cy="9048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Корой больших полушарий.</a:t>
            </a:r>
          </a:p>
        </p:txBody>
      </p:sp>
      <p:cxnSp>
        <p:nvCxnSpPr>
          <p:cNvPr id="18464" name="AutoShape 32"/>
          <p:cNvCxnSpPr>
            <a:cxnSpLocks noChangeShapeType="1"/>
          </p:cNvCxnSpPr>
          <p:nvPr/>
        </p:nvCxnSpPr>
        <p:spPr bwMode="auto">
          <a:xfrm rot="5400000">
            <a:off x="1584326" y="4832350"/>
            <a:ext cx="360362" cy="1587"/>
          </a:xfrm>
          <a:prstGeom prst="bentConnector3">
            <a:avLst>
              <a:gd name="adj1" fmla="val 49778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</p:spPr>
      </p:cxnSp>
      <p:sp>
        <p:nvSpPr>
          <p:cNvPr id="18465" name="AutoShape 33"/>
          <p:cNvSpPr>
            <a:spLocks noChangeArrowheads="1"/>
          </p:cNvSpPr>
          <p:nvPr/>
        </p:nvSpPr>
        <p:spPr bwMode="auto">
          <a:xfrm>
            <a:off x="500063" y="5045075"/>
            <a:ext cx="3979862" cy="1712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Воздействие на холодовые, болевые и др. рецепторы может приостановить дыхание.</a:t>
            </a:r>
          </a:p>
        </p:txBody>
      </p:sp>
      <p:cxnSp>
        <p:nvCxnSpPr>
          <p:cNvPr id="18466" name="AutoShape 34"/>
          <p:cNvCxnSpPr>
            <a:cxnSpLocks noChangeShapeType="1"/>
          </p:cNvCxnSpPr>
          <p:nvPr/>
        </p:nvCxnSpPr>
        <p:spPr bwMode="auto">
          <a:xfrm rot="5400000">
            <a:off x="7561263" y="4832350"/>
            <a:ext cx="360362" cy="1588"/>
          </a:xfrm>
          <a:prstGeom prst="bentConnector3">
            <a:avLst>
              <a:gd name="adj1" fmla="val 49778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</p:spPr>
      </p:cxnSp>
      <p:sp>
        <p:nvSpPr>
          <p:cNvPr id="18467" name="AutoShape 35"/>
          <p:cNvSpPr>
            <a:spLocks noChangeArrowheads="1"/>
          </p:cNvSpPr>
          <p:nvPr/>
        </p:nvSpPr>
        <p:spPr bwMode="auto">
          <a:xfrm>
            <a:off x="4932363" y="5084763"/>
            <a:ext cx="3941762" cy="13096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Мы можем произвольно ускорить или остановить дыхание.</a:t>
            </a:r>
          </a:p>
        </p:txBody>
      </p:sp>
      <p:pic>
        <p:nvPicPr>
          <p:cNvPr id="2057" name="Picture 9" descr="film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r="8928" b="39285"/>
          <a:stretch>
            <a:fillRect/>
          </a:stretch>
        </p:blipFill>
        <p:spPr bwMode="auto">
          <a:xfrm>
            <a:off x="8316913" y="2997200"/>
            <a:ext cx="431800" cy="4492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46" grpId="0" animBg="1"/>
      <p:bldP spid="18448" grpId="0" animBg="1"/>
      <p:bldP spid="18458" grpId="0" animBg="1"/>
      <p:bldP spid="18461" grpId="0" animBg="1"/>
      <p:bldP spid="18463" grpId="0" animBg="1"/>
      <p:bldP spid="18465" grpId="0" animBg="1"/>
      <p:bldP spid="184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2987675" y="333375"/>
            <a:ext cx="2786063" cy="9048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99FF"/>
              </a:gs>
              <a:gs pos="50000">
                <a:srgbClr val="FFFFFF"/>
              </a:gs>
              <a:gs pos="100000">
                <a:srgbClr val="0099FF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ГУМОРАЛЬНАЯ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РЕГУЛЯЦИЯ</a:t>
            </a:r>
          </a:p>
        </p:txBody>
      </p:sp>
      <p:cxnSp>
        <p:nvCxnSpPr>
          <p:cNvPr id="20485" name="AutoShape 5"/>
          <p:cNvCxnSpPr>
            <a:cxnSpLocks noChangeShapeType="1"/>
          </p:cNvCxnSpPr>
          <p:nvPr/>
        </p:nvCxnSpPr>
        <p:spPr bwMode="auto">
          <a:xfrm rot="5400000">
            <a:off x="4248151" y="1447800"/>
            <a:ext cx="360362" cy="1587"/>
          </a:xfrm>
          <a:prstGeom prst="bentConnector3">
            <a:avLst>
              <a:gd name="adj1" fmla="val 49778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</p:spPr>
      </p:cxn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2339975" y="1700213"/>
            <a:ext cx="4116388" cy="5000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Частоту и глубину дыхания</a:t>
            </a:r>
          </a:p>
        </p:txBody>
      </p:sp>
      <p:cxnSp>
        <p:nvCxnSpPr>
          <p:cNvPr id="20487" name="AutoShape 7"/>
          <p:cNvCxnSpPr>
            <a:cxnSpLocks noChangeShapeType="1"/>
          </p:cNvCxnSpPr>
          <p:nvPr/>
        </p:nvCxnSpPr>
        <p:spPr bwMode="auto">
          <a:xfrm rot="5400000">
            <a:off x="2232026" y="2384425"/>
            <a:ext cx="360362" cy="1587"/>
          </a:xfrm>
          <a:prstGeom prst="bentConnector3">
            <a:avLst>
              <a:gd name="adj1" fmla="val 49778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</p:spPr>
      </p:cxn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258888" y="2636838"/>
            <a:ext cx="1731962" cy="568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ускоряет</a:t>
            </a:r>
          </a:p>
        </p:txBody>
      </p:sp>
      <p:cxnSp>
        <p:nvCxnSpPr>
          <p:cNvPr id="20489" name="AutoShape 9"/>
          <p:cNvCxnSpPr>
            <a:cxnSpLocks noChangeShapeType="1"/>
          </p:cNvCxnSpPr>
          <p:nvPr/>
        </p:nvCxnSpPr>
        <p:spPr bwMode="auto">
          <a:xfrm rot="5400000">
            <a:off x="1944687" y="3392488"/>
            <a:ext cx="360363" cy="1588"/>
          </a:xfrm>
          <a:prstGeom prst="bentConnector3">
            <a:avLst>
              <a:gd name="adj1" fmla="val 49778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</p:spPr>
      </p:cxn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1258888" y="3644900"/>
            <a:ext cx="2089150" cy="5000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Избыток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491" name="AutoShape 11"/>
          <p:cNvCxnSpPr>
            <a:cxnSpLocks noChangeShapeType="1"/>
          </p:cNvCxnSpPr>
          <p:nvPr/>
        </p:nvCxnSpPr>
        <p:spPr bwMode="auto">
          <a:xfrm rot="5400000">
            <a:off x="5761038" y="2384425"/>
            <a:ext cx="360362" cy="1588"/>
          </a:xfrm>
          <a:prstGeom prst="bentConnector3">
            <a:avLst>
              <a:gd name="adj1" fmla="val 49778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</p:spPr>
      </p:cxn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5003800" y="2636838"/>
            <a:ext cx="2016125" cy="568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замедляет</a:t>
            </a:r>
          </a:p>
        </p:txBody>
      </p:sp>
      <p:cxnSp>
        <p:nvCxnSpPr>
          <p:cNvPr id="20493" name="AutoShape 13"/>
          <p:cNvCxnSpPr>
            <a:cxnSpLocks noChangeShapeType="1"/>
          </p:cNvCxnSpPr>
          <p:nvPr/>
        </p:nvCxnSpPr>
        <p:spPr bwMode="auto">
          <a:xfrm rot="5400000">
            <a:off x="5832475" y="3392488"/>
            <a:ext cx="360363" cy="1587"/>
          </a:xfrm>
          <a:prstGeom prst="bentConnector3">
            <a:avLst>
              <a:gd name="adj1" fmla="val 49778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</p:spPr>
      </p:cxn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4787900" y="3644900"/>
            <a:ext cx="2646363" cy="5000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Недостаток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4376738" y="4356100"/>
            <a:ext cx="4497387" cy="2117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результате усиления вентиляции легких дыхание приостанавливается, т.к. концентрация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в крови снижается. </a:t>
            </a:r>
          </a:p>
        </p:txBody>
      </p:sp>
      <p:pic>
        <p:nvPicPr>
          <p:cNvPr id="2057" name="Picture 9" descr="film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r="8928" b="39285"/>
          <a:stretch>
            <a:fillRect/>
          </a:stretch>
        </p:blipFill>
        <p:spPr bwMode="auto">
          <a:xfrm>
            <a:off x="8027988" y="2781300"/>
            <a:ext cx="431800" cy="4492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0497" name="Picture 17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437063"/>
            <a:ext cx="1666875" cy="2114550"/>
          </a:xfrm>
          <a:prstGeom prst="rect">
            <a:avLst/>
          </a:prstGeom>
          <a:noFill/>
          <a:ln w="57150">
            <a:solidFill>
              <a:srgbClr val="00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 autoUpdateAnimBg="0"/>
      <p:bldP spid="20488" grpId="0" animBg="1" autoUpdateAnimBg="0"/>
      <p:bldP spid="20490" grpId="0" animBg="1" autoUpdateAnimBg="0"/>
      <p:bldP spid="20492" grpId="0" animBg="1" autoUpdateAnimBg="0"/>
      <p:bldP spid="20494" grpId="0" animBg="1" autoUpdateAnimBg="0"/>
      <p:bldP spid="2049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 descr="avatar76"/>
          <p:cNvSpPr>
            <a:spLocks noChangeArrowheads="1"/>
          </p:cNvSpPr>
          <p:nvPr/>
        </p:nvSpPr>
        <p:spPr bwMode="auto">
          <a:xfrm>
            <a:off x="250825" y="2781300"/>
            <a:ext cx="1512888" cy="1295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Rectangle 8" descr="0"/>
          <p:cNvSpPr>
            <a:spLocks noChangeArrowheads="1"/>
          </p:cNvSpPr>
          <p:nvPr/>
        </p:nvSpPr>
        <p:spPr bwMode="auto">
          <a:xfrm>
            <a:off x="250825" y="2781300"/>
            <a:ext cx="1512888" cy="12954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Rectangle 9" descr="5%20let"/>
          <p:cNvSpPr>
            <a:spLocks noChangeArrowheads="1"/>
          </p:cNvSpPr>
          <p:nvPr/>
        </p:nvSpPr>
        <p:spPr bwMode="auto">
          <a:xfrm>
            <a:off x="5219700" y="188913"/>
            <a:ext cx="1657350" cy="100806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Rectangle 10" descr="kirpich"/>
          <p:cNvSpPr>
            <a:spLocks noChangeArrowheads="1"/>
          </p:cNvSpPr>
          <p:nvPr/>
        </p:nvSpPr>
        <p:spPr bwMode="auto">
          <a:xfrm>
            <a:off x="179388" y="2565400"/>
            <a:ext cx="1584325" cy="15843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6635" name="Picture 11" descr="[BI8ZD_11-04]_[IL_03]-k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1484313"/>
            <a:ext cx="2289175" cy="3455987"/>
          </a:xfrm>
          <a:prstGeom prst="rect">
            <a:avLst/>
          </a:prstGeom>
          <a:noFill/>
        </p:spPr>
      </p:pic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419475" y="1484313"/>
            <a:ext cx="2232025" cy="3457575"/>
          </a:xfrm>
          <a:prstGeom prst="line">
            <a:avLst/>
          </a:prstGeom>
          <a:noFill/>
          <a:ln w="254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>
            <a:off x="3419475" y="1557338"/>
            <a:ext cx="2233613" cy="3384550"/>
          </a:xfrm>
          <a:prstGeom prst="line">
            <a:avLst/>
          </a:prstGeom>
          <a:noFill/>
          <a:ln w="254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2" grpId="0" animBg="1"/>
      <p:bldP spid="26633" grpId="0" animBg="1"/>
      <p:bldP spid="26634" grpId="0" animBg="1"/>
      <p:bldP spid="26636" grpId="0" animBg="1"/>
      <p:bldP spid="266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3816350" cy="590391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140200" y="0"/>
            <a:ext cx="5003800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Газообмен между атмосферным воздухом и кровью называется </a:t>
            </a: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внешним дыханием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и осуществляется органами дыхания - легкими и внелегочными дыхательными путями.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Газообмен между легкими и другими органами осуществляет система кровообращения. 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Клеточное дыхание - биологическое окисление - обеспечивает организм энергией.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film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r="8928" b="39285"/>
          <a:stretch>
            <a:fillRect/>
          </a:stretch>
        </p:blipFill>
        <p:spPr bwMode="auto">
          <a:xfrm>
            <a:off x="8101013" y="4868863"/>
            <a:ext cx="431800" cy="449262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940425" y="404813"/>
            <a:ext cx="2825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79388" y="2924175"/>
            <a:ext cx="4294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ОПОРНЫЙ КОНСПЕКТ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23850" y="231775"/>
            <a:ext cx="8394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романах Ф. Купера индейцы иногда спасались от врагов, погружаясь в воду и дыша при этом через полую камышинку. Однако дышать таким способом можно на глубине, не превышающей 1,5 м . </a:t>
            </a:r>
          </a:p>
        </p:txBody>
      </p:sp>
      <p:pic>
        <p:nvPicPr>
          <p:cNvPr id="23558" name="Picture 6" descr="Рисунок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73238"/>
            <a:ext cx="7934325" cy="3714750"/>
          </a:xfrm>
          <a:prstGeom prst="rect">
            <a:avLst/>
          </a:prstGeom>
          <a:noFill/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067175" y="2781300"/>
            <a:ext cx="1747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ПОЧЕМУ?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755650" y="5567363"/>
            <a:ext cx="75612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На большей глубине давление настолько возрастает, что вдох сделать невозможно.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979613" y="260350"/>
            <a:ext cx="504031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3810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Bookman Old Style"/>
              </a:rPr>
              <a:t>Внешнее дыхание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68313" y="2060575"/>
            <a:ext cx="3744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1.Вентиляция лёгких.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39750" y="1484313"/>
            <a:ext cx="3551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ДЫХАНИЯ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5219700" y="2276475"/>
            <a:ext cx="36353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При сокращении межрёберных мышц и диафрагмы лёгкие растягиваются -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вдох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,  при расслаблении межрёберных мышц и диафрагмы лёгкие сжимаются -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выдох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84" name="Picture 12" descr="Рисунок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708275"/>
            <a:ext cx="4714875" cy="3384550"/>
          </a:xfrm>
          <a:prstGeom prst="rect">
            <a:avLst/>
          </a:prstGeom>
          <a:noFill/>
        </p:spPr>
      </p:pic>
      <p:pic>
        <p:nvPicPr>
          <p:cNvPr id="2057" name="Picture 9" descr="film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r="8928" b="39285"/>
          <a:stretch>
            <a:fillRect/>
          </a:stretch>
        </p:blipFill>
        <p:spPr bwMode="auto">
          <a:xfrm>
            <a:off x="8172450" y="5949950"/>
            <a:ext cx="431800" cy="4492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Рисунок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928688"/>
            <a:ext cx="3527425" cy="278765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9388" y="3716338"/>
            <a:ext cx="53292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Наружные межреберные мышцы- поднимают ребра.</a:t>
            </a: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Внутренние межреберные мышцы - опускают ребра.</a:t>
            </a: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Действие межреберных мышц основано на принципе рычага.</a:t>
            </a:r>
          </a:p>
        </p:txBody>
      </p:sp>
      <p:pic>
        <p:nvPicPr>
          <p:cNvPr id="4102" name="Picture 6" descr="Рисунок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0"/>
            <a:ext cx="3851275" cy="6858000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92138" y="158750"/>
            <a:ext cx="4102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Дыхательные движения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ri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7050" cy="6858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0"/>
            <a:ext cx="4067175" cy="37893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148263" y="0"/>
            <a:ext cx="982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покой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443663" y="0"/>
            <a:ext cx="776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вдох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667625" y="0"/>
            <a:ext cx="98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выдох</a:t>
            </a:r>
          </a:p>
        </p:txBody>
      </p:sp>
      <p:pic>
        <p:nvPicPr>
          <p:cNvPr id="2057" name="Picture 9" descr="film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r="8928" b="39285"/>
          <a:stretch>
            <a:fillRect/>
          </a:stretch>
        </p:blipFill>
        <p:spPr bwMode="auto">
          <a:xfrm>
            <a:off x="7524750" y="4292600"/>
            <a:ext cx="431800" cy="4492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" name="Picture 9" descr="film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r="8928" b="39285"/>
          <a:stretch>
            <a:fillRect/>
          </a:stretch>
        </p:blipFill>
        <p:spPr bwMode="auto">
          <a:xfrm>
            <a:off x="7524750" y="5229225"/>
            <a:ext cx="431800" cy="4492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Рисунок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713"/>
            <a:ext cx="9144000" cy="4340225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50825" y="4940300"/>
            <a:ext cx="88931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При спокойном дыхании за один вдох в легкие входит 0,3- 0,5 л воздуха (дыхательный объем). При самом глубоком дыхании дыхательный объем может достигать 3-5 л (жизненная емкость легких). Но и тогда после выдоха в легких остается более 1 л воздуха (остаточный объем). 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92138" y="158750"/>
            <a:ext cx="4610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Жизненная емкость легких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356100" y="5157788"/>
            <a:ext cx="45577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Жизненная емкость легких измеряется при помощи  прибора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спирометра.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Рисунок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3375"/>
            <a:ext cx="4057650" cy="5391150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924300" y="639763"/>
            <a:ext cx="5040313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Мертвое пространство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образовано теми областями органов дыхания, где нет газообмена с кровью. В норме это внелёгочные дыхательные пути и большинство бронхов. Объем заключенного в них воздуха - около 150 мл, что составляет 30% дыхательного объема при спокойном дыхании.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79388" y="5805488"/>
            <a:ext cx="8964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Таким образом, в обычных условиях почти треть вдыхаемого воздуха не участвует в газообмене.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8313" y="334963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2. Лёгочное дыхание (газообмен в лёгких).</a:t>
            </a:r>
          </a:p>
        </p:txBody>
      </p:sp>
      <p:pic>
        <p:nvPicPr>
          <p:cNvPr id="5125" name="Picture 5" descr="Рисунок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08050"/>
            <a:ext cx="3924300" cy="361315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995738" y="1019175"/>
            <a:ext cx="48974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Газообмен между воздухом и кровью происходит путем диффузии по разности концентраций газов. В мертвом пространстве газообмен не идет.</a:t>
            </a: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Венозная кровь превращается в артериальную.</a:t>
            </a:r>
          </a:p>
        </p:txBody>
      </p:sp>
      <p:pic>
        <p:nvPicPr>
          <p:cNvPr id="5127" name="Picture 7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644900"/>
            <a:ext cx="4375150" cy="302418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7" name="Picture 9" descr="film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r="8928" b="39285"/>
          <a:stretch>
            <a:fillRect/>
          </a:stretch>
        </p:blipFill>
        <p:spPr bwMode="auto">
          <a:xfrm>
            <a:off x="7812088" y="5949950"/>
            <a:ext cx="431800" cy="4492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612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Николаевна</dc:creator>
  <cp:lastModifiedBy>Sun Shine</cp:lastModifiedBy>
  <cp:revision>62</cp:revision>
  <dcterms:created xsi:type="dcterms:W3CDTF">2008-12-06T13:12:22Z</dcterms:created>
  <dcterms:modified xsi:type="dcterms:W3CDTF">2012-11-23T20:45:29Z</dcterms:modified>
</cp:coreProperties>
</file>