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26A9497-77FA-42F7-8F84-A662B1315522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C69A50-DA7F-4C58-9019-CBB10FEE224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A9497-77FA-42F7-8F84-A662B1315522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A50-DA7F-4C58-9019-CBB10FEE22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A9497-77FA-42F7-8F84-A662B1315522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5C69A50-DA7F-4C58-9019-CBB10FEE22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A9497-77FA-42F7-8F84-A662B1315522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A50-DA7F-4C58-9019-CBB10FEE224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6A9497-77FA-42F7-8F84-A662B1315522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5C69A50-DA7F-4C58-9019-CBB10FEE224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A9497-77FA-42F7-8F84-A662B1315522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A50-DA7F-4C58-9019-CBB10FEE224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A9497-77FA-42F7-8F84-A662B1315522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A50-DA7F-4C58-9019-CBB10FEE224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A9497-77FA-42F7-8F84-A662B1315522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A50-DA7F-4C58-9019-CBB10FEE224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A9497-77FA-42F7-8F84-A662B1315522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A50-DA7F-4C58-9019-CBB10FEE22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A9497-77FA-42F7-8F84-A662B1315522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C69A50-DA7F-4C58-9019-CBB10FEE224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A9497-77FA-42F7-8F84-A662B1315522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A50-DA7F-4C58-9019-CBB10FEE224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26A9497-77FA-42F7-8F84-A662B1315522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5C69A50-DA7F-4C58-9019-CBB10FEE224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6021288"/>
            <a:ext cx="1981200" cy="708065"/>
          </a:xfrm>
        </p:spPr>
        <p:txBody>
          <a:bodyPr>
            <a:normAutofit/>
          </a:bodyPr>
          <a:lstStyle/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96752"/>
            <a:ext cx="6768752" cy="4320480"/>
          </a:xfrm>
        </p:spPr>
        <p:txBody>
          <a:bodyPr/>
          <a:lstStyle/>
          <a:p>
            <a:pPr algn="ctr"/>
            <a:r>
              <a:rPr lang="ru-RU" sz="8800" b="1" dirty="0" smtClean="0"/>
              <a:t>Тех</a:t>
            </a:r>
            <a:r>
              <a:rPr lang="uk-UA" sz="8800" b="1" dirty="0" smtClean="0"/>
              <a:t>нічна зупинка кровотечі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194557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83680"/>
            <a:ext cx="6264696" cy="4878281"/>
          </a:xfrm>
        </p:spPr>
        <p:txBody>
          <a:bodyPr/>
          <a:lstStyle/>
          <a:p>
            <a:pPr marL="45720" indent="0">
              <a:buNone/>
            </a:pPr>
            <a:r>
              <a:rPr lang="ru-RU" sz="2800" b="1" i="1" dirty="0" err="1">
                <a:solidFill>
                  <a:schemeClr val="accent1"/>
                </a:solidFill>
              </a:rPr>
              <a:t>Кровотеча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вихід</a:t>
            </a:r>
            <a:r>
              <a:rPr lang="ru-RU" sz="2400" dirty="0"/>
              <a:t> </a:t>
            </a:r>
            <a:r>
              <a:rPr lang="ru-RU" sz="2400" dirty="0" err="1"/>
              <a:t>крові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судин</a:t>
            </a:r>
            <a:r>
              <a:rPr lang="ru-RU" sz="2400" dirty="0" smtClean="0"/>
              <a:t>.</a:t>
            </a:r>
          </a:p>
          <a:p>
            <a:pPr marL="45720" indent="0">
              <a:buNone/>
            </a:pPr>
            <a:endParaRPr lang="ru-RU" sz="2400" dirty="0" smtClean="0"/>
          </a:p>
          <a:p>
            <a:pPr marL="45720" indent="0">
              <a:buNone/>
            </a:pPr>
            <a:r>
              <a:rPr lang="ru-RU" sz="2400" dirty="0"/>
              <a:t>В </a:t>
            </a:r>
            <a:r>
              <a:rPr lang="ru-RU" sz="2400" dirty="0" err="1"/>
              <a:t>залежності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того, яка </a:t>
            </a:r>
            <a:r>
              <a:rPr lang="ru-RU" sz="2400" dirty="0" err="1"/>
              <a:t>судина</a:t>
            </a:r>
            <a:r>
              <a:rPr lang="ru-RU" sz="2400" dirty="0"/>
              <a:t> </a:t>
            </a:r>
            <a:r>
              <a:rPr lang="ru-RU" sz="2400" dirty="0" err="1"/>
              <a:t>пошкоджена</a:t>
            </a:r>
            <a:r>
              <a:rPr lang="ru-RU" sz="2400" dirty="0"/>
              <a:t>, </a:t>
            </a:r>
            <a:r>
              <a:rPr lang="ru-RU" sz="2400" dirty="0" err="1"/>
              <a:t>розрізняють</a:t>
            </a:r>
            <a:r>
              <a:rPr lang="ru-RU" sz="2400" dirty="0"/>
              <a:t> </a:t>
            </a:r>
            <a:r>
              <a:rPr lang="ru-RU" sz="2400" dirty="0" err="1"/>
              <a:t>кровотечі</a:t>
            </a:r>
            <a:r>
              <a:rPr lang="ru-RU" sz="2400" dirty="0" smtClean="0"/>
              <a:t>:</a:t>
            </a:r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sz="2400" dirty="0" smtClean="0"/>
              <a:t>В </a:t>
            </a:r>
            <a:r>
              <a:rPr lang="ru-RU" sz="2400" dirty="0" err="1"/>
              <a:t>залежності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того, </a:t>
            </a:r>
            <a:r>
              <a:rPr lang="ru-RU" sz="2400" dirty="0" err="1"/>
              <a:t>куди</a:t>
            </a:r>
            <a:r>
              <a:rPr lang="ru-RU" sz="2400" dirty="0"/>
              <a:t> </a:t>
            </a:r>
            <a:r>
              <a:rPr lang="ru-RU" sz="2400" dirty="0" err="1"/>
              <a:t>виливається</a:t>
            </a:r>
            <a:r>
              <a:rPr lang="ru-RU" sz="2400" dirty="0"/>
              <a:t> кров,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/>
              <a:t>поділяють</a:t>
            </a:r>
            <a:r>
              <a:rPr lang="ru-RU" sz="2400" dirty="0"/>
              <a:t> </a:t>
            </a:r>
            <a:r>
              <a:rPr lang="ru-RU" sz="2400" dirty="0" smtClean="0"/>
              <a:t>на:</a:t>
            </a:r>
            <a:endParaRPr lang="ru-RU" sz="2400" dirty="0">
              <a:solidFill>
                <a:schemeClr val="accent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5400" dirty="0" smtClean="0"/>
              <a:t>Що таке кровотеча?</a:t>
            </a: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3429000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1470" indent="-285750">
              <a:buFont typeface="Wingdings" pitchFamily="2" charset="2"/>
              <a:buChar char="§"/>
            </a:pPr>
            <a:r>
              <a:rPr lang="ru-RU" sz="2400" dirty="0" err="1" smtClean="0">
                <a:solidFill>
                  <a:schemeClr val="accent1"/>
                </a:solidFill>
              </a:rPr>
              <a:t>капілярні</a:t>
            </a:r>
            <a:endParaRPr lang="ru-RU" sz="2400" dirty="0" smtClean="0">
              <a:solidFill>
                <a:schemeClr val="accent1"/>
              </a:solidFill>
            </a:endParaRPr>
          </a:p>
          <a:p>
            <a:pPr marL="331470" indent="-285750">
              <a:buFont typeface="Wingdings" pitchFamily="2" charset="2"/>
              <a:buChar char="§"/>
            </a:pPr>
            <a:r>
              <a:rPr lang="ru-RU" sz="2400" dirty="0" err="1" smtClean="0">
                <a:solidFill>
                  <a:schemeClr val="accent1"/>
                </a:solidFill>
              </a:rPr>
              <a:t>венозні</a:t>
            </a:r>
            <a:endParaRPr lang="ru-RU" sz="2400" dirty="0" smtClean="0">
              <a:solidFill>
                <a:schemeClr val="accent1"/>
              </a:solidFill>
            </a:endParaRPr>
          </a:p>
          <a:p>
            <a:pPr marL="331470" indent="-285750">
              <a:buFont typeface="Wingdings" pitchFamily="2" charset="2"/>
              <a:buChar char="§"/>
            </a:pPr>
            <a:r>
              <a:rPr lang="ru-RU" sz="2400" dirty="0" err="1" smtClean="0">
                <a:solidFill>
                  <a:schemeClr val="accent1"/>
                </a:solidFill>
              </a:rPr>
              <a:t>артеріальні</a:t>
            </a:r>
            <a:endParaRPr lang="ru-RU" sz="2400" dirty="0" smtClean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5445224"/>
            <a:ext cx="20882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1470" indent="-285750">
              <a:buFont typeface="Wingdings" pitchFamily="2" charset="2"/>
              <a:buChar char="§"/>
            </a:pPr>
            <a:r>
              <a:rPr lang="ru-RU" sz="2400" dirty="0" err="1" smtClean="0">
                <a:solidFill>
                  <a:schemeClr val="accent1"/>
                </a:solidFill>
              </a:rPr>
              <a:t>зовнішні</a:t>
            </a:r>
            <a:endParaRPr lang="ru-RU" sz="2400" dirty="0" smtClean="0">
              <a:solidFill>
                <a:schemeClr val="accent1"/>
              </a:solidFill>
            </a:endParaRPr>
          </a:p>
          <a:p>
            <a:pPr marL="331470" indent="-285750">
              <a:buFont typeface="Wingdings" pitchFamily="2" charset="2"/>
              <a:buChar char="§"/>
            </a:pPr>
            <a:r>
              <a:rPr lang="ru-RU" sz="2400" dirty="0" err="1" smtClean="0">
                <a:solidFill>
                  <a:schemeClr val="accent1"/>
                </a:solidFill>
              </a:rPr>
              <a:t>внутрішні</a:t>
            </a:r>
            <a:endParaRPr lang="ru-RU" sz="2400" dirty="0" smtClean="0">
              <a:solidFill>
                <a:schemeClr val="accent1"/>
              </a:solidFill>
            </a:endParaRP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46" b="100000" l="8065" r="94758">
                        <a14:foregroundMark x1="69355" y1="41743" x2="79032" y2="45872"/>
                        <a14:foregroundMark x1="83468" y1="59174" x2="88306" y2="76147"/>
                        <a14:foregroundMark x1="72177" y1="80734" x2="81452" y2="78440"/>
                        <a14:foregroundMark x1="66129" y1="82110" x2="64919" y2="94954"/>
                        <a14:foregroundMark x1="58871" y1="83945" x2="55242" y2="92202"/>
                        <a14:foregroundMark x1="16935" y1="86239" x2="29839" y2="894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493" y="3212976"/>
            <a:ext cx="3764107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835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352850" y="6237312"/>
            <a:ext cx="2664296" cy="485793"/>
          </a:xfrm>
        </p:spPr>
        <p:txBody>
          <a:bodyPr>
            <a:noAutofit/>
          </a:bodyPr>
          <a:lstStyle/>
          <a:p>
            <a:r>
              <a:rPr lang="uk-UA" sz="3200" b="1" dirty="0" smtClean="0"/>
              <a:t>Капілярна</a:t>
            </a:r>
            <a:endParaRPr lang="ru-RU" sz="32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6000" dirty="0" smtClean="0"/>
              <a:t>Види кровотеч</a:t>
            </a:r>
            <a:endParaRPr lang="ru-RU" sz="6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933057"/>
            <a:ext cx="3240360" cy="2318622"/>
          </a:xfrm>
          <a:prstGeom prst="rect">
            <a:avLst/>
          </a:prstGeom>
        </p:spPr>
      </p:pic>
      <p:sp>
        <p:nvSpPr>
          <p:cNvPr id="5" name="Объект 1"/>
          <p:cNvSpPr txBox="1">
            <a:spLocks/>
          </p:cNvSpPr>
          <p:nvPr/>
        </p:nvSpPr>
        <p:spPr>
          <a:xfrm>
            <a:off x="6167730" y="1599715"/>
            <a:ext cx="2664296" cy="4857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200" b="1" dirty="0" smtClean="0"/>
              <a:t>Венозна</a:t>
            </a:r>
            <a:endParaRPr lang="ru-RU" sz="32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114593"/>
            <a:ext cx="3276980" cy="2135124"/>
          </a:xfrm>
          <a:prstGeom prst="rect">
            <a:avLst/>
          </a:prstGeom>
        </p:spPr>
      </p:pic>
      <p:sp>
        <p:nvSpPr>
          <p:cNvPr id="7" name="Объект 1"/>
          <p:cNvSpPr txBox="1">
            <a:spLocks/>
          </p:cNvSpPr>
          <p:nvPr/>
        </p:nvSpPr>
        <p:spPr>
          <a:xfrm>
            <a:off x="197206" y="1599716"/>
            <a:ext cx="3240360" cy="4857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200" b="1" dirty="0" smtClean="0"/>
              <a:t>Артеріальна</a:t>
            </a:r>
            <a:endParaRPr lang="ru-RU" sz="3200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06" y="2114593"/>
            <a:ext cx="3366682" cy="214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839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628800"/>
            <a:ext cx="4839073" cy="4878281"/>
          </a:xfrm>
        </p:spPr>
        <p:txBody>
          <a:bodyPr>
            <a:noAutofit/>
          </a:bodyPr>
          <a:lstStyle/>
          <a:p>
            <a:r>
              <a:rPr lang="ru-RU" sz="2150" dirty="0"/>
              <a:t>Даний тип </a:t>
            </a:r>
            <a:r>
              <a:rPr lang="ru-RU" sz="2150" dirty="0" err="1"/>
              <a:t>кровотеч</a:t>
            </a:r>
            <a:r>
              <a:rPr lang="ru-RU" sz="2150" dirty="0"/>
              <a:t> </a:t>
            </a:r>
            <a:r>
              <a:rPr lang="ru-RU" sz="2150" dirty="0" err="1"/>
              <a:t>спостерігається</a:t>
            </a:r>
            <a:r>
              <a:rPr lang="ru-RU" sz="2150" dirty="0"/>
              <a:t> при </a:t>
            </a:r>
            <a:r>
              <a:rPr lang="ru-RU" sz="2150" dirty="0" err="1"/>
              <a:t>неглибоких</a:t>
            </a:r>
            <a:r>
              <a:rPr lang="ru-RU" sz="2150" dirty="0"/>
              <a:t> </a:t>
            </a:r>
            <a:r>
              <a:rPr lang="ru-RU" sz="2150" dirty="0" err="1"/>
              <a:t>порізах</a:t>
            </a:r>
            <a:r>
              <a:rPr lang="ru-RU" sz="2150" dirty="0"/>
              <a:t> </a:t>
            </a:r>
            <a:r>
              <a:rPr lang="ru-RU" sz="2150" dirty="0" err="1"/>
              <a:t>шкіри</a:t>
            </a:r>
            <a:r>
              <a:rPr lang="ru-RU" sz="2150" dirty="0"/>
              <a:t>, </a:t>
            </a:r>
            <a:r>
              <a:rPr lang="ru-RU" sz="2150" dirty="0" err="1"/>
              <a:t>садинах</a:t>
            </a:r>
            <a:r>
              <a:rPr lang="ru-RU" sz="2150" dirty="0" smtClean="0"/>
              <a:t>.</a:t>
            </a:r>
            <a:r>
              <a:rPr lang="ru-RU" sz="2150" dirty="0"/>
              <a:t> При </a:t>
            </a:r>
            <a:r>
              <a:rPr lang="ru-RU" sz="2150" dirty="0" err="1"/>
              <a:t>капілярній</a:t>
            </a:r>
            <a:r>
              <a:rPr lang="ru-RU" sz="2150" dirty="0"/>
              <a:t> </a:t>
            </a:r>
            <a:r>
              <a:rPr lang="ru-RU" sz="2150" dirty="0" err="1"/>
              <a:t>кровотечі</a:t>
            </a:r>
            <a:r>
              <a:rPr lang="ru-RU" sz="2150" dirty="0"/>
              <a:t> кров </a:t>
            </a:r>
            <a:r>
              <a:rPr lang="ru-RU" sz="2150" dirty="0" err="1"/>
              <a:t>витікає</a:t>
            </a:r>
            <a:r>
              <a:rPr lang="ru-RU" sz="2150" dirty="0"/>
              <a:t> </a:t>
            </a:r>
            <a:r>
              <a:rPr lang="ru-RU" sz="2150" dirty="0" err="1" smtClean="0"/>
              <a:t>повільно</a:t>
            </a:r>
            <a:r>
              <a:rPr lang="ru-RU" sz="2150" dirty="0" smtClean="0"/>
              <a:t>. </a:t>
            </a:r>
            <a:r>
              <a:rPr lang="ru-RU" sz="2150" dirty="0" err="1"/>
              <a:t>Завдяки</a:t>
            </a:r>
            <a:r>
              <a:rPr lang="ru-RU" sz="2150" dirty="0"/>
              <a:t> </a:t>
            </a:r>
            <a:r>
              <a:rPr lang="ru-RU" sz="2150" dirty="0" err="1"/>
              <a:t>зсіданню</a:t>
            </a:r>
            <a:r>
              <a:rPr lang="ru-RU" sz="2150" dirty="0"/>
              <a:t> </a:t>
            </a:r>
            <a:r>
              <a:rPr lang="ru-RU" sz="2150" dirty="0" err="1"/>
              <a:t>крові</a:t>
            </a:r>
            <a:r>
              <a:rPr lang="ru-RU" sz="2150" dirty="0"/>
              <a:t> </a:t>
            </a:r>
            <a:r>
              <a:rPr lang="ru-RU" sz="2150" dirty="0" err="1"/>
              <a:t>капілярна</a:t>
            </a:r>
            <a:r>
              <a:rPr lang="ru-RU" sz="2150" dirty="0"/>
              <a:t> </a:t>
            </a:r>
            <a:r>
              <a:rPr lang="ru-RU" sz="2150" dirty="0" err="1" smtClean="0"/>
              <a:t>кровотеча</a:t>
            </a:r>
            <a:r>
              <a:rPr lang="ru-RU" sz="2150" dirty="0" smtClean="0"/>
              <a:t> </a:t>
            </a:r>
            <a:r>
              <a:rPr lang="ru-RU" sz="2150" dirty="0" err="1"/>
              <a:t>припиняється</a:t>
            </a:r>
            <a:r>
              <a:rPr lang="ru-RU" sz="2150" dirty="0"/>
              <a:t> </a:t>
            </a:r>
            <a:r>
              <a:rPr lang="ru-RU" sz="2150" dirty="0" err="1"/>
              <a:t>самостійно</a:t>
            </a:r>
            <a:r>
              <a:rPr lang="ru-RU" sz="2150" dirty="0"/>
              <a:t>. </a:t>
            </a:r>
            <a:r>
              <a:rPr lang="ru-RU" sz="2150" dirty="0" err="1"/>
              <a:t>Варто</a:t>
            </a:r>
            <a:r>
              <a:rPr lang="ru-RU" sz="2150" dirty="0"/>
              <a:t> </a:t>
            </a:r>
            <a:r>
              <a:rPr lang="ru-RU" sz="2150" dirty="0" err="1"/>
              <a:t>лише</a:t>
            </a:r>
            <a:r>
              <a:rPr lang="ru-RU" sz="2150" dirty="0"/>
              <a:t> </a:t>
            </a:r>
            <a:r>
              <a:rPr lang="ru-RU" sz="2150" dirty="0" err="1"/>
              <a:t>використати</a:t>
            </a:r>
            <a:r>
              <a:rPr lang="ru-RU" sz="2150" dirty="0"/>
              <a:t> </a:t>
            </a:r>
            <a:r>
              <a:rPr lang="ru-RU" sz="2150" dirty="0" err="1"/>
              <a:t>певні</a:t>
            </a:r>
            <a:r>
              <a:rPr lang="ru-RU" sz="2150" dirty="0"/>
              <a:t> </a:t>
            </a:r>
            <a:r>
              <a:rPr lang="ru-RU" sz="2150" dirty="0" err="1"/>
              <a:t>антисептичні</a:t>
            </a:r>
            <a:r>
              <a:rPr lang="ru-RU" sz="2150" dirty="0"/>
              <a:t> </a:t>
            </a:r>
            <a:r>
              <a:rPr lang="ru-RU" sz="2150" dirty="0" err="1" smtClean="0"/>
              <a:t>засоби</a:t>
            </a:r>
            <a:r>
              <a:rPr lang="ru-RU" sz="2150" dirty="0"/>
              <a:t>(перекис </a:t>
            </a:r>
            <a:r>
              <a:rPr lang="ru-RU" sz="2150" dirty="0" err="1"/>
              <a:t>водню</a:t>
            </a:r>
            <a:r>
              <a:rPr lang="ru-RU" sz="2150" dirty="0"/>
              <a:t>, </a:t>
            </a:r>
            <a:r>
              <a:rPr lang="ru-RU" sz="2150" dirty="0" err="1"/>
              <a:t>розчин</a:t>
            </a:r>
            <a:r>
              <a:rPr lang="ru-RU" sz="2150" dirty="0"/>
              <a:t> йоду)</a:t>
            </a:r>
            <a:r>
              <a:rPr lang="ru-RU" sz="2150" dirty="0" smtClean="0"/>
              <a:t>, </a:t>
            </a:r>
            <a:r>
              <a:rPr lang="ru-RU" sz="2150" dirty="0" err="1" smtClean="0"/>
              <a:t>засоби</a:t>
            </a:r>
            <a:r>
              <a:rPr lang="ru-RU" sz="2150" dirty="0" smtClean="0"/>
              <a:t> </a:t>
            </a:r>
            <a:r>
              <a:rPr lang="ru-RU" sz="2150" dirty="0"/>
              <a:t>з </a:t>
            </a:r>
            <a:r>
              <a:rPr lang="ru-RU" sz="2150" dirty="0" err="1"/>
              <a:t>вмістом</a:t>
            </a:r>
            <a:r>
              <a:rPr lang="ru-RU" sz="2150" dirty="0"/>
              <a:t> спирту для </a:t>
            </a:r>
            <a:r>
              <a:rPr lang="ru-RU" sz="2150" dirty="0" err="1"/>
              <a:t>дезінфекції</a:t>
            </a:r>
            <a:r>
              <a:rPr lang="ru-RU" sz="2150" dirty="0"/>
              <a:t> </a:t>
            </a:r>
            <a:r>
              <a:rPr lang="ru-RU" sz="2150" dirty="0" err="1"/>
              <a:t>ушкодженої</a:t>
            </a:r>
            <a:r>
              <a:rPr lang="ru-RU" sz="2150" dirty="0"/>
              <a:t> </a:t>
            </a:r>
            <a:r>
              <a:rPr lang="ru-RU" sz="2150" dirty="0" err="1"/>
              <a:t>ділянки</a:t>
            </a:r>
            <a:r>
              <a:rPr lang="ru-RU" sz="2150" dirty="0"/>
              <a:t> </a:t>
            </a:r>
            <a:r>
              <a:rPr lang="ru-RU" sz="2150" dirty="0" err="1" smtClean="0"/>
              <a:t>покриву</a:t>
            </a:r>
            <a:r>
              <a:rPr lang="ru-RU" sz="2150" dirty="0"/>
              <a:t>, а </a:t>
            </a:r>
            <a:r>
              <a:rPr lang="ru-RU" sz="2150" dirty="0" err="1"/>
              <a:t>потім</a:t>
            </a:r>
            <a:r>
              <a:rPr lang="ru-RU" sz="2150" dirty="0"/>
              <a:t> </a:t>
            </a:r>
            <a:r>
              <a:rPr lang="ru-RU" sz="2150" dirty="0" err="1"/>
              <a:t>накласти</a:t>
            </a:r>
            <a:r>
              <a:rPr lang="ru-RU" sz="2150" dirty="0"/>
              <a:t> </a:t>
            </a:r>
            <a:r>
              <a:rPr lang="ru-RU" sz="2150" dirty="0" err="1"/>
              <a:t>тугу</a:t>
            </a:r>
            <a:r>
              <a:rPr lang="ru-RU" sz="2150" dirty="0"/>
              <a:t> </a:t>
            </a:r>
            <a:r>
              <a:rPr lang="ru-RU" sz="2150" dirty="0" err="1" smtClean="0"/>
              <a:t>пов’язку</a:t>
            </a:r>
            <a:r>
              <a:rPr lang="ru-RU" sz="2150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5400" dirty="0" smtClean="0"/>
              <a:t>Капілярна кровотеча</a:t>
            </a:r>
            <a:endParaRPr lang="ru-RU" sz="5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355" y="2420888"/>
            <a:ext cx="3753718" cy="304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08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628800"/>
            <a:ext cx="5400600" cy="4950289"/>
          </a:xfrm>
        </p:spPr>
        <p:txBody>
          <a:bodyPr>
            <a:noAutofit/>
          </a:bodyPr>
          <a:lstStyle/>
          <a:p>
            <a:r>
              <a:rPr lang="ru-RU" sz="1700" dirty="0"/>
              <a:t>При </a:t>
            </a:r>
            <a:r>
              <a:rPr lang="ru-RU" sz="1700" dirty="0" err="1" smtClean="0"/>
              <a:t>цьому</a:t>
            </a:r>
            <a:r>
              <a:rPr lang="ru-RU" sz="1700" dirty="0" smtClean="0"/>
              <a:t> </a:t>
            </a:r>
            <a:r>
              <a:rPr lang="ru-RU" sz="1700" dirty="0" err="1"/>
              <a:t>виді</a:t>
            </a:r>
            <a:r>
              <a:rPr lang="ru-RU" sz="1700" dirty="0"/>
              <a:t> </a:t>
            </a:r>
            <a:r>
              <a:rPr lang="ru-RU" sz="1700" dirty="0" err="1"/>
              <a:t>кровотеч</a:t>
            </a:r>
            <a:r>
              <a:rPr lang="ru-RU" sz="1700" dirty="0"/>
              <a:t> </a:t>
            </a:r>
            <a:r>
              <a:rPr lang="ru-RU" sz="1700" dirty="0" smtClean="0"/>
              <a:t>кров, </a:t>
            </a:r>
            <a:r>
              <a:rPr lang="ru-RU" sz="1700" dirty="0" err="1"/>
              <a:t>яскраво-червоного</a:t>
            </a:r>
            <a:r>
              <a:rPr lang="ru-RU" sz="1700" dirty="0"/>
              <a:t> </a:t>
            </a:r>
            <a:r>
              <a:rPr lang="ru-RU" sz="1700" dirty="0" err="1"/>
              <a:t>кольору</a:t>
            </a:r>
            <a:r>
              <a:rPr lang="ru-RU" sz="1700" dirty="0"/>
              <a:t>, </a:t>
            </a:r>
            <a:r>
              <a:rPr lang="ru-RU" sz="1700" dirty="0" err="1"/>
              <a:t>викидається</a:t>
            </a:r>
            <a:r>
              <a:rPr lang="ru-RU" sz="1700" dirty="0"/>
              <a:t> з рани </a:t>
            </a:r>
            <a:r>
              <a:rPr lang="ru-RU" sz="1700" dirty="0" err="1"/>
              <a:t>сильним</a:t>
            </a:r>
            <a:r>
              <a:rPr lang="ru-RU" sz="1700" dirty="0"/>
              <a:t> </a:t>
            </a:r>
            <a:r>
              <a:rPr lang="ru-RU" sz="1700" dirty="0" err="1"/>
              <a:t>пульсуючим</a:t>
            </a:r>
            <a:r>
              <a:rPr lang="ru-RU" sz="1700" dirty="0"/>
              <a:t> </a:t>
            </a:r>
            <a:r>
              <a:rPr lang="ru-RU" sz="1700" dirty="0" err="1"/>
              <a:t>струменем</a:t>
            </a:r>
            <a:r>
              <a:rPr lang="ru-RU" sz="1700" dirty="0"/>
              <a:t>. </a:t>
            </a:r>
            <a:r>
              <a:rPr lang="ru-RU" sz="1700" dirty="0" err="1"/>
              <a:t>Ця</a:t>
            </a:r>
            <a:r>
              <a:rPr lang="ru-RU" sz="1700" dirty="0"/>
              <a:t> </a:t>
            </a:r>
            <a:r>
              <a:rPr lang="ru-RU" sz="1700" dirty="0" err="1"/>
              <a:t>кровотеча</a:t>
            </a:r>
            <a:r>
              <a:rPr lang="ru-RU" sz="1700" dirty="0"/>
              <a:t> </a:t>
            </a:r>
            <a:r>
              <a:rPr lang="ru-RU" sz="1700" dirty="0" err="1"/>
              <a:t>найнебезпечніша</a:t>
            </a:r>
            <a:r>
              <a:rPr lang="ru-RU" sz="1700" dirty="0"/>
              <a:t> і </a:t>
            </a:r>
            <a:r>
              <a:rPr lang="ru-RU" sz="1700" dirty="0" err="1"/>
              <a:t>дуже</a:t>
            </a:r>
            <a:r>
              <a:rPr lang="ru-RU" sz="1700" dirty="0"/>
              <a:t> </a:t>
            </a:r>
            <a:r>
              <a:rPr lang="ru-RU" sz="1700" dirty="0" err="1"/>
              <a:t>інтенсивна</a:t>
            </a:r>
            <a:r>
              <a:rPr lang="ru-RU" sz="1700" dirty="0"/>
              <a:t>. В </a:t>
            </a:r>
            <a:r>
              <a:rPr lang="ru-RU" sz="1700" dirty="0" err="1"/>
              <a:t>такій</a:t>
            </a:r>
            <a:r>
              <a:rPr lang="ru-RU" sz="1700" dirty="0"/>
              <a:t> </a:t>
            </a:r>
            <a:r>
              <a:rPr lang="ru-RU" sz="1700" dirty="0" err="1"/>
              <a:t>ситуації</a:t>
            </a:r>
            <a:r>
              <a:rPr lang="ru-RU" sz="1700" dirty="0"/>
              <a:t> </a:t>
            </a:r>
            <a:r>
              <a:rPr lang="ru-RU" sz="1700" dirty="0" err="1"/>
              <a:t>зупинити</a:t>
            </a:r>
            <a:r>
              <a:rPr lang="ru-RU" sz="1700" dirty="0"/>
              <a:t> кров </a:t>
            </a:r>
            <a:r>
              <a:rPr lang="ru-RU" sz="1700" dirty="0" err="1"/>
              <a:t>можна</a:t>
            </a:r>
            <a:r>
              <a:rPr lang="ru-RU" sz="1700" dirty="0"/>
              <a:t> </a:t>
            </a:r>
            <a:r>
              <a:rPr lang="ru-RU" sz="1700" dirty="0" err="1"/>
              <a:t>тільки</a:t>
            </a:r>
            <a:r>
              <a:rPr lang="ru-RU" sz="1700" dirty="0"/>
              <a:t> способом </a:t>
            </a:r>
            <a:r>
              <a:rPr lang="ru-RU" sz="1700" dirty="0" err="1"/>
              <a:t>накладання</a:t>
            </a:r>
            <a:r>
              <a:rPr lang="ru-RU" sz="1700" dirty="0"/>
              <a:t> </a:t>
            </a:r>
            <a:r>
              <a:rPr lang="ru-RU" sz="1700" dirty="0" err="1"/>
              <a:t>джгута</a:t>
            </a:r>
            <a:r>
              <a:rPr lang="ru-RU" sz="1700" dirty="0"/>
              <a:t> </a:t>
            </a:r>
            <a:r>
              <a:rPr lang="ru-RU" sz="1700" dirty="0" err="1"/>
              <a:t>вище</a:t>
            </a:r>
            <a:r>
              <a:rPr lang="ru-RU" sz="1700" dirty="0"/>
              <a:t> </a:t>
            </a:r>
            <a:r>
              <a:rPr lang="ru-RU" sz="1700" dirty="0" err="1"/>
              <a:t>місця</a:t>
            </a:r>
            <a:r>
              <a:rPr lang="ru-RU" sz="1700" dirty="0"/>
              <a:t> </a:t>
            </a:r>
            <a:r>
              <a:rPr lang="ru-RU" sz="1700" dirty="0" err="1"/>
              <a:t>поранення</a:t>
            </a:r>
            <a:r>
              <a:rPr lang="ru-RU" sz="1700" dirty="0"/>
              <a:t>. </a:t>
            </a:r>
            <a:r>
              <a:rPr lang="ru-RU" sz="1700" dirty="0" err="1" smtClean="0"/>
              <a:t>Під</a:t>
            </a:r>
            <a:r>
              <a:rPr lang="ru-RU" sz="1700" dirty="0" smtClean="0"/>
              <a:t> </a:t>
            </a:r>
            <a:r>
              <a:rPr lang="ru-RU" sz="1700" dirty="0" err="1" smtClean="0"/>
              <a:t>джгут</a:t>
            </a:r>
            <a:r>
              <a:rPr lang="ru-RU" sz="1700" dirty="0" smtClean="0"/>
              <a:t> </a:t>
            </a:r>
            <a:r>
              <a:rPr lang="ru-RU" sz="1700" dirty="0" err="1"/>
              <a:t>необхідно</a:t>
            </a:r>
            <a:r>
              <a:rPr lang="ru-RU" sz="1700" dirty="0"/>
              <a:t> </a:t>
            </a:r>
            <a:r>
              <a:rPr lang="ru-RU" sz="1700" dirty="0" err="1" smtClean="0"/>
              <a:t>пікласти</a:t>
            </a:r>
            <a:r>
              <a:rPr lang="ru-RU" sz="1700" dirty="0" smtClean="0"/>
              <a:t> </a:t>
            </a:r>
            <a:r>
              <a:rPr lang="ru-RU" sz="1700" dirty="0"/>
              <a:t>шматок </a:t>
            </a:r>
            <a:r>
              <a:rPr lang="ru-RU" sz="1700" dirty="0" err="1"/>
              <a:t>м`якої</a:t>
            </a:r>
            <a:r>
              <a:rPr lang="ru-RU" sz="1700" dirty="0"/>
              <a:t> </a:t>
            </a:r>
            <a:r>
              <a:rPr lang="ru-RU" sz="1700" dirty="0" err="1"/>
              <a:t>тканини</a:t>
            </a:r>
            <a:r>
              <a:rPr lang="ru-RU" sz="1700" dirty="0"/>
              <a:t>, </a:t>
            </a:r>
            <a:r>
              <a:rPr lang="ru-RU" sz="1700" dirty="0" err="1"/>
              <a:t>щоб</a:t>
            </a:r>
            <a:r>
              <a:rPr lang="ru-RU" sz="1700" dirty="0"/>
              <a:t> </a:t>
            </a:r>
            <a:r>
              <a:rPr lang="ru-RU" sz="1700" dirty="0" err="1"/>
              <a:t>попередити</a:t>
            </a:r>
            <a:r>
              <a:rPr lang="ru-RU" sz="1700" dirty="0"/>
              <a:t> </a:t>
            </a:r>
            <a:r>
              <a:rPr lang="ru-RU" sz="1700" dirty="0" err="1"/>
              <a:t>пошкодження</a:t>
            </a:r>
            <a:r>
              <a:rPr lang="ru-RU" sz="1700" dirty="0"/>
              <a:t> </a:t>
            </a:r>
            <a:r>
              <a:rPr lang="ru-RU" sz="1700" dirty="0" err="1" smtClean="0"/>
              <a:t>шкіри</a:t>
            </a:r>
            <a:r>
              <a:rPr lang="ru-RU" sz="1700" dirty="0" smtClean="0"/>
              <a:t> та </a:t>
            </a:r>
            <a:r>
              <a:rPr lang="ru-RU" sz="1700" dirty="0" err="1"/>
              <a:t>обов`язково</a:t>
            </a:r>
            <a:r>
              <a:rPr lang="ru-RU" sz="1700" dirty="0"/>
              <a:t> </a:t>
            </a:r>
            <a:r>
              <a:rPr lang="ru-RU" sz="1700" dirty="0" err="1"/>
              <a:t>занотувати</a:t>
            </a:r>
            <a:r>
              <a:rPr lang="ru-RU" sz="1700" dirty="0"/>
              <a:t> </a:t>
            </a:r>
            <a:r>
              <a:rPr lang="ru-RU" sz="1700" dirty="0" err="1"/>
              <a:t>аркуш</a:t>
            </a:r>
            <a:r>
              <a:rPr lang="ru-RU" sz="1700" dirty="0"/>
              <a:t> з точно </a:t>
            </a:r>
            <a:r>
              <a:rPr lang="ru-RU" sz="1700" dirty="0" err="1"/>
              <a:t>вказаним</a:t>
            </a:r>
            <a:r>
              <a:rPr lang="ru-RU" sz="1700" dirty="0"/>
              <a:t> </a:t>
            </a:r>
            <a:r>
              <a:rPr lang="ru-RU" sz="1700" dirty="0" smtClean="0"/>
              <a:t>часом. </a:t>
            </a:r>
            <a:r>
              <a:rPr lang="ru-RU" sz="1700" dirty="0" err="1" smtClean="0"/>
              <a:t>Влітку</a:t>
            </a:r>
            <a:r>
              <a:rPr lang="ru-RU" sz="1700" dirty="0" smtClean="0"/>
              <a:t> </a:t>
            </a:r>
            <a:r>
              <a:rPr lang="ru-RU" sz="1700" dirty="0" err="1" smtClean="0"/>
              <a:t>тримання</a:t>
            </a:r>
            <a:r>
              <a:rPr lang="ru-RU" sz="1700" dirty="0" smtClean="0"/>
              <a:t> </a:t>
            </a:r>
            <a:r>
              <a:rPr lang="ru-RU" sz="1700" dirty="0" err="1"/>
              <a:t>джгуту</a:t>
            </a:r>
            <a:r>
              <a:rPr lang="ru-RU" sz="1700" dirty="0"/>
              <a:t> у </a:t>
            </a:r>
            <a:r>
              <a:rPr lang="ru-RU" sz="1700" dirty="0" err="1"/>
              <a:t>нерухомому</a:t>
            </a:r>
            <a:r>
              <a:rPr lang="ru-RU" sz="1700" dirty="0"/>
              <a:t> </a:t>
            </a:r>
            <a:r>
              <a:rPr lang="ru-RU" sz="1700" dirty="0" err="1"/>
              <a:t>положенні</a:t>
            </a:r>
            <a:r>
              <a:rPr lang="ru-RU" sz="1700" dirty="0"/>
              <a:t> </a:t>
            </a:r>
            <a:r>
              <a:rPr lang="ru-RU" sz="1700" dirty="0" err="1"/>
              <a:t>може</a:t>
            </a:r>
            <a:r>
              <a:rPr lang="ru-RU" sz="1700" dirty="0"/>
              <a:t> </a:t>
            </a:r>
            <a:r>
              <a:rPr lang="ru-RU" sz="1700" dirty="0" err="1"/>
              <a:t>досягати</a:t>
            </a:r>
            <a:r>
              <a:rPr lang="ru-RU" sz="1700" dirty="0"/>
              <a:t> </a:t>
            </a:r>
            <a:r>
              <a:rPr lang="ru-RU" sz="1700" dirty="0" smtClean="0"/>
              <a:t>1,5-2 </a:t>
            </a:r>
            <a:r>
              <a:rPr lang="ru-RU" sz="1700" dirty="0"/>
              <a:t>год. </a:t>
            </a:r>
            <a:r>
              <a:rPr lang="ru-RU" sz="1700" dirty="0" err="1"/>
              <a:t>Після</a:t>
            </a:r>
            <a:r>
              <a:rPr lang="ru-RU" sz="1700" dirty="0"/>
              <a:t> </a:t>
            </a:r>
            <a:r>
              <a:rPr lang="ru-RU" sz="1700" dirty="0" err="1"/>
              <a:t>закінчення</a:t>
            </a:r>
            <a:r>
              <a:rPr lang="ru-RU" sz="1700" dirty="0"/>
              <a:t> </a:t>
            </a:r>
            <a:r>
              <a:rPr lang="ru-RU" sz="1700" dirty="0" err="1"/>
              <a:t>можливого</a:t>
            </a:r>
            <a:r>
              <a:rPr lang="ru-RU" sz="1700" dirty="0"/>
              <a:t> часу </a:t>
            </a:r>
            <a:r>
              <a:rPr lang="ru-RU" sz="1700" dirty="0" err="1"/>
              <a:t>джгут</a:t>
            </a:r>
            <a:r>
              <a:rPr lang="ru-RU" sz="1700" dirty="0"/>
              <a:t> </a:t>
            </a:r>
            <a:r>
              <a:rPr lang="ru-RU" sz="1700" dirty="0" err="1"/>
              <a:t>необхідно</a:t>
            </a:r>
            <a:r>
              <a:rPr lang="ru-RU" sz="1700" dirty="0"/>
              <a:t> </a:t>
            </a:r>
            <a:r>
              <a:rPr lang="ru-RU" sz="1700" dirty="0" err="1"/>
              <a:t>поступово</a:t>
            </a:r>
            <a:r>
              <a:rPr lang="ru-RU" sz="1700" dirty="0"/>
              <a:t> </a:t>
            </a:r>
            <a:r>
              <a:rPr lang="ru-RU" sz="1700" dirty="0" err="1"/>
              <a:t>відпустити</a:t>
            </a:r>
            <a:r>
              <a:rPr lang="ru-RU" sz="1700" dirty="0"/>
              <a:t> і через 5 </a:t>
            </a:r>
            <a:r>
              <a:rPr lang="ru-RU" sz="1700" dirty="0" err="1"/>
              <a:t>хв</a:t>
            </a:r>
            <a:r>
              <a:rPr lang="ru-RU" sz="1700" dirty="0"/>
              <a:t>. за </a:t>
            </a:r>
            <a:r>
              <a:rPr lang="ru-RU" sz="1700" dirty="0" err="1"/>
              <a:t>необхідності</a:t>
            </a:r>
            <a:r>
              <a:rPr lang="ru-RU" sz="1700" dirty="0"/>
              <a:t> </a:t>
            </a:r>
            <a:r>
              <a:rPr lang="ru-RU" sz="1700" dirty="0" err="1"/>
              <a:t>накласти</a:t>
            </a:r>
            <a:r>
              <a:rPr lang="ru-RU" sz="1700" dirty="0"/>
              <a:t> </a:t>
            </a:r>
            <a:r>
              <a:rPr lang="ru-RU" sz="1700" dirty="0" smtClean="0"/>
              <a:t>на </a:t>
            </a:r>
            <a:r>
              <a:rPr lang="ru-RU" sz="1700" dirty="0" err="1"/>
              <a:t>повторний</a:t>
            </a:r>
            <a:r>
              <a:rPr lang="ru-RU" sz="1700" dirty="0"/>
              <a:t> час (</a:t>
            </a:r>
            <a:r>
              <a:rPr lang="ru-RU" sz="1700" dirty="0" err="1"/>
              <a:t>якщо</a:t>
            </a:r>
            <a:r>
              <a:rPr lang="ru-RU" sz="1700" dirty="0"/>
              <a:t> </a:t>
            </a:r>
            <a:r>
              <a:rPr lang="ru-RU" sz="1700" dirty="0" err="1"/>
              <a:t>кровотеча</a:t>
            </a:r>
            <a:r>
              <a:rPr lang="ru-RU" sz="1700" dirty="0"/>
              <a:t> </a:t>
            </a:r>
            <a:r>
              <a:rPr lang="ru-RU" sz="1700" dirty="0" err="1"/>
              <a:t>відновлюється</a:t>
            </a:r>
            <a:r>
              <a:rPr lang="ru-RU" sz="1700" dirty="0" smtClean="0"/>
              <a:t>).</a:t>
            </a:r>
            <a:r>
              <a:rPr lang="ru-RU" sz="1700" dirty="0" err="1" smtClean="0"/>
              <a:t>Взимку</a:t>
            </a:r>
            <a:r>
              <a:rPr lang="ru-RU" sz="1700" dirty="0" smtClean="0"/>
              <a:t> максимальна </a:t>
            </a:r>
            <a:r>
              <a:rPr lang="ru-RU" sz="1700" dirty="0" err="1"/>
              <a:t>тривалість</a:t>
            </a:r>
            <a:r>
              <a:rPr lang="ru-RU" sz="1700" dirty="0"/>
              <a:t> </a:t>
            </a:r>
            <a:r>
              <a:rPr lang="ru-RU" sz="1700" dirty="0" err="1"/>
              <a:t>накладання</a:t>
            </a:r>
            <a:r>
              <a:rPr lang="ru-RU" sz="1700" dirty="0"/>
              <a:t> </a:t>
            </a:r>
            <a:r>
              <a:rPr lang="ru-RU" sz="1700" dirty="0" err="1"/>
              <a:t>джгуту</a:t>
            </a:r>
            <a:r>
              <a:rPr lang="ru-RU" sz="1700" dirty="0"/>
              <a:t> </a:t>
            </a:r>
            <a:r>
              <a:rPr lang="ru-RU" sz="1700" dirty="0" err="1"/>
              <a:t>може</a:t>
            </a:r>
            <a:r>
              <a:rPr lang="ru-RU" sz="1700" dirty="0"/>
              <a:t> </a:t>
            </a:r>
            <a:r>
              <a:rPr lang="ru-RU" sz="1700" dirty="0" err="1"/>
              <a:t>сягати</a:t>
            </a:r>
            <a:r>
              <a:rPr lang="ru-RU" sz="1700" dirty="0"/>
              <a:t> до 1 год.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dirty="0" smtClean="0"/>
              <a:t>Артеріальна кровотеча</a:t>
            </a:r>
            <a:endParaRPr lang="ru-RU" sz="4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988840"/>
            <a:ext cx="3333924" cy="416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70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628800"/>
            <a:ext cx="5040560" cy="5040560"/>
          </a:xfrm>
        </p:spPr>
        <p:txBody>
          <a:bodyPr>
            <a:noAutofit/>
          </a:bodyPr>
          <a:lstStyle/>
          <a:p>
            <a:r>
              <a:rPr lang="ru-RU" sz="1800" dirty="0"/>
              <a:t>При </a:t>
            </a:r>
            <a:r>
              <a:rPr lang="ru-RU" sz="1800" dirty="0" err="1" smtClean="0"/>
              <a:t>цьому</a:t>
            </a:r>
            <a:r>
              <a:rPr lang="ru-RU" sz="1800" dirty="0" smtClean="0"/>
              <a:t> </a:t>
            </a:r>
            <a:r>
              <a:rPr lang="ru-RU" sz="1800" dirty="0" err="1"/>
              <a:t>виді</a:t>
            </a:r>
            <a:r>
              <a:rPr lang="ru-RU" sz="1800" dirty="0"/>
              <a:t> </a:t>
            </a:r>
            <a:r>
              <a:rPr lang="ru-RU" sz="1800" dirty="0" err="1"/>
              <a:t>кровотеч</a:t>
            </a:r>
            <a:r>
              <a:rPr lang="ru-RU" sz="1800" dirty="0"/>
              <a:t> кров, темно-вишневого </a:t>
            </a:r>
            <a:r>
              <a:rPr lang="ru-RU" sz="1800" dirty="0" err="1"/>
              <a:t>кольору</a:t>
            </a:r>
            <a:r>
              <a:rPr lang="ru-RU" sz="1800" dirty="0"/>
              <a:t>, </a:t>
            </a:r>
            <a:r>
              <a:rPr lang="ru-RU" sz="1800" dirty="0" err="1"/>
              <a:t>витікає</a:t>
            </a:r>
            <a:r>
              <a:rPr lang="ru-RU" sz="1800" dirty="0"/>
              <a:t> </a:t>
            </a:r>
            <a:r>
              <a:rPr lang="ru-RU" sz="1800" dirty="0" err="1"/>
              <a:t>менш</a:t>
            </a:r>
            <a:r>
              <a:rPr lang="ru-RU" sz="1800" dirty="0"/>
              <a:t> </a:t>
            </a:r>
            <a:r>
              <a:rPr lang="ru-RU" sz="1800" dirty="0" err="1"/>
              <a:t>інтенсивно</a:t>
            </a:r>
            <a:r>
              <a:rPr lang="ru-RU" sz="1800" dirty="0"/>
              <a:t>, </a:t>
            </a:r>
            <a:r>
              <a:rPr lang="ru-RU" sz="1800" dirty="0" err="1"/>
              <a:t>рідко</a:t>
            </a:r>
            <a:r>
              <a:rPr lang="ru-RU" sz="1800" dirty="0"/>
              <a:t> носить </a:t>
            </a:r>
            <a:r>
              <a:rPr lang="ru-RU" sz="1800" dirty="0" err="1"/>
              <a:t>загрозливий</a:t>
            </a:r>
            <a:r>
              <a:rPr lang="ru-RU" sz="1800" dirty="0"/>
              <a:t> характер. </a:t>
            </a:r>
            <a:r>
              <a:rPr lang="ru-RU" sz="1800" dirty="0" err="1" smtClean="0"/>
              <a:t>Однак</a:t>
            </a:r>
            <a:r>
              <a:rPr lang="ru-RU" sz="1800" dirty="0" smtClean="0"/>
              <a:t>, при </a:t>
            </a:r>
            <a:r>
              <a:rPr lang="ru-RU" sz="1800" dirty="0" err="1"/>
              <a:t>пораненні</a:t>
            </a:r>
            <a:r>
              <a:rPr lang="ru-RU" sz="1800" dirty="0"/>
              <a:t> вен </a:t>
            </a:r>
            <a:r>
              <a:rPr lang="ru-RU" sz="1800" dirty="0" err="1"/>
              <a:t>шиї</a:t>
            </a:r>
            <a:r>
              <a:rPr lang="ru-RU" sz="1800" dirty="0"/>
              <a:t> і </a:t>
            </a:r>
            <a:r>
              <a:rPr lang="ru-RU" sz="1800" dirty="0" err="1"/>
              <a:t>грудної</a:t>
            </a:r>
            <a:r>
              <a:rPr lang="ru-RU" sz="1800" dirty="0"/>
              <a:t> </a:t>
            </a:r>
            <a:r>
              <a:rPr lang="ru-RU" sz="1800" dirty="0" err="1"/>
              <a:t>клітки</a:t>
            </a:r>
            <a:r>
              <a:rPr lang="ru-RU" sz="1800" dirty="0"/>
              <a:t> є </a:t>
            </a:r>
            <a:r>
              <a:rPr lang="ru-RU" sz="1800" dirty="0" err="1"/>
              <a:t>небезпека</a:t>
            </a:r>
            <a:r>
              <a:rPr lang="ru-RU" sz="1800" dirty="0"/>
              <a:t> </a:t>
            </a:r>
            <a:r>
              <a:rPr lang="ru-RU" sz="1800" dirty="0" err="1"/>
              <a:t>виникнення</a:t>
            </a:r>
            <a:r>
              <a:rPr lang="ru-RU" sz="1800" dirty="0"/>
              <a:t> в </a:t>
            </a:r>
            <a:r>
              <a:rPr lang="ru-RU" sz="1800" dirty="0" err="1"/>
              <a:t>судинах</a:t>
            </a:r>
            <a:r>
              <a:rPr lang="ru-RU" sz="1800" dirty="0"/>
              <a:t> негативного </a:t>
            </a:r>
            <a:r>
              <a:rPr lang="ru-RU" sz="1800" dirty="0" err="1"/>
              <a:t>тиску</a:t>
            </a:r>
            <a:r>
              <a:rPr lang="ru-RU" sz="1800" dirty="0"/>
              <a:t> </a:t>
            </a:r>
            <a:r>
              <a:rPr lang="ru-RU" sz="1800" dirty="0" err="1"/>
              <a:t>підчас</a:t>
            </a:r>
            <a:r>
              <a:rPr lang="ru-RU" sz="1800" dirty="0"/>
              <a:t> </a:t>
            </a:r>
            <a:r>
              <a:rPr lang="ru-RU" sz="1800" dirty="0" err="1"/>
              <a:t>глибокого</a:t>
            </a:r>
            <a:r>
              <a:rPr lang="ru-RU" sz="1800" dirty="0"/>
              <a:t> </a:t>
            </a:r>
            <a:r>
              <a:rPr lang="ru-RU" sz="1800" dirty="0" err="1"/>
              <a:t>вдиху</a:t>
            </a:r>
            <a:r>
              <a:rPr lang="ru-RU" sz="1800" dirty="0"/>
              <a:t>. </a:t>
            </a:r>
            <a:r>
              <a:rPr lang="ru-RU" sz="1800" dirty="0" err="1"/>
              <a:t>Пухирці</a:t>
            </a:r>
            <a:r>
              <a:rPr lang="ru-RU" sz="1800" dirty="0"/>
              <a:t> </a:t>
            </a:r>
            <a:r>
              <a:rPr lang="ru-RU" sz="1800" dirty="0" err="1"/>
              <a:t>повітря</a:t>
            </a:r>
            <a:r>
              <a:rPr lang="ru-RU" sz="1800" dirty="0"/>
              <a:t>, </a:t>
            </a:r>
            <a:r>
              <a:rPr lang="ru-RU" sz="1800" dirty="0" err="1"/>
              <a:t>проникаючи</a:t>
            </a:r>
            <a:r>
              <a:rPr lang="ru-RU" sz="1800" dirty="0"/>
              <a:t> з потоком </a:t>
            </a:r>
            <a:r>
              <a:rPr lang="ru-RU" sz="1800" dirty="0" err="1"/>
              <a:t>крові</a:t>
            </a:r>
            <a:r>
              <a:rPr lang="ru-RU" sz="1800" dirty="0"/>
              <a:t> в </a:t>
            </a:r>
            <a:r>
              <a:rPr lang="ru-RU" sz="1800" dirty="0" err="1"/>
              <a:t>серце</a:t>
            </a:r>
            <a:r>
              <a:rPr lang="ru-RU" sz="1800" dirty="0"/>
              <a:t>, </a:t>
            </a:r>
            <a:r>
              <a:rPr lang="ru-RU" sz="1800" dirty="0" err="1"/>
              <a:t>можуть</a:t>
            </a:r>
            <a:r>
              <a:rPr lang="ru-RU" sz="1800" dirty="0"/>
              <a:t> </a:t>
            </a:r>
            <a:r>
              <a:rPr lang="ru-RU" sz="1800" dirty="0" err="1"/>
              <a:t>викликати</a:t>
            </a:r>
            <a:r>
              <a:rPr lang="ru-RU" sz="1800" dirty="0"/>
              <a:t> </a:t>
            </a:r>
            <a:r>
              <a:rPr lang="ru-RU" sz="1800" dirty="0" err="1"/>
              <a:t>повітряну</a:t>
            </a:r>
            <a:r>
              <a:rPr lang="ru-RU" sz="1800" dirty="0"/>
              <a:t> </a:t>
            </a:r>
            <a:r>
              <a:rPr lang="ru-RU" sz="1800" dirty="0" err="1"/>
              <a:t>емболію</a:t>
            </a:r>
            <a:r>
              <a:rPr lang="ru-RU" sz="1800" dirty="0"/>
              <a:t> — закупорку </a:t>
            </a:r>
            <a:r>
              <a:rPr lang="ru-RU" sz="1800" dirty="0" err="1"/>
              <a:t>серця</a:t>
            </a:r>
            <a:r>
              <a:rPr lang="ru-RU" sz="1800" dirty="0"/>
              <a:t> і </a:t>
            </a:r>
            <a:r>
              <a:rPr lang="ru-RU" sz="1800" dirty="0" err="1"/>
              <a:t>кровоносних</a:t>
            </a:r>
            <a:r>
              <a:rPr lang="ru-RU" sz="1800" dirty="0"/>
              <a:t> </a:t>
            </a:r>
            <a:r>
              <a:rPr lang="ru-RU" sz="1800" dirty="0" err="1"/>
              <a:t>судин</a:t>
            </a:r>
            <a:r>
              <a:rPr lang="ru-RU" sz="1800" dirty="0"/>
              <a:t> та стати причиною </a:t>
            </a:r>
            <a:r>
              <a:rPr lang="ru-RU" sz="1800" dirty="0" err="1"/>
              <a:t>смерті</a:t>
            </a:r>
            <a:r>
              <a:rPr lang="ru-RU" sz="1800" dirty="0"/>
              <a:t>. В </a:t>
            </a:r>
            <a:r>
              <a:rPr lang="ru-RU" sz="1800" dirty="0" err="1"/>
              <a:t>даній</a:t>
            </a:r>
            <a:r>
              <a:rPr lang="ru-RU" sz="1800" dirty="0"/>
              <a:t> </a:t>
            </a:r>
            <a:r>
              <a:rPr lang="ru-RU" sz="1800" dirty="0" err="1"/>
              <a:t>ситуації</a:t>
            </a:r>
            <a:r>
              <a:rPr lang="ru-RU" sz="1800" dirty="0"/>
              <a:t> </a:t>
            </a:r>
            <a:r>
              <a:rPr lang="ru-RU" sz="1800" dirty="0" err="1"/>
              <a:t>припинити</a:t>
            </a:r>
            <a:r>
              <a:rPr lang="ru-RU" sz="1800" dirty="0"/>
              <a:t> </a:t>
            </a:r>
            <a:r>
              <a:rPr lang="ru-RU" sz="1800" dirty="0" err="1"/>
              <a:t>кровотечу</a:t>
            </a:r>
            <a:r>
              <a:rPr lang="ru-RU" sz="1800" dirty="0"/>
              <a:t> </a:t>
            </a:r>
            <a:r>
              <a:rPr lang="ru-RU" sz="1800" dirty="0" err="1"/>
              <a:t>можна</a:t>
            </a:r>
            <a:r>
              <a:rPr lang="ru-RU" sz="1800" dirty="0"/>
              <a:t> способом </a:t>
            </a:r>
            <a:r>
              <a:rPr lang="ru-RU" sz="1800" dirty="0" err="1"/>
              <a:t>накладання</a:t>
            </a:r>
            <a:r>
              <a:rPr lang="ru-RU" sz="1800" dirty="0"/>
              <a:t> </a:t>
            </a:r>
            <a:r>
              <a:rPr lang="ru-RU" sz="1800" dirty="0" err="1"/>
              <a:t>джгута</a:t>
            </a:r>
            <a:r>
              <a:rPr lang="ru-RU" sz="1800" dirty="0"/>
              <a:t> </a:t>
            </a:r>
            <a:r>
              <a:rPr lang="ru-RU" sz="1800" dirty="0" err="1"/>
              <a:t>нижче</a:t>
            </a:r>
            <a:r>
              <a:rPr lang="ru-RU" sz="1800" dirty="0"/>
              <a:t> </a:t>
            </a:r>
            <a:r>
              <a:rPr lang="ru-RU" sz="1800" dirty="0" err="1"/>
              <a:t>місця</a:t>
            </a:r>
            <a:r>
              <a:rPr lang="ru-RU" sz="1800" dirty="0"/>
              <a:t> </a:t>
            </a:r>
            <a:r>
              <a:rPr lang="ru-RU" sz="1800" dirty="0" err="1"/>
              <a:t>поранення</a:t>
            </a:r>
            <a:r>
              <a:rPr lang="ru-RU" sz="1800" dirty="0"/>
              <a:t>. Методика </a:t>
            </a:r>
            <a:r>
              <a:rPr lang="ru-RU" sz="1800" dirty="0" err="1"/>
              <a:t>накладання</a:t>
            </a:r>
            <a:r>
              <a:rPr lang="ru-RU" sz="1800" dirty="0"/>
              <a:t> </a:t>
            </a:r>
            <a:r>
              <a:rPr lang="ru-RU" sz="1800" dirty="0" err="1"/>
              <a:t>джгута</a:t>
            </a:r>
            <a:r>
              <a:rPr lang="ru-RU" sz="1800" dirty="0"/>
              <a:t> </a:t>
            </a:r>
            <a:r>
              <a:rPr lang="ru-RU" sz="1800" dirty="0" err="1"/>
              <a:t>така</a:t>
            </a:r>
            <a:r>
              <a:rPr lang="ru-RU" sz="1800" dirty="0"/>
              <a:t> ж сама, як і при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накладанні</a:t>
            </a:r>
            <a:r>
              <a:rPr lang="ru-RU" sz="1800" dirty="0"/>
              <a:t> у </a:t>
            </a:r>
            <a:r>
              <a:rPr lang="ru-RU" sz="1800" dirty="0" err="1"/>
              <a:t>випадку</a:t>
            </a:r>
            <a:r>
              <a:rPr lang="ru-RU" sz="1800" dirty="0"/>
              <a:t> </a:t>
            </a:r>
            <a:r>
              <a:rPr lang="ru-RU" sz="1800" dirty="0" err="1"/>
              <a:t>артеріальної</a:t>
            </a:r>
            <a:r>
              <a:rPr lang="ru-RU" sz="1800" dirty="0"/>
              <a:t> </a:t>
            </a:r>
            <a:r>
              <a:rPr lang="ru-RU" sz="1800" dirty="0" err="1"/>
              <a:t>кровотечі</a:t>
            </a:r>
            <a:r>
              <a:rPr lang="ru-RU" sz="1800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6000" dirty="0" smtClean="0"/>
              <a:t>Венозна кровотеча</a:t>
            </a:r>
            <a:endParaRPr lang="ru-RU" sz="6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362" b="94638" l="3000" r="99000">
                        <a14:foregroundMark x1="58429" y1="16622" x2="91714" y2="16890"/>
                        <a14:foregroundMark x1="79143" y1="24397" x2="89714" y2="40483"/>
                        <a14:foregroundMark x1="87286" y1="43432" x2="91571" y2="37802"/>
                        <a14:foregroundMark x1="8286" y1="17962" x2="43571" y2="23861"/>
                        <a14:foregroundMark x1="28143" y1="10724" x2="27143" y2="13137"/>
                        <a14:foregroundMark x1="28571" y1="14209" x2="28571" y2="14209"/>
                        <a14:foregroundMark x1="25000" y1="40751" x2="25000" y2="47989"/>
                        <a14:foregroundMark x1="75143" y1="36997" x2="74571" y2="47453"/>
                        <a14:foregroundMark x1="76429" y1="86595" x2="75571" y2="94638"/>
                        <a14:foregroundMark x1="31429" y1="71046" x2="64143" y2="836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003" y="2060848"/>
            <a:ext cx="4420957" cy="3735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511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628800"/>
            <a:ext cx="5400600" cy="4950289"/>
          </a:xfrm>
        </p:spPr>
        <p:txBody>
          <a:bodyPr>
            <a:noAutofit/>
          </a:bodyPr>
          <a:lstStyle/>
          <a:p>
            <a:r>
              <a:rPr lang="ru-RU" sz="1740" dirty="0" err="1"/>
              <a:t>В</a:t>
            </a:r>
            <a:r>
              <a:rPr lang="ru-RU" sz="1740" dirty="0" err="1" smtClean="0"/>
              <a:t>иникає</a:t>
            </a:r>
            <a:r>
              <a:rPr lang="ru-RU" sz="1740" dirty="0" smtClean="0"/>
              <a:t> </a:t>
            </a:r>
            <a:r>
              <a:rPr lang="ru-RU" sz="1740" dirty="0"/>
              <a:t>в </a:t>
            </a:r>
            <a:r>
              <a:rPr lang="ru-RU" sz="1740" dirty="0" err="1"/>
              <a:t>разі</a:t>
            </a:r>
            <a:r>
              <a:rPr lang="ru-RU" sz="1740" dirty="0"/>
              <a:t> </a:t>
            </a:r>
            <a:r>
              <a:rPr lang="ru-RU" sz="1740" dirty="0" err="1"/>
              <a:t>пошкодження</a:t>
            </a:r>
            <a:r>
              <a:rPr lang="ru-RU" sz="1740" dirty="0"/>
              <a:t> </a:t>
            </a:r>
            <a:r>
              <a:rPr lang="ru-RU" sz="1740" dirty="0" err="1"/>
              <a:t>печінки</a:t>
            </a:r>
            <a:r>
              <a:rPr lang="ru-RU" sz="1740" dirty="0"/>
              <a:t>, </a:t>
            </a:r>
            <a:r>
              <a:rPr lang="ru-RU" sz="1740" dirty="0" err="1"/>
              <a:t>нирок</a:t>
            </a:r>
            <a:r>
              <a:rPr lang="ru-RU" sz="1740" dirty="0"/>
              <a:t>, </a:t>
            </a:r>
            <a:r>
              <a:rPr lang="ru-RU" sz="1740" dirty="0" err="1"/>
              <a:t>селезінки</a:t>
            </a:r>
            <a:r>
              <a:rPr lang="ru-RU" sz="1740" dirty="0"/>
              <a:t> і </a:t>
            </a:r>
            <a:r>
              <a:rPr lang="ru-RU" sz="1740" dirty="0" err="1"/>
              <a:t>завжди</a:t>
            </a:r>
            <a:r>
              <a:rPr lang="ru-RU" sz="1740" dirty="0"/>
              <a:t> </a:t>
            </a:r>
            <a:r>
              <a:rPr lang="ru-RU" sz="1740" dirty="0" err="1"/>
              <a:t>небезпечна</a:t>
            </a:r>
            <a:r>
              <a:rPr lang="ru-RU" sz="1740" dirty="0"/>
              <a:t> для </a:t>
            </a:r>
            <a:r>
              <a:rPr lang="ru-RU" sz="1740" dirty="0" err="1"/>
              <a:t>життя</a:t>
            </a:r>
            <a:r>
              <a:rPr lang="ru-RU" sz="1740" dirty="0"/>
              <a:t>. </a:t>
            </a:r>
            <a:r>
              <a:rPr lang="ru-RU" sz="1740" dirty="0" err="1"/>
              <a:t>Самостійної</a:t>
            </a:r>
            <a:r>
              <a:rPr lang="ru-RU" sz="1740" dirty="0"/>
              <a:t> </a:t>
            </a:r>
            <a:r>
              <a:rPr lang="ru-RU" sz="1740" dirty="0" err="1"/>
              <a:t>зупинки</a:t>
            </a:r>
            <a:r>
              <a:rPr lang="ru-RU" sz="1740" dirty="0"/>
              <a:t> </a:t>
            </a:r>
            <a:r>
              <a:rPr lang="ru-RU" sz="1740" dirty="0" err="1"/>
              <a:t>кровотечі</a:t>
            </a:r>
            <a:r>
              <a:rPr lang="ru-RU" sz="1740" dirty="0"/>
              <a:t> </a:t>
            </a:r>
            <a:r>
              <a:rPr lang="ru-RU" sz="1740" dirty="0" err="1"/>
              <a:t>майже</a:t>
            </a:r>
            <a:r>
              <a:rPr lang="ru-RU" sz="1740" dirty="0"/>
              <a:t> </a:t>
            </a:r>
            <a:r>
              <a:rPr lang="ru-RU" sz="1740" dirty="0" err="1"/>
              <a:t>ніколи</a:t>
            </a:r>
            <a:r>
              <a:rPr lang="ru-RU" sz="1740" dirty="0"/>
              <a:t> не </a:t>
            </a:r>
            <a:r>
              <a:rPr lang="ru-RU" sz="1740" dirty="0" err="1"/>
              <a:t>відбувається</a:t>
            </a:r>
            <a:r>
              <a:rPr lang="ru-RU" sz="1740" dirty="0"/>
              <a:t>. У </a:t>
            </a:r>
            <a:r>
              <a:rPr lang="ru-RU" sz="1740" dirty="0" err="1"/>
              <a:t>деяких</a:t>
            </a:r>
            <a:r>
              <a:rPr lang="ru-RU" sz="1740" dirty="0"/>
              <a:t> </a:t>
            </a:r>
            <a:r>
              <a:rPr lang="ru-RU" sz="1740" dirty="0" err="1"/>
              <a:t>випадках</a:t>
            </a:r>
            <a:r>
              <a:rPr lang="ru-RU" sz="1740" dirty="0"/>
              <a:t> </a:t>
            </a:r>
            <a:r>
              <a:rPr lang="ru-RU" sz="1740" dirty="0" err="1"/>
              <a:t>кровотеча</a:t>
            </a:r>
            <a:r>
              <a:rPr lang="ru-RU" sz="1740" dirty="0"/>
              <a:t> </a:t>
            </a:r>
            <a:r>
              <a:rPr lang="ru-RU" sz="1740" dirty="0" err="1"/>
              <a:t>може</a:t>
            </a:r>
            <a:r>
              <a:rPr lang="ru-RU" sz="1740" dirty="0"/>
              <a:t> стати </a:t>
            </a:r>
            <a:r>
              <a:rPr lang="ru-RU" sz="1740" dirty="0" err="1"/>
              <a:t>небезпечною</a:t>
            </a:r>
            <a:r>
              <a:rPr lang="ru-RU" sz="1740" dirty="0"/>
              <a:t> не через </a:t>
            </a:r>
            <a:r>
              <a:rPr lang="ru-RU" sz="1740" dirty="0" err="1"/>
              <a:t>кількість</a:t>
            </a:r>
            <a:r>
              <a:rPr lang="ru-RU" sz="1740" dirty="0"/>
              <a:t> </a:t>
            </a:r>
            <a:r>
              <a:rPr lang="ru-RU" sz="1740" dirty="0" err="1"/>
              <a:t>крові</a:t>
            </a:r>
            <a:r>
              <a:rPr lang="ru-RU" sz="1740" dirty="0"/>
              <a:t>, </a:t>
            </a:r>
            <a:r>
              <a:rPr lang="ru-RU" sz="1740" dirty="0" smtClean="0"/>
              <a:t>а </a:t>
            </a:r>
            <a:r>
              <a:rPr lang="ru-RU" sz="1740" dirty="0" err="1"/>
              <a:t>внаслідок</a:t>
            </a:r>
            <a:r>
              <a:rPr lang="ru-RU" sz="1740" dirty="0"/>
              <a:t> того, </a:t>
            </a:r>
            <a:r>
              <a:rPr lang="ru-RU" sz="1740" dirty="0" err="1"/>
              <a:t>що</a:t>
            </a:r>
            <a:r>
              <a:rPr lang="ru-RU" sz="1740" dirty="0"/>
              <a:t> кров </a:t>
            </a:r>
            <a:r>
              <a:rPr lang="ru-RU" sz="1740" dirty="0" err="1"/>
              <a:t>викликає</a:t>
            </a:r>
            <a:r>
              <a:rPr lang="ru-RU" sz="1740" dirty="0"/>
              <a:t> </a:t>
            </a:r>
            <a:r>
              <a:rPr lang="ru-RU" sz="1740" dirty="0" err="1"/>
              <a:t>стискування</a:t>
            </a:r>
            <a:r>
              <a:rPr lang="ru-RU" sz="1740" dirty="0"/>
              <a:t> </a:t>
            </a:r>
            <a:r>
              <a:rPr lang="ru-RU" sz="1740" dirty="0" err="1"/>
              <a:t>життєво</a:t>
            </a:r>
            <a:r>
              <a:rPr lang="ru-RU" sz="1740" dirty="0"/>
              <a:t> </a:t>
            </a:r>
            <a:r>
              <a:rPr lang="ru-RU" sz="1740" dirty="0" err="1"/>
              <a:t>важливих</a:t>
            </a:r>
            <a:r>
              <a:rPr lang="ru-RU" sz="1740" dirty="0"/>
              <a:t> </a:t>
            </a:r>
            <a:r>
              <a:rPr lang="ru-RU" sz="1740" dirty="0" err="1"/>
              <a:t>органів</a:t>
            </a:r>
            <a:r>
              <a:rPr lang="ru-RU" sz="1740" dirty="0"/>
              <a:t>. Так, </a:t>
            </a:r>
            <a:r>
              <a:rPr lang="ru-RU" sz="1740" dirty="0" err="1"/>
              <a:t>скупчення</a:t>
            </a:r>
            <a:r>
              <a:rPr lang="ru-RU" sz="1740" dirty="0"/>
              <a:t> </a:t>
            </a:r>
            <a:r>
              <a:rPr lang="ru-RU" sz="1740" dirty="0" err="1"/>
              <a:t>крові</a:t>
            </a:r>
            <a:r>
              <a:rPr lang="ru-RU" sz="1740" dirty="0"/>
              <a:t> в </a:t>
            </a:r>
            <a:r>
              <a:rPr lang="ru-RU" sz="1740" dirty="0" err="1"/>
              <a:t>ендокарді</a:t>
            </a:r>
            <a:r>
              <a:rPr lang="ru-RU" sz="1740" dirty="0"/>
              <a:t> </a:t>
            </a:r>
            <a:r>
              <a:rPr lang="ru-RU" sz="1740" dirty="0" err="1"/>
              <a:t>може</a:t>
            </a:r>
            <a:r>
              <a:rPr lang="ru-RU" sz="1740" dirty="0"/>
              <a:t> привести до </a:t>
            </a:r>
            <a:r>
              <a:rPr lang="ru-RU" sz="1740" dirty="0" err="1"/>
              <a:t>стискування</a:t>
            </a:r>
            <a:r>
              <a:rPr lang="ru-RU" sz="1740" dirty="0"/>
              <a:t> </a:t>
            </a:r>
            <a:r>
              <a:rPr lang="ru-RU" sz="1740" dirty="0" err="1"/>
              <a:t>серця</a:t>
            </a:r>
            <a:r>
              <a:rPr lang="ru-RU" sz="1740" dirty="0"/>
              <a:t> </a:t>
            </a:r>
            <a:r>
              <a:rPr lang="ru-RU" sz="1740" dirty="0" smtClean="0"/>
              <a:t>та </a:t>
            </a:r>
            <a:r>
              <a:rPr lang="ru-RU" sz="1740" dirty="0" err="1"/>
              <a:t>його</a:t>
            </a:r>
            <a:r>
              <a:rPr lang="ru-RU" sz="1740" dirty="0"/>
              <a:t> </a:t>
            </a:r>
            <a:r>
              <a:rPr lang="ru-RU" sz="1740" dirty="0" err="1"/>
              <a:t>зупинці</a:t>
            </a:r>
            <a:r>
              <a:rPr lang="ru-RU" sz="1740" dirty="0"/>
              <a:t>, а </a:t>
            </a:r>
            <a:r>
              <a:rPr lang="ru-RU" sz="1740" dirty="0" err="1"/>
              <a:t>скупчення</a:t>
            </a:r>
            <a:r>
              <a:rPr lang="ru-RU" sz="1740" dirty="0"/>
              <a:t> </a:t>
            </a:r>
            <a:r>
              <a:rPr lang="ru-RU" sz="1740" dirty="0" err="1"/>
              <a:t>крові</a:t>
            </a:r>
            <a:r>
              <a:rPr lang="ru-RU" sz="1740" dirty="0"/>
              <a:t> в </a:t>
            </a:r>
            <a:r>
              <a:rPr lang="ru-RU" sz="1740" dirty="0" err="1"/>
              <a:t>порожнині</a:t>
            </a:r>
            <a:r>
              <a:rPr lang="ru-RU" sz="1740" dirty="0"/>
              <a:t> черепа </a:t>
            </a:r>
            <a:r>
              <a:rPr lang="ru-RU" sz="1740" dirty="0" err="1"/>
              <a:t>приведе</a:t>
            </a:r>
            <a:r>
              <a:rPr lang="ru-RU" sz="1740" dirty="0"/>
              <a:t> до </a:t>
            </a:r>
            <a:r>
              <a:rPr lang="ru-RU" sz="1740" dirty="0" err="1"/>
              <a:t>стиснення</a:t>
            </a:r>
            <a:r>
              <a:rPr lang="ru-RU" sz="1740" dirty="0"/>
              <a:t> </a:t>
            </a:r>
            <a:r>
              <a:rPr lang="ru-RU" sz="1740" dirty="0" err="1"/>
              <a:t>мозку</a:t>
            </a:r>
            <a:r>
              <a:rPr lang="ru-RU" sz="1740" dirty="0"/>
              <a:t> й </a:t>
            </a:r>
            <a:r>
              <a:rPr lang="ru-RU" sz="1740" dirty="0" err="1"/>
              <a:t>смерті</a:t>
            </a:r>
            <a:r>
              <a:rPr lang="ru-RU" sz="1740" dirty="0"/>
              <a:t>. При </a:t>
            </a:r>
            <a:r>
              <a:rPr lang="ru-RU" sz="1740" dirty="0" err="1"/>
              <a:t>крововиливах</a:t>
            </a:r>
            <a:r>
              <a:rPr lang="ru-RU" sz="1740" dirty="0"/>
              <a:t> у </a:t>
            </a:r>
            <a:r>
              <a:rPr lang="ru-RU" sz="1740" dirty="0" err="1"/>
              <a:t>міжтканеві</a:t>
            </a:r>
            <a:r>
              <a:rPr lang="ru-RU" sz="1740" dirty="0"/>
              <a:t> </a:t>
            </a:r>
            <a:r>
              <a:rPr lang="ru-RU" sz="1740" dirty="0" err="1"/>
              <a:t>простори</a:t>
            </a:r>
            <a:r>
              <a:rPr lang="ru-RU" sz="1740" dirty="0"/>
              <a:t> </a:t>
            </a:r>
            <a:r>
              <a:rPr lang="ru-RU" sz="1740" dirty="0" err="1"/>
              <a:t>утворюються</a:t>
            </a:r>
            <a:r>
              <a:rPr lang="ru-RU" sz="1740" dirty="0"/>
              <a:t> </a:t>
            </a:r>
            <a:r>
              <a:rPr lang="ru-RU" sz="1740" dirty="0" err="1"/>
              <a:t>гематоми</a:t>
            </a:r>
            <a:r>
              <a:rPr lang="ru-RU" sz="1740" dirty="0"/>
              <a:t>. </a:t>
            </a:r>
            <a:r>
              <a:rPr lang="ru-RU" sz="1740" dirty="0" err="1"/>
              <a:t>Кровотечі</a:t>
            </a:r>
            <a:r>
              <a:rPr lang="ru-RU" sz="1740" dirty="0"/>
              <a:t> </a:t>
            </a:r>
            <a:r>
              <a:rPr lang="ru-RU" sz="1740" dirty="0" err="1"/>
              <a:t>небезпечні</a:t>
            </a:r>
            <a:r>
              <a:rPr lang="ru-RU" sz="1740" dirty="0"/>
              <a:t> </a:t>
            </a:r>
            <a:r>
              <a:rPr lang="ru-RU" sz="1740" dirty="0" err="1"/>
              <a:t>тим</a:t>
            </a:r>
            <a:r>
              <a:rPr lang="ru-RU" sz="1740" dirty="0"/>
              <a:t>, </a:t>
            </a:r>
            <a:r>
              <a:rPr lang="ru-RU" sz="1740" dirty="0" err="1"/>
              <a:t>що</a:t>
            </a:r>
            <a:r>
              <a:rPr lang="ru-RU" sz="1740" dirty="0"/>
              <a:t> </a:t>
            </a:r>
            <a:r>
              <a:rPr lang="ru-RU" sz="1740" dirty="0" err="1"/>
              <a:t>зі</a:t>
            </a:r>
            <a:r>
              <a:rPr lang="ru-RU" sz="1740" dirty="0"/>
              <a:t> </a:t>
            </a:r>
            <a:r>
              <a:rPr lang="ru-RU" sz="1740" dirty="0" err="1"/>
              <a:t>зменшенням</a:t>
            </a:r>
            <a:r>
              <a:rPr lang="ru-RU" sz="1740" dirty="0"/>
              <a:t> </a:t>
            </a:r>
            <a:r>
              <a:rPr lang="ru-RU" sz="1740" dirty="0" err="1"/>
              <a:t>кількості</a:t>
            </a:r>
            <a:r>
              <a:rPr lang="ru-RU" sz="1740" dirty="0"/>
              <a:t> </a:t>
            </a:r>
            <a:r>
              <a:rPr lang="ru-RU" sz="1740" dirty="0" err="1"/>
              <a:t>циркулюючої</a:t>
            </a:r>
            <a:r>
              <a:rPr lang="ru-RU" sz="1740" dirty="0"/>
              <a:t> </a:t>
            </a:r>
            <a:r>
              <a:rPr lang="ru-RU" sz="1740" dirty="0" err="1"/>
              <a:t>крові</a:t>
            </a:r>
            <a:r>
              <a:rPr lang="ru-RU" sz="1740" dirty="0"/>
              <a:t> </a:t>
            </a:r>
            <a:r>
              <a:rPr lang="ru-RU" sz="1740" dirty="0" err="1"/>
              <a:t>погіршується</a:t>
            </a:r>
            <a:r>
              <a:rPr lang="ru-RU" sz="1740" dirty="0"/>
              <a:t> </a:t>
            </a:r>
            <a:r>
              <a:rPr lang="ru-RU" sz="1740" dirty="0" err="1"/>
              <a:t>діяльність</a:t>
            </a:r>
            <a:r>
              <a:rPr lang="ru-RU" sz="1740" dirty="0"/>
              <a:t> </a:t>
            </a:r>
            <a:r>
              <a:rPr lang="ru-RU" sz="1740" dirty="0" err="1"/>
              <a:t>серця</a:t>
            </a:r>
            <a:r>
              <a:rPr lang="ru-RU" sz="1740" dirty="0"/>
              <a:t>, </a:t>
            </a:r>
            <a:r>
              <a:rPr lang="ru-RU" sz="1740" dirty="0" err="1"/>
              <a:t>що</a:t>
            </a:r>
            <a:r>
              <a:rPr lang="ru-RU" sz="1740" dirty="0"/>
              <a:t> в свою </a:t>
            </a:r>
            <a:r>
              <a:rPr lang="ru-RU" sz="1740" dirty="0" err="1"/>
              <a:t>чергу</a:t>
            </a:r>
            <a:r>
              <a:rPr lang="ru-RU" sz="1740" dirty="0"/>
              <a:t>, </a:t>
            </a:r>
            <a:r>
              <a:rPr lang="ru-RU" sz="1740" dirty="0" err="1"/>
              <a:t>знижує</a:t>
            </a:r>
            <a:r>
              <a:rPr lang="ru-RU" sz="1740" dirty="0"/>
              <a:t> </a:t>
            </a:r>
            <a:r>
              <a:rPr lang="ru-RU" sz="1740" dirty="0" err="1"/>
              <a:t>постачання</a:t>
            </a:r>
            <a:r>
              <a:rPr lang="ru-RU" sz="1740" dirty="0"/>
              <a:t> киснем </a:t>
            </a:r>
            <a:r>
              <a:rPr lang="ru-RU" sz="1740" dirty="0" err="1"/>
              <a:t>життєво</a:t>
            </a:r>
            <a:r>
              <a:rPr lang="ru-RU" sz="1740" dirty="0"/>
              <a:t> </a:t>
            </a:r>
            <a:r>
              <a:rPr lang="ru-RU" sz="1740" dirty="0" err="1"/>
              <a:t>важливі</a:t>
            </a:r>
            <a:r>
              <a:rPr lang="ru-RU" sz="1740" dirty="0"/>
              <a:t> </a:t>
            </a:r>
            <a:r>
              <a:rPr lang="ru-RU" sz="1740" dirty="0" err="1" smtClean="0"/>
              <a:t>органи</a:t>
            </a:r>
            <a:r>
              <a:rPr lang="ru-RU" sz="1740" dirty="0" smtClean="0"/>
              <a:t>(</a:t>
            </a:r>
            <a:r>
              <a:rPr lang="ru-RU" sz="1740" dirty="0" err="1" smtClean="0"/>
              <a:t>мозок</a:t>
            </a:r>
            <a:r>
              <a:rPr lang="ru-RU" sz="1740" dirty="0"/>
              <a:t>, </a:t>
            </a:r>
            <a:r>
              <a:rPr lang="ru-RU" sz="1740" dirty="0" err="1"/>
              <a:t>нирки</a:t>
            </a:r>
            <a:r>
              <a:rPr lang="ru-RU" sz="1740" dirty="0"/>
              <a:t>, </a:t>
            </a:r>
            <a:r>
              <a:rPr lang="ru-RU" sz="1740" dirty="0" err="1"/>
              <a:t>печінку</a:t>
            </a:r>
            <a:r>
              <a:rPr lang="ru-RU" sz="1740" dirty="0" smtClean="0"/>
              <a:t>).</a:t>
            </a:r>
            <a:endParaRPr lang="ru-RU" sz="174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73442" cy="1296144"/>
          </a:xfrm>
        </p:spPr>
        <p:txBody>
          <a:bodyPr/>
          <a:lstStyle/>
          <a:p>
            <a:r>
              <a:rPr lang="ru-RU" sz="4400" dirty="0" err="1"/>
              <a:t>Паренхіматозна</a:t>
            </a:r>
            <a:r>
              <a:rPr lang="ru-RU" sz="4400" dirty="0"/>
              <a:t> </a:t>
            </a:r>
            <a:r>
              <a:rPr lang="ru-RU" sz="4400" dirty="0" err="1"/>
              <a:t>кровотеча</a:t>
            </a:r>
            <a:endParaRPr lang="ru-RU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708920"/>
            <a:ext cx="3660874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022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55</TotalTime>
  <Words>422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Сетка</vt:lpstr>
      <vt:lpstr>Технічна зупинка кровотечі</vt:lpstr>
      <vt:lpstr>Що таке кровотеча?</vt:lpstr>
      <vt:lpstr>Види кровотеч</vt:lpstr>
      <vt:lpstr>Капілярна кровотеча</vt:lpstr>
      <vt:lpstr>Артеріальна кровотеча</vt:lpstr>
      <vt:lpstr>Венозна кровотеча</vt:lpstr>
      <vt:lpstr>Паренхіматозна кровотеча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Технічна зупинка кровотечі</dc:title>
  <dc:creator>Admin</dc:creator>
  <cp:lastModifiedBy>Eliza Bet</cp:lastModifiedBy>
  <cp:revision>7</cp:revision>
  <dcterms:created xsi:type="dcterms:W3CDTF">2013-04-09T16:15:37Z</dcterms:created>
  <dcterms:modified xsi:type="dcterms:W3CDTF">2014-06-04T09:30:40Z</dcterms:modified>
</cp:coreProperties>
</file>