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3" r:id="rId11"/>
    <p:sldId id="284" r:id="rId12"/>
    <p:sldId id="285" r:id="rId13"/>
    <p:sldId id="286" r:id="rId14"/>
    <p:sldId id="287" r:id="rId15"/>
    <p:sldId id="288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89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90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18" autoAdjust="0"/>
  </p:normalViewPr>
  <p:slideViewPr>
    <p:cSldViewPr>
      <p:cViewPr>
        <p:scale>
          <a:sx n="75" d="100"/>
          <a:sy n="75" d="100"/>
        </p:scale>
        <p:origin x="-2568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C30E1-3D54-4BC7-8922-59C63D6F0C2D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5D689-29F7-4D8F-A412-4C8E91A62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280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D689-29F7-4D8F-A412-4C8E91A622F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5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5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6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57158" y="2071678"/>
            <a:ext cx="842965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Презентація проекту: 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Жири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dissolv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Будову жирів установили завдяки працям французьких хіміків </a:t>
            </a:r>
            <a:r>
              <a:rPr lang="uk-UA" dirty="0" err="1" smtClean="0"/>
              <a:t>Шевреля</a:t>
            </a:r>
            <a:r>
              <a:rPr lang="uk-UA" dirty="0" smtClean="0"/>
              <a:t> і </a:t>
            </a:r>
            <a:r>
              <a:rPr lang="uk-UA" dirty="0" err="1" smtClean="0"/>
              <a:t>Бертло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dirty="0" smtClean="0"/>
              <a:t>Нагріваючи жири з водою в присутності лугу, </a:t>
            </a:r>
            <a:r>
              <a:rPr lang="uk-UA" dirty="0" err="1" smtClean="0"/>
              <a:t>Шеврель</a:t>
            </a:r>
            <a:r>
              <a:rPr lang="uk-UA" dirty="0" smtClean="0"/>
              <a:t> ще на початку 19століття</a:t>
            </a:r>
            <a:endParaRPr lang="ru-RU" dirty="0" smtClean="0"/>
          </a:p>
          <a:p>
            <a:r>
              <a:rPr lang="uk-UA" dirty="0" smtClean="0"/>
              <a:t>Встановив, що вони розкладаються на гліцерин і карбонові кислоти.</a:t>
            </a:r>
            <a:endParaRPr lang="ru-RU" dirty="0" smtClean="0"/>
          </a:p>
          <a:p>
            <a:r>
              <a:rPr lang="uk-UA" dirty="0" err="1" smtClean="0"/>
              <a:t>Бертло</a:t>
            </a:r>
            <a:r>
              <a:rPr lang="uk-UA" dirty="0" smtClean="0"/>
              <a:t> у 1854 році здійснив зворотну реакцію. Він нагрів суміш гліцерину з кислотами</a:t>
            </a:r>
            <a:endParaRPr lang="ru-RU" dirty="0" smtClean="0"/>
          </a:p>
          <a:p>
            <a:r>
              <a:rPr lang="uk-UA" dirty="0" smtClean="0"/>
              <a:t>і добув жироподібну речовину.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357166"/>
            <a:ext cx="48572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Будова жирів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blinds dir="vert"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357166"/>
            <a:ext cx="64234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Шеврель</a:t>
            </a:r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і </a:t>
            </a:r>
            <a:r>
              <a:rPr lang="uk-UA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Бертло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Содержимое 5" descr="michel_eugene_chevreul.jpg"/>
          <p:cNvPicPr>
            <a:picLocks noGrp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642910" y="1357298"/>
            <a:ext cx="3143272" cy="4143404"/>
          </a:xfrm>
          <a:prstGeom prst="rect">
            <a:avLst/>
          </a:prstGeom>
        </p:spPr>
      </p:pic>
      <p:pic>
        <p:nvPicPr>
          <p:cNvPr id="7" name="Рисунок 6" descr="berthelot_marcelin.jpg"/>
          <p:cNvPicPr/>
          <p:nvPr/>
        </p:nvPicPr>
        <p:blipFill>
          <a:blip r:embed="rId4"/>
          <a:stretch>
            <a:fillRect/>
          </a:stretch>
        </p:blipFill>
        <p:spPr>
          <a:xfrm>
            <a:off x="5429256" y="1357298"/>
            <a:ext cx="2996551" cy="4071966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Загальна формула жиру: </a:t>
            </a:r>
            <a:endParaRPr lang="ru-RU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Номенклатура.</a:t>
            </a:r>
            <a:endParaRPr lang="ru-RU" dirty="0" smtClean="0"/>
          </a:p>
          <a:p>
            <a:r>
              <a:rPr lang="uk-UA" dirty="0" smtClean="0"/>
              <a:t>Загальна назва жирів – </a:t>
            </a:r>
            <a:r>
              <a:rPr lang="uk-UA" dirty="0" err="1" smtClean="0"/>
              <a:t>тригліцериди</a:t>
            </a:r>
            <a:r>
              <a:rPr lang="uk-UA" dirty="0" smtClean="0"/>
              <a:t>. Назва жиру походить від назв кислот, які входять до його складу – </a:t>
            </a:r>
            <a:r>
              <a:rPr lang="uk-UA" dirty="0" err="1" smtClean="0"/>
              <a:t>триолеїн</a:t>
            </a:r>
            <a:r>
              <a:rPr lang="uk-UA" dirty="0" smtClean="0"/>
              <a:t>, </a:t>
            </a:r>
            <a:r>
              <a:rPr lang="uk-UA" dirty="0" err="1" smtClean="0"/>
              <a:t>тристеарин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C:\Users\Богдан\Desktop\image001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214554"/>
            <a:ext cx="378621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0"/>
            <a:ext cx="7816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Склад жирів та їх номенклатура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hecker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uk-UA" dirty="0" smtClean="0"/>
              <a:t>1. Тверді жири (тваринного походження).</a:t>
            </a:r>
            <a:endParaRPr lang="ru-RU" dirty="0" smtClean="0"/>
          </a:p>
          <a:p>
            <a:r>
              <a:rPr lang="uk-UA" dirty="0" smtClean="0"/>
              <a:t>2. Рідкі (рослинного походження).</a:t>
            </a:r>
            <a:endParaRPr lang="ru-RU" dirty="0" smtClean="0"/>
          </a:p>
          <a:p>
            <a:r>
              <a:rPr lang="uk-UA" dirty="0" smtClean="0"/>
              <a:t>Якісний склад:</a:t>
            </a:r>
            <a:endParaRPr lang="ru-RU" dirty="0" smtClean="0"/>
          </a:p>
          <a:p>
            <a:r>
              <a:rPr lang="uk-UA" dirty="0" smtClean="0"/>
              <a:t>Тверді жири: гліцерин, насичені вищі карбонові кислоти(свиняче сало, яловичий жир, кокосовий жир).</a:t>
            </a:r>
            <a:endParaRPr lang="ru-RU" dirty="0" smtClean="0"/>
          </a:p>
          <a:p>
            <a:r>
              <a:rPr lang="uk-UA" dirty="0" smtClean="0"/>
              <a:t>Рідкі жири: гліцерин, ненасичені вищі карбонові кислоти (соняшникова, кукурудзяна, маслинова олії).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28604"/>
            <a:ext cx="71384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Класифікація  жирів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 dir="in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uk-UA" dirty="0" smtClean="0"/>
              <a:t>група «</a:t>
            </a:r>
            <a:r>
              <a:rPr lang="uk-UA" dirty="0" err="1" smtClean="0"/>
              <a:t>Олейна</a:t>
            </a:r>
            <a:r>
              <a:rPr lang="uk-UA" dirty="0" smtClean="0"/>
              <a:t>» досліджувала жири рослинного походження – олії. Сучасна харчова промисловість пропонує нам різні олії:</a:t>
            </a:r>
            <a:endParaRPr lang="ru-RU" dirty="0" smtClean="0"/>
          </a:p>
          <a:p>
            <a:r>
              <a:rPr lang="uk-UA" dirty="0" err="1" smtClean="0"/>
              <a:t>-соняшникові</a:t>
            </a:r>
            <a:r>
              <a:rPr lang="uk-UA" dirty="0" smtClean="0"/>
              <a:t>: </a:t>
            </a:r>
            <a:r>
              <a:rPr lang="uk-UA" dirty="0" err="1" smtClean="0"/>
              <a:t>Олейна</a:t>
            </a:r>
            <a:r>
              <a:rPr lang="uk-UA" dirty="0" smtClean="0"/>
              <a:t>, Чумак, Стожари, </a:t>
            </a:r>
            <a:r>
              <a:rPr lang="uk-UA" dirty="0" err="1" smtClean="0"/>
              <a:t>Майола</a:t>
            </a:r>
            <a:r>
              <a:rPr lang="uk-UA" dirty="0" smtClean="0"/>
              <a:t>, Славія, Сонячна краплинка, Королівський смак;</a:t>
            </a:r>
            <a:endParaRPr lang="ru-RU" dirty="0" smtClean="0"/>
          </a:p>
          <a:p>
            <a:r>
              <a:rPr lang="uk-UA" dirty="0" smtClean="0"/>
              <a:t>- оливкові, кукурудзяні, соєві.</a:t>
            </a:r>
            <a:endParaRPr lang="ru-RU" dirty="0" smtClean="0"/>
          </a:p>
          <a:p>
            <a:r>
              <a:rPr lang="uk-UA" dirty="0" smtClean="0"/>
              <a:t>                                             Склад олій</a:t>
            </a:r>
            <a:endParaRPr lang="ru-RU" dirty="0" smtClean="0"/>
          </a:p>
          <a:p>
            <a:r>
              <a:rPr lang="uk-UA" dirty="0" smtClean="0"/>
              <a:t>Рідкі жири – олії утворені гліцерином та вищими ненасиченими кислотами.</a:t>
            </a:r>
            <a:endParaRPr lang="ru-RU" dirty="0" smtClean="0"/>
          </a:p>
          <a:p>
            <a:r>
              <a:rPr lang="uk-UA" dirty="0" smtClean="0"/>
              <a:t>                                     Фізичні властивості.</a:t>
            </a:r>
            <a:endParaRPr lang="ru-RU" dirty="0" smtClean="0"/>
          </a:p>
          <a:p>
            <a:pPr lvl="0"/>
            <a:r>
              <a:rPr lang="uk-UA" dirty="0" smtClean="0"/>
              <a:t>Рідкі</a:t>
            </a:r>
            <a:endParaRPr lang="ru-RU" dirty="0" smtClean="0"/>
          </a:p>
          <a:p>
            <a:pPr lvl="0"/>
            <a:r>
              <a:rPr lang="uk-UA" dirty="0" smtClean="0"/>
              <a:t>Легші за воду</a:t>
            </a:r>
            <a:endParaRPr lang="ru-RU" dirty="0" smtClean="0"/>
          </a:p>
          <a:p>
            <a:pPr lvl="0"/>
            <a:r>
              <a:rPr lang="uk-UA" dirty="0" smtClean="0"/>
              <a:t>Не розчиняються у воді </a:t>
            </a:r>
            <a:endParaRPr lang="ru-RU" dirty="0" smtClean="0"/>
          </a:p>
          <a:p>
            <a:pPr lvl="0"/>
            <a:r>
              <a:rPr lang="uk-UA" dirty="0" smtClean="0"/>
              <a:t>Розчинні в органічних розчинниках</a:t>
            </a:r>
            <a:endParaRPr lang="ru-RU" dirty="0" smtClean="0"/>
          </a:p>
          <a:p>
            <a:r>
              <a:rPr lang="uk-UA" dirty="0" smtClean="0"/>
              <a:t>При нагріванні олій до 250° С їх молекули руйнуються, утворюючи при цьому шкідливий для здоров’я акролеїн. Тому у кулінарії повторне використання олій для смаження небажане.</a:t>
            </a:r>
            <a:endParaRPr lang="ru-RU" dirty="0" smtClean="0"/>
          </a:p>
          <a:p>
            <a:r>
              <a:rPr lang="uk-UA" dirty="0" smtClean="0"/>
              <a:t>Ненасичений  жир – </a:t>
            </a:r>
            <a:r>
              <a:rPr lang="uk-UA" dirty="0" err="1" smtClean="0"/>
              <a:t>лянна</a:t>
            </a:r>
            <a:r>
              <a:rPr lang="uk-UA" dirty="0" smtClean="0"/>
              <a:t> олія швидко висихає під дією кисню повітря. Такі олії використовують для виготовлення олійних фарб.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500042"/>
            <a:ext cx="6713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Проект «  </a:t>
            </a:r>
            <a:r>
              <a:rPr lang="uk-UA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Олейна</a:t>
            </a:r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3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7467600" cy="6000768"/>
          </a:xfrm>
        </p:spPr>
        <p:txBody>
          <a:bodyPr/>
          <a:lstStyle/>
          <a:p>
            <a:pPr lvl="0"/>
            <a:r>
              <a:rPr lang="uk-UA" dirty="0" smtClean="0"/>
              <a:t>Реакція гідролізу.</a:t>
            </a:r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ru-RU" dirty="0" smtClean="0"/>
          </a:p>
          <a:p>
            <a:endParaRPr lang="uk-UA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8512709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Хімічні властивості олій.</a:t>
            </a:r>
            <a:endParaRPr lang="ru-RU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Рисунок 5" descr="C:\Users\Богдан\Desktop\image005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500174"/>
            <a:ext cx="707236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Богдан\Desktop\image002.gif"/>
          <p:cNvPicPr>
            <a:picLocks noGrp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500174"/>
            <a:ext cx="678661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5000636"/>
            <a:ext cx="68580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500" dirty="0" smtClean="0"/>
              <a:t>Цей процес застосовують для перетворення олій у тверді жири.</a:t>
            </a:r>
            <a:endParaRPr lang="ru-RU" sz="2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2428924" y="285728"/>
            <a:ext cx="1117807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Реакція гідрування.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zoom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Автоклав – герметично закрита ємкість, у яку через отвір подають нагріту суміш олії з тонко подрібненим каталізатором – нікелевим або </a:t>
            </a:r>
            <a:r>
              <a:rPr lang="uk-UA" dirty="0" err="1" smtClean="0"/>
              <a:t>мідно-</a:t>
            </a:r>
            <a:r>
              <a:rPr lang="uk-UA" dirty="0" smtClean="0"/>
              <a:t> нікелевим. Через інший отвір пропускають водень під тиском. Система турбінних мішалок інтенсивно перемішує суміш.</a:t>
            </a:r>
            <a:endParaRPr lang="ru-RU" dirty="0" smtClean="0"/>
          </a:p>
          <a:p>
            <a:r>
              <a:rPr lang="uk-UA" dirty="0" smtClean="0"/>
              <a:t>Водень </a:t>
            </a:r>
            <a:r>
              <a:rPr lang="uk-UA" dirty="0" err="1" smtClean="0"/>
              <a:t>прєднується</a:t>
            </a:r>
            <a:r>
              <a:rPr lang="uk-UA" dirty="0" smtClean="0"/>
              <a:t> в місці подвійних зв’язків у вуглеводневих радикалах. Олія перетворюється в твердий </a:t>
            </a:r>
            <a:r>
              <a:rPr lang="uk-UA" dirty="0" err="1" smtClean="0"/>
              <a:t>жир-</a:t>
            </a:r>
            <a:r>
              <a:rPr lang="uk-UA" dirty="0" smtClean="0"/>
              <a:t> саломас.</a:t>
            </a:r>
            <a:endParaRPr lang="ru-RU" dirty="0" smtClean="0"/>
          </a:p>
          <a:p>
            <a:r>
              <a:rPr lang="uk-UA" dirty="0" err="1" smtClean="0"/>
              <a:t>Саломас-</a:t>
            </a:r>
            <a:r>
              <a:rPr lang="uk-UA" dirty="0" smtClean="0"/>
              <a:t> це сировина для виготовлення м’яких маргаринів, комбінованих жирів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214346" y="0"/>
            <a:ext cx="935834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Автоклав для гідрування жирів.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wipe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Богдан\Desktop\4045.jpg"/>
          <p:cNvPicPr>
            <a:picLocks noGrp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000240"/>
            <a:ext cx="650085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000232" y="714356"/>
            <a:ext cx="47863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Автоклав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comb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Рідкі жири входять до складу рослинних організмів, є важливими компонентами їжі.</a:t>
            </a:r>
            <a:endParaRPr lang="ru-RU" dirty="0" smtClean="0"/>
          </a:p>
          <a:p>
            <a:r>
              <a:rPr lang="uk-UA" dirty="0" smtClean="0"/>
              <a:t>                                      Є крапельки роси і ми їх бачимо щоранку,</a:t>
            </a:r>
            <a:endParaRPr lang="ru-RU" dirty="0" smtClean="0"/>
          </a:p>
          <a:p>
            <a:r>
              <a:rPr lang="uk-UA" dirty="0" smtClean="0"/>
              <a:t>                                         В них сонце промінці свої купає.</a:t>
            </a:r>
            <a:endParaRPr lang="ru-RU" dirty="0" smtClean="0"/>
          </a:p>
          <a:p>
            <a:r>
              <a:rPr lang="uk-UA" dirty="0" smtClean="0"/>
              <a:t>                                         Є ж крапельки, які ми до сніданку </a:t>
            </a:r>
            <a:endParaRPr lang="ru-RU" dirty="0" smtClean="0"/>
          </a:p>
          <a:p>
            <a:r>
              <a:rPr lang="uk-UA" dirty="0" smtClean="0"/>
              <a:t>                                          Щоденно у салати </a:t>
            </a:r>
            <a:r>
              <a:rPr lang="uk-UA" dirty="0" err="1" smtClean="0"/>
              <a:t>добавляєм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dirty="0" smtClean="0"/>
              <a:t>                                   Вміст рідких жирів у плодах та насінні рослин.</a:t>
            </a:r>
            <a:endParaRPr lang="ru-RU" dirty="0" smtClean="0"/>
          </a:p>
          <a:p>
            <a:r>
              <a:rPr lang="uk-UA" dirty="0" smtClean="0"/>
              <a:t>Соняшник – 30- 58%</a:t>
            </a:r>
            <a:endParaRPr lang="ru-RU" dirty="0" smtClean="0"/>
          </a:p>
          <a:p>
            <a:r>
              <a:rPr lang="uk-UA" dirty="0" smtClean="0"/>
              <a:t>Бавовник (насіння) – 20- 29%</a:t>
            </a:r>
            <a:endParaRPr lang="ru-RU" dirty="0" smtClean="0"/>
          </a:p>
          <a:p>
            <a:r>
              <a:rPr lang="uk-UA" dirty="0" smtClean="0"/>
              <a:t>Соя (насіння) -15-25 %</a:t>
            </a:r>
            <a:endParaRPr lang="ru-RU" dirty="0" smtClean="0"/>
          </a:p>
          <a:p>
            <a:r>
              <a:rPr lang="uk-UA" dirty="0" smtClean="0"/>
              <a:t>Льон (насіння) – 30-48 %</a:t>
            </a:r>
            <a:endParaRPr lang="ru-RU" dirty="0" smtClean="0"/>
          </a:p>
          <a:p>
            <a:r>
              <a:rPr lang="uk-UA" dirty="0" smtClean="0"/>
              <a:t>Арахіс (ядро) – 50 61 %</a:t>
            </a:r>
            <a:endParaRPr lang="ru-RU" dirty="0" smtClean="0"/>
          </a:p>
          <a:p>
            <a:r>
              <a:rPr lang="uk-UA" dirty="0" smtClean="0"/>
              <a:t>Маслини( м’якуш) -28 50%</a:t>
            </a:r>
            <a:endParaRPr lang="ru-RU" dirty="0" smtClean="0"/>
          </a:p>
          <a:p>
            <a:r>
              <a:rPr lang="uk-UA" dirty="0" smtClean="0"/>
              <a:t>Кедр(ядро) – 26-28%</a:t>
            </a:r>
            <a:endParaRPr lang="ru-RU" dirty="0" smtClean="0"/>
          </a:p>
          <a:p>
            <a:r>
              <a:rPr lang="uk-UA" dirty="0" err="1" smtClean="0"/>
              <a:t>Кукурудза-</a:t>
            </a:r>
            <a:r>
              <a:rPr lang="uk-UA" dirty="0" smtClean="0"/>
              <a:t> 5,6%</a:t>
            </a:r>
            <a:endParaRPr lang="ru-RU" dirty="0" smtClean="0"/>
          </a:p>
          <a:p>
            <a:r>
              <a:rPr lang="uk-UA" dirty="0" smtClean="0"/>
              <a:t>Какао(боби) -49-57%</a:t>
            </a:r>
            <a:endParaRPr lang="ru-RU" dirty="0" smtClean="0"/>
          </a:p>
          <a:p>
            <a:r>
              <a:rPr lang="uk-UA" dirty="0" smtClean="0"/>
              <a:t>Кокосова пальма – 65-72%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"/>
            <a:ext cx="842968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Знаходження олій в природі.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pull dir="ld"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4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4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4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4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4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4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4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4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4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0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        Мета заняття:</a:t>
            </a:r>
            <a:endParaRPr lang="ru-RU" sz="5000" b="1" cap="none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Сформувати поняття про жири як </a:t>
            </a:r>
            <a:r>
              <a:rPr lang="uk-UA" dirty="0" err="1" smtClean="0"/>
              <a:t>естери</a:t>
            </a:r>
            <a:r>
              <a:rPr lang="uk-UA" dirty="0" smtClean="0"/>
              <a:t>. Ознайомити учнів з поширенням, складом, властивостями насичених і ненасичених жирів. Дати поняття про гідрування жирів. З’ясувати їх значення в житті людини як продуктів харчування і учасників метаболізму.</a:t>
            </a:r>
            <a:endParaRPr lang="ru-RU" dirty="0" smtClean="0"/>
          </a:p>
          <a:p>
            <a:r>
              <a:rPr lang="uk-UA" dirty="0" smtClean="0"/>
              <a:t>Дослідити три групи жирів: олії, м’які маргарини, тваринні жири.</a:t>
            </a:r>
            <a:endParaRPr lang="ru-RU" dirty="0" smtClean="0"/>
          </a:p>
          <a:p>
            <a:r>
              <a:rPr lang="uk-UA" dirty="0" smtClean="0"/>
              <a:t>Розвивати вміння та навички застосовувати теоретичні знання під час виконання практичних завдань.</a:t>
            </a:r>
            <a:endParaRPr lang="ru-RU" dirty="0" smtClean="0"/>
          </a:p>
          <a:p>
            <a:r>
              <a:rPr lang="uk-UA" dirty="0" smtClean="0"/>
              <a:t>Розвивати логічне мислення, вміння аналізувати, порівнювати, прогнозувати. Формувати самоосвітні компетентності.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7467600" cy="4688026"/>
          </a:xfrm>
        </p:spPr>
        <p:txBody>
          <a:bodyPr/>
          <a:lstStyle/>
          <a:p>
            <a:pPr lvl="0"/>
            <a:r>
              <a:rPr lang="uk-UA" dirty="0" smtClean="0"/>
              <a:t>Продукти харчування.</a:t>
            </a:r>
            <a:endParaRPr lang="ru-RU" dirty="0" smtClean="0"/>
          </a:p>
          <a:p>
            <a:pPr lvl="0"/>
            <a:r>
              <a:rPr lang="uk-UA" dirty="0" smtClean="0"/>
              <a:t>В медицині і косметичній промисловості.</a:t>
            </a:r>
            <a:endParaRPr lang="ru-RU" dirty="0" smtClean="0"/>
          </a:p>
          <a:p>
            <a:pPr lvl="0"/>
            <a:r>
              <a:rPr lang="uk-UA" dirty="0" smtClean="0"/>
              <a:t>В текстильній промисловості для змащування ниток і рівномірного фарбування.</a:t>
            </a:r>
            <a:endParaRPr lang="ru-RU" dirty="0" smtClean="0"/>
          </a:p>
          <a:p>
            <a:pPr lvl="0"/>
            <a:r>
              <a:rPr lang="uk-UA" dirty="0" smtClean="0"/>
              <a:t>Сировина для виробництва мила, оліфи, фарб.</a:t>
            </a:r>
            <a:endParaRPr lang="ru-RU" dirty="0" smtClean="0"/>
          </a:p>
          <a:p>
            <a:pPr lvl="0"/>
            <a:r>
              <a:rPr lang="uk-UA" dirty="0" smtClean="0"/>
              <a:t>У шкіряному виробництві.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C:\Users\Богдан\Desktop\sunfloweroil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4286256"/>
            <a:ext cx="307183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0"/>
            <a:ext cx="85725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Застосування рідких жирів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strips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uk-UA" dirty="0" smtClean="0"/>
              <a:t>група – «Руна» займалася дослідженням м’яких маргаринів. Харчова промисловість пропонує нам широкий асортимент цих нині популярних продуктів. Учасники цього проекту зібрали колекцію найбільш уживаних маргаринів:</a:t>
            </a:r>
            <a:endParaRPr lang="ru-RU" dirty="0" smtClean="0"/>
          </a:p>
          <a:p>
            <a:r>
              <a:rPr lang="uk-UA" dirty="0" smtClean="0"/>
              <a:t>«Руна», «</a:t>
            </a:r>
            <a:r>
              <a:rPr lang="uk-UA" dirty="0" err="1" smtClean="0"/>
              <a:t>Маселко</a:t>
            </a:r>
            <a:r>
              <a:rPr lang="uk-UA" dirty="0" smtClean="0"/>
              <a:t>», «Селянка», «Масло українське», «Корівка», «Рама».</a:t>
            </a:r>
            <a:endParaRPr lang="ru-RU" dirty="0" smtClean="0"/>
          </a:p>
          <a:p>
            <a:r>
              <a:rPr lang="uk-UA" dirty="0" smtClean="0"/>
              <a:t>                                                З історії маргаринів.</a:t>
            </a:r>
            <a:endParaRPr lang="ru-RU" dirty="0" smtClean="0"/>
          </a:p>
          <a:p>
            <a:r>
              <a:rPr lang="uk-UA" dirty="0" smtClean="0"/>
              <a:t>Уперше термін «маргарин» з’явився понад 100років тому для позначення продукту, одержаного французьким хіміком </a:t>
            </a:r>
            <a:r>
              <a:rPr lang="uk-UA" dirty="0" err="1" smtClean="0"/>
              <a:t>Меж-Мур’є</a:t>
            </a:r>
            <a:r>
              <a:rPr lang="uk-UA" dirty="0" smtClean="0"/>
              <a:t> у 1869році.</a:t>
            </a:r>
            <a:endParaRPr lang="ru-RU" dirty="0" smtClean="0"/>
          </a:p>
          <a:p>
            <a:r>
              <a:rPr lang="uk-UA" dirty="0" smtClean="0"/>
              <a:t>Імператор Франції Наполеон 3 пообіцяв винагороду тому, хто знайде дешевий замінник масла в раціоні солдат. Учений запропонував схему виробництва , яка загалом збереглася донині. Він представив на конкурсі кілька кілограмів продукту, який назвав маргарином,оскільки в його складі, на думку </a:t>
            </a:r>
            <a:r>
              <a:rPr lang="uk-UA" dirty="0" err="1" smtClean="0"/>
              <a:t>Меж-Мур’є</a:t>
            </a:r>
            <a:r>
              <a:rPr lang="uk-UA" dirty="0" smtClean="0"/>
              <a:t>, переважала маргаринова кислота. Така кислота справді є в маргарині, але її небагато – близько 1% від інших аналогічних сполук.</a:t>
            </a:r>
            <a:endParaRPr lang="ru-RU" dirty="0" smtClean="0"/>
          </a:p>
          <a:p>
            <a:r>
              <a:rPr lang="uk-UA" dirty="0" smtClean="0"/>
              <a:t>У виборі назви велику роль, напевно, відіграв зовнішній вигляд прозорої маси продукту  </a:t>
            </a:r>
            <a:r>
              <a:rPr lang="uk-UA" dirty="0" err="1" smtClean="0"/>
              <a:t>-від</a:t>
            </a:r>
            <a:r>
              <a:rPr lang="uk-UA" dirty="0" smtClean="0"/>
              <a:t> грецького «</a:t>
            </a:r>
            <a:r>
              <a:rPr lang="uk-UA" dirty="0" err="1" smtClean="0"/>
              <a:t>маргон</a:t>
            </a:r>
            <a:r>
              <a:rPr lang="uk-UA" dirty="0" smtClean="0"/>
              <a:t>» - перлина.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Проект 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« Руна»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wedge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984248"/>
            <a:ext cx="7467600" cy="4873752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/>
              <a:t>Маргарин – це продукт гідрування рідких жирів олій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dirty="0" smtClean="0"/>
              <a:t>                   Якісний склад маргаринів.</a:t>
            </a:r>
            <a:endParaRPr lang="ru-RU" dirty="0" smtClean="0"/>
          </a:p>
          <a:p>
            <a:r>
              <a:rPr lang="uk-UA" dirty="0" smtClean="0"/>
              <a:t>М’який маргарин утворений гліцерином та насиченими вищими карбоновими кислотами.</a:t>
            </a:r>
            <a:endParaRPr lang="ru-RU" dirty="0" smtClean="0"/>
          </a:p>
          <a:p>
            <a:r>
              <a:rPr lang="uk-UA" dirty="0" smtClean="0"/>
              <a:t>                    Фізичні  властивості.</a:t>
            </a:r>
            <a:endParaRPr lang="ru-RU" dirty="0" smtClean="0"/>
          </a:p>
          <a:p>
            <a:r>
              <a:rPr lang="uk-UA" dirty="0" smtClean="0"/>
              <a:t>1.Тверді</a:t>
            </a:r>
            <a:endParaRPr lang="ru-RU" dirty="0" smtClean="0"/>
          </a:p>
          <a:p>
            <a:r>
              <a:rPr lang="uk-UA" dirty="0" smtClean="0"/>
              <a:t>2. Легші за воду</a:t>
            </a:r>
            <a:endParaRPr lang="ru-RU" dirty="0" smtClean="0"/>
          </a:p>
          <a:p>
            <a:r>
              <a:rPr lang="uk-UA" dirty="0" smtClean="0"/>
              <a:t>3. У воді не розчиняються</a:t>
            </a:r>
            <a:endParaRPr lang="ru-RU" dirty="0" smtClean="0"/>
          </a:p>
          <a:p>
            <a:r>
              <a:rPr lang="uk-UA" dirty="0" smtClean="0"/>
              <a:t>4. Розчинні в органічних розчинниках.</a:t>
            </a:r>
            <a:endParaRPr lang="ru-RU" dirty="0" smtClean="0"/>
          </a:p>
          <a:p>
            <a:r>
              <a:rPr lang="uk-UA" dirty="0" smtClean="0"/>
              <a:t>При нагріванні до 150° С маргарин розкладається на гліцерин та насичені жирні кислоти і вітаміни руйнуються.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0"/>
            <a:ext cx="778671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Склад та фізичні властивості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cover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84248"/>
            <a:ext cx="7467600" cy="4873752"/>
          </a:xfrm>
        </p:spPr>
        <p:txBody>
          <a:bodyPr/>
          <a:lstStyle/>
          <a:p>
            <a:pPr lvl="0"/>
            <a:r>
              <a:rPr lang="uk-UA" dirty="0" smtClean="0"/>
              <a:t>Реакція гідролізу.</a:t>
            </a:r>
            <a:endParaRPr lang="ru-RU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uk-UA" dirty="0" smtClean="0"/>
              <a:t>Реакція гідролізу у присутності лугу – реакція омилення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 descr="C:\Users\Богдан\Desktop\image005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500174"/>
            <a:ext cx="485778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Богдан\Desktop\image003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4572008"/>
            <a:ext cx="521497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8715405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5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Хімічні властивості маргаринів</a:t>
            </a:r>
            <a:endParaRPr lang="ru-RU" sz="45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dirty="0" smtClean="0"/>
              <a:t>Продукти харчування.</a:t>
            </a:r>
            <a:endParaRPr lang="ru-RU" dirty="0" smtClean="0"/>
          </a:p>
          <a:p>
            <a:pPr lvl="0"/>
            <a:r>
              <a:rPr lang="uk-UA" dirty="0" smtClean="0"/>
              <a:t>Є основою для мазей, кремів.</a:t>
            </a:r>
            <a:endParaRPr lang="ru-RU" dirty="0" smtClean="0"/>
          </a:p>
          <a:p>
            <a:pPr lvl="0"/>
            <a:r>
              <a:rPr lang="uk-UA" dirty="0" smtClean="0"/>
              <a:t>Сировина для виробництва замазок, емульсій.</a:t>
            </a:r>
            <a:endParaRPr lang="ru-RU" dirty="0" smtClean="0"/>
          </a:p>
          <a:p>
            <a:r>
              <a:rPr lang="uk-UA" dirty="0" smtClean="0"/>
              <a:t>Третя група – « Корівка  солодко вершкова «. </a:t>
            </a:r>
            <a:endParaRPr lang="ru-RU" dirty="0" smtClean="0"/>
          </a:p>
          <a:p>
            <a:r>
              <a:rPr lang="uk-UA" dirty="0" smtClean="0"/>
              <a:t>Учасники цього проекту досліджували тверді </a:t>
            </a:r>
            <a:r>
              <a:rPr lang="uk-UA" dirty="0" err="1" smtClean="0"/>
              <a:t>жири-</a:t>
            </a:r>
            <a:r>
              <a:rPr lang="uk-UA" dirty="0" smtClean="0"/>
              <a:t> жири тваринного походження.  Це свиняче сало, жир свійської птиці, яловичий і баранячий жир. Ну і звичайно, коров’яче масло.</a:t>
            </a:r>
            <a:endParaRPr lang="ru-RU" dirty="0" smtClean="0"/>
          </a:p>
          <a:p>
            <a:r>
              <a:rPr lang="uk-UA" dirty="0" smtClean="0"/>
              <a:t>Ранок більшості людей починається із чашки запашного чаю  та бутерброда із коров’ячим маслом. Мимоволі всі ми відчули своєрідний, приємний присмак масла. Маслозаводи пропонують нам широкий асортимент масел. Це « Селянське солодко вершкове»,              </a:t>
            </a:r>
            <a:r>
              <a:rPr lang="uk-UA" dirty="0" err="1" smtClean="0"/>
              <a:t>Тульчинка</a:t>
            </a:r>
            <a:r>
              <a:rPr lang="uk-UA" dirty="0" smtClean="0"/>
              <a:t>», «Корівка солодко вершкова».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85728"/>
            <a:ext cx="9144000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Застосування маргаринів.</a:t>
            </a:r>
            <a:endParaRPr lang="ru-RU" sz="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357298"/>
            <a:ext cx="7467600" cy="48577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 smtClean="0"/>
          </a:p>
          <a:p>
            <a:r>
              <a:rPr lang="uk-UA" dirty="0" smtClean="0"/>
              <a:t>Учасники цього проекту досліджували тверді </a:t>
            </a:r>
            <a:r>
              <a:rPr lang="uk-UA" dirty="0" err="1" smtClean="0"/>
              <a:t>жири-</a:t>
            </a:r>
            <a:r>
              <a:rPr lang="uk-UA" dirty="0" smtClean="0"/>
              <a:t> жири тваринного походження.  Це свиняче сало, жир свійської птиці, яловичий і баранячий жир. Ну і звичайно, коров’яче масло.</a:t>
            </a:r>
            <a:endParaRPr lang="ru-RU" dirty="0" smtClean="0"/>
          </a:p>
          <a:p>
            <a:r>
              <a:rPr lang="uk-UA" dirty="0" smtClean="0"/>
              <a:t>Ранок більшості людей починається із чашки запашного чаю  та бутерброда із коров’ячим маслом. Мимоволі всі ми відчули своєрідний, приємний присмак масла. Маслозаводи пропонують нам широкий асортимент масел. Це « Селянське солодко вершкове»,              </a:t>
            </a:r>
            <a:r>
              <a:rPr lang="uk-UA" dirty="0" err="1" smtClean="0"/>
              <a:t>Тульчинка</a:t>
            </a:r>
            <a:r>
              <a:rPr lang="uk-UA" dirty="0" smtClean="0"/>
              <a:t>», «Корівка солодко вершкова».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28604"/>
            <a:ext cx="85700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Проект  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«</a:t>
            </a:r>
            <a:r>
              <a:rPr lang="ru-RU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Кор</a:t>
            </a:r>
            <a:r>
              <a:rPr lang="uk-UA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івка</a:t>
            </a:r>
            <a:r>
              <a:rPr lang="uk-U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uk-UA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солодковершкова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»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plus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Коров’яче масло – це жир тваринного походження, який складається з гліцерину та насичених вищих карбонових кислот.</a:t>
            </a:r>
            <a:endParaRPr lang="ru-RU" dirty="0" smtClean="0"/>
          </a:p>
          <a:p>
            <a:r>
              <a:rPr lang="uk-UA" b="1" dirty="0" smtClean="0"/>
              <a:t>             Фізичні  властивості.  </a:t>
            </a:r>
            <a:endParaRPr lang="ru-RU" b="1" dirty="0" smtClean="0"/>
          </a:p>
          <a:p>
            <a:pPr lvl="0"/>
            <a:r>
              <a:rPr lang="uk-UA" dirty="0" smtClean="0"/>
              <a:t>Тверде</a:t>
            </a:r>
            <a:endParaRPr lang="ru-RU" dirty="0" smtClean="0"/>
          </a:p>
          <a:p>
            <a:pPr lvl="0"/>
            <a:r>
              <a:rPr lang="uk-UA" dirty="0" smtClean="0"/>
              <a:t>Легше за воду</a:t>
            </a:r>
            <a:endParaRPr lang="ru-RU" dirty="0" smtClean="0"/>
          </a:p>
          <a:p>
            <a:pPr lvl="0"/>
            <a:r>
              <a:rPr lang="uk-UA" dirty="0" smtClean="0"/>
              <a:t>У воді не розчиняється</a:t>
            </a:r>
            <a:endParaRPr lang="ru-RU" dirty="0" smtClean="0"/>
          </a:p>
          <a:p>
            <a:pPr lvl="0"/>
            <a:r>
              <a:rPr lang="uk-UA" dirty="0" smtClean="0"/>
              <a:t>Розчинне в спирті, ацетоні.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00042"/>
            <a:ext cx="75546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Якісний склад масла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circle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uk-UA" dirty="0" smtClean="0"/>
              <a:t>Реакція гідролізу.</a:t>
            </a:r>
            <a:r>
              <a:rPr lang="en-US" dirty="0" smtClean="0"/>
              <a:t>  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ru-RU" dirty="0" smtClean="0"/>
          </a:p>
          <a:p>
            <a:pPr lvl="0"/>
            <a:r>
              <a:rPr lang="uk-UA" dirty="0" smtClean="0"/>
              <a:t>Часткове окиснення жирів.</a:t>
            </a:r>
            <a:endParaRPr lang="ru-RU" dirty="0" smtClean="0"/>
          </a:p>
          <a:p>
            <a:r>
              <a:rPr lang="uk-UA" dirty="0" smtClean="0"/>
              <a:t>При тривалому зберіганні  масла під дією вологи, </a:t>
            </a:r>
            <a:r>
              <a:rPr lang="uk-UA" dirty="0" err="1" smtClean="0"/>
              <a:t>Оксигену</a:t>
            </a:r>
            <a:r>
              <a:rPr lang="uk-UA" dirty="0" smtClean="0"/>
              <a:t> повітря, світла й тепла воно набуває неприємного запаху та смаку. Цей процес називається згіркненням. Неприємні запах і смак зумовлено появою в </a:t>
            </a:r>
            <a:r>
              <a:rPr lang="uk-UA" dirty="0" err="1" smtClean="0"/>
              <a:t>маслові</a:t>
            </a:r>
            <a:r>
              <a:rPr lang="uk-UA" dirty="0" smtClean="0"/>
              <a:t> продуктів перетворення вільних жирних кислот, </a:t>
            </a:r>
            <a:r>
              <a:rPr lang="uk-UA" dirty="0" err="1" smtClean="0"/>
              <a:t>гідроксикислот</a:t>
            </a:r>
            <a:r>
              <a:rPr lang="uk-UA" dirty="0" smtClean="0"/>
              <a:t>, альдегідів і кетонів.                                                                                                                          </a:t>
            </a:r>
            <a:r>
              <a:rPr lang="uk-UA" b="1" dirty="0" smtClean="0"/>
              <a:t>Застосування.</a:t>
            </a:r>
            <a:endParaRPr lang="ru-RU" b="1" dirty="0" smtClean="0"/>
          </a:p>
          <a:p>
            <a:pPr lvl="0"/>
            <a:r>
              <a:rPr lang="uk-UA" dirty="0" smtClean="0"/>
              <a:t>Важливий продукт харчування.</a:t>
            </a:r>
            <a:endParaRPr lang="ru-RU" dirty="0" smtClean="0"/>
          </a:p>
          <a:p>
            <a:pPr lvl="0"/>
            <a:r>
              <a:rPr lang="uk-UA" dirty="0" smtClean="0"/>
              <a:t>У народній медицині – основа мазей.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C:\Users\Богдан\Desktop\image005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1571612"/>
            <a:ext cx="550072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85786" y="0"/>
            <a:ext cx="70823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Хімічні властивості.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                                                  </a:t>
            </a:r>
            <a:r>
              <a:rPr lang="uk-UA" dirty="0" err="1" smtClean="0"/>
              <a:t>“Помірність</a:t>
            </a:r>
            <a:r>
              <a:rPr lang="uk-UA" dirty="0" smtClean="0"/>
              <a:t> у житті подібна до стримування в їжі:</a:t>
            </a:r>
            <a:endParaRPr lang="ru-RU" dirty="0" smtClean="0"/>
          </a:p>
          <a:p>
            <a:r>
              <a:rPr lang="uk-UA" dirty="0" smtClean="0"/>
              <a:t>                                                                            з’їв би ще, та страшно </a:t>
            </a:r>
            <a:r>
              <a:rPr lang="uk-UA" dirty="0" err="1" smtClean="0"/>
              <a:t>захворіти.”</a:t>
            </a:r>
            <a:endParaRPr lang="ru-RU" dirty="0" smtClean="0"/>
          </a:p>
          <a:p>
            <a:r>
              <a:rPr lang="uk-UA" dirty="0" smtClean="0"/>
              <a:t>                                                                                                   Ф. Ларошфуко</a:t>
            </a:r>
            <a:r>
              <a:rPr lang="en-US" dirty="0" smtClean="0"/>
              <a:t>                     </a:t>
            </a:r>
            <a:endParaRPr lang="ru-RU" dirty="0" smtClean="0"/>
          </a:p>
          <a:p>
            <a:r>
              <a:rPr lang="uk-UA" dirty="0" smtClean="0"/>
              <a:t>- </a:t>
            </a:r>
            <a:r>
              <a:rPr lang="uk-UA" dirty="0" err="1" smtClean="0"/>
              <a:t>Жири-</a:t>
            </a:r>
            <a:r>
              <a:rPr lang="uk-UA" dirty="0" smtClean="0"/>
              <a:t> незамінний продукт харчування.</a:t>
            </a:r>
            <a:endParaRPr lang="ru-RU" dirty="0" smtClean="0"/>
          </a:p>
          <a:p>
            <a:r>
              <a:rPr lang="uk-UA" dirty="0" smtClean="0"/>
              <a:t>- Забезпечують організм енергією: 1г жиру дає 39 кДж енергії.</a:t>
            </a:r>
            <a:endParaRPr lang="ru-RU" dirty="0" smtClean="0"/>
          </a:p>
          <a:p>
            <a:r>
              <a:rPr lang="uk-UA" dirty="0" smtClean="0"/>
              <a:t>- Пластичний матеріал для побудови клітинних мембран.</a:t>
            </a:r>
            <a:endParaRPr lang="ru-RU" dirty="0" smtClean="0"/>
          </a:p>
          <a:p>
            <a:r>
              <a:rPr lang="uk-UA" dirty="0" smtClean="0"/>
              <a:t>- Захищають внутрішні органи.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Оптимальна добова норма жиру на 1 кг маси тіла дорослої людини становить 0,8 г- 1г.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b="1" dirty="0" smtClean="0"/>
              <a:t>Самостійне практичне завдання:</a:t>
            </a:r>
            <a:endParaRPr lang="ru-RU" b="1" dirty="0" smtClean="0"/>
          </a:p>
          <a:p>
            <a:r>
              <a:rPr lang="uk-UA" dirty="0" smtClean="0"/>
              <a:t>Обчисліть добову потребу жиру для вашого організму, використовуючи попередні дані.</a:t>
            </a:r>
            <a:endParaRPr lang="ru-RU" dirty="0" smtClean="0"/>
          </a:p>
          <a:p>
            <a:r>
              <a:rPr lang="uk-UA" dirty="0" smtClean="0"/>
              <a:t>Причому, 15% добової потреби задовольняється за рахунок рослинних олій. Скільки рослинних і тваринних жирів повинно входити у ваш добовий раціон</a:t>
            </a:r>
            <a:r>
              <a:rPr lang="ru-RU" dirty="0" smtClean="0"/>
              <a:t>?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878684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Жири як поживні речовини, їх основні функції.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diamond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                                     Чому питаєш: «Нащо, </a:t>
            </a:r>
            <a:r>
              <a:rPr lang="uk-UA" dirty="0" err="1" smtClean="0"/>
              <a:t>нащо</a:t>
            </a:r>
            <a:endParaRPr lang="ru-RU" dirty="0" smtClean="0"/>
          </a:p>
          <a:p>
            <a:r>
              <a:rPr lang="uk-UA" dirty="0" smtClean="0"/>
              <a:t>                                      Верблюдові аж два горби</a:t>
            </a:r>
            <a:r>
              <a:rPr lang="ru-RU" dirty="0" smtClean="0"/>
              <a:t>?»</a:t>
            </a:r>
          </a:p>
          <a:p>
            <a:r>
              <a:rPr lang="ru-RU" dirty="0" smtClean="0"/>
              <a:t>                                      Х</a:t>
            </a:r>
            <a:r>
              <a:rPr lang="uk-UA" dirty="0" smtClean="0"/>
              <a:t>і</a:t>
            </a:r>
            <a:r>
              <a:rPr lang="ru-RU" dirty="0" smtClean="0"/>
              <a:t>ба </a:t>
            </a:r>
            <a:r>
              <a:rPr lang="ru-RU" dirty="0" err="1" smtClean="0"/>
              <a:t>ти</a:t>
            </a:r>
            <a:r>
              <a:rPr lang="ru-RU" dirty="0" smtClean="0"/>
              <a:t>, </a:t>
            </a:r>
            <a:r>
              <a:rPr lang="uk-UA" dirty="0" smtClean="0"/>
              <a:t> друже мій, не знаєш,</a:t>
            </a:r>
            <a:endParaRPr lang="ru-RU" dirty="0" smtClean="0"/>
          </a:p>
          <a:p>
            <a:r>
              <a:rPr lang="ru-RU" dirty="0" smtClean="0"/>
              <a:t>                                      </a:t>
            </a:r>
            <a:r>
              <a:rPr lang="uk-UA" dirty="0" smtClean="0"/>
              <a:t>Що вся пустеля без води</a:t>
            </a:r>
            <a:r>
              <a:rPr lang="ru-RU" dirty="0" smtClean="0"/>
              <a:t>?</a:t>
            </a:r>
          </a:p>
          <a:p>
            <a:r>
              <a:rPr lang="ru-RU" dirty="0" smtClean="0"/>
              <a:t> </a:t>
            </a:r>
          </a:p>
          <a:p>
            <a:r>
              <a:rPr lang="uk-UA" dirty="0" smtClean="0"/>
              <a:t>                                      Ти там оазису не знайдеш,</a:t>
            </a:r>
            <a:endParaRPr lang="ru-RU" dirty="0" smtClean="0"/>
          </a:p>
          <a:p>
            <a:r>
              <a:rPr lang="uk-UA" dirty="0" smtClean="0"/>
              <a:t>                                      Блукай хоч тиждень, може й два.</a:t>
            </a:r>
            <a:endParaRPr lang="ru-RU" dirty="0" smtClean="0"/>
          </a:p>
          <a:p>
            <a:r>
              <a:rPr lang="uk-UA" dirty="0" smtClean="0"/>
              <a:t>                                      А у горбах, що у верблюда,</a:t>
            </a:r>
            <a:endParaRPr lang="ru-RU" dirty="0" smtClean="0"/>
          </a:p>
          <a:p>
            <a:r>
              <a:rPr lang="uk-UA" dirty="0" smtClean="0"/>
              <a:t>                                      Є і енергія й вода.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Розщеплюючись, 1г жиру дає 39 кДж енергії і 1,1г води, яку називають метаболічною.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При надлишку жирів в кров потрапляють жирні кислоти, які нагромаджуються в печінці, судинах, особливо головного мозку і нижніх кінцівках, серці. Утворюються атеросклеротичні бляшки. Судини стають менш еластичні, що призводить до інфарктів, інсультів.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Отже, завдяки кропіткій, творчій роботі учасників наших трьох проектів, ми прийшли до свідомого розуміння значення поживних речовин, зокрема жирів, у гармонійному розвитку молодого. Здорового організму.</a:t>
            </a:r>
            <a:endParaRPr lang="ru-RU" dirty="0" smtClean="0"/>
          </a:p>
          <a:p>
            <a:r>
              <a:rPr lang="uk-UA" dirty="0" smtClean="0"/>
              <a:t>Спільно, дослідивши всі за і проти різних груп жирів, ми створили пам’ятку.                                                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892971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Велика цінність жирів визначається тими функціями, які вони виконують в організмі.</a:t>
            </a:r>
            <a:endParaRPr lang="ru-RU" sz="3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pull dir="d"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i="1" dirty="0" smtClean="0"/>
              <a:t>Структура заняття:</a:t>
            </a:r>
            <a:endParaRPr lang="ru-RU" dirty="0" smtClean="0"/>
          </a:p>
          <a:p>
            <a:pPr lvl="0"/>
            <a:r>
              <a:rPr lang="uk-UA" dirty="0" smtClean="0"/>
              <a:t>Організаційний етап.</a:t>
            </a:r>
            <a:endParaRPr lang="ru-RU" dirty="0" smtClean="0"/>
          </a:p>
          <a:p>
            <a:pPr lvl="0"/>
            <a:r>
              <a:rPr lang="uk-UA" dirty="0" smtClean="0"/>
              <a:t>Актуалізація опорних знань.</a:t>
            </a:r>
            <a:endParaRPr lang="ru-RU" dirty="0" smtClean="0"/>
          </a:p>
          <a:p>
            <a:pPr lvl="0"/>
            <a:r>
              <a:rPr lang="uk-UA" dirty="0" smtClean="0"/>
              <a:t>Сприймання інформації.</a:t>
            </a:r>
            <a:endParaRPr lang="ru-RU" dirty="0" smtClean="0"/>
          </a:p>
          <a:p>
            <a:r>
              <a:rPr lang="uk-UA" dirty="0" smtClean="0"/>
              <a:t>Поняття про жири.</a:t>
            </a:r>
            <a:endParaRPr lang="ru-RU" dirty="0" smtClean="0"/>
          </a:p>
          <a:p>
            <a:r>
              <a:rPr lang="uk-UA" dirty="0" smtClean="0"/>
              <a:t>Класифікація жирів.</a:t>
            </a:r>
            <a:endParaRPr lang="ru-RU" dirty="0" smtClean="0"/>
          </a:p>
          <a:p>
            <a:r>
              <a:rPr lang="uk-UA" dirty="0" smtClean="0"/>
              <a:t>Дослідження властивостей трьох груп жирів: олій, м’яких маргаринів, тваринних жирів-масла коров’ячого.</a:t>
            </a:r>
            <a:endParaRPr lang="ru-RU" dirty="0" smtClean="0"/>
          </a:p>
          <a:p>
            <a:r>
              <a:rPr lang="uk-UA" dirty="0" smtClean="0"/>
              <a:t>Жири як поживні речовини, їх основні функції.</a:t>
            </a:r>
            <a:endParaRPr lang="ru-RU" dirty="0" smtClean="0"/>
          </a:p>
          <a:p>
            <a:r>
              <a:rPr lang="uk-UA" dirty="0" smtClean="0"/>
              <a:t>Створення пам’ятки: « Ваші краса і здоров’я у ваших руках».</a:t>
            </a:r>
            <a:endParaRPr lang="ru-RU" dirty="0" smtClean="0"/>
          </a:p>
          <a:p>
            <a:r>
              <a:rPr lang="uk-UA" dirty="0" smtClean="0"/>
              <a:t>      4.Узагальнення та систематизація знань.</a:t>
            </a:r>
            <a:endParaRPr lang="ru-RU" dirty="0" smtClean="0"/>
          </a:p>
          <a:p>
            <a:r>
              <a:rPr lang="uk-UA" dirty="0" smtClean="0"/>
              <a:t>      5. Домашнє завдання.</a:t>
            </a:r>
            <a:endParaRPr lang="ru-RU" dirty="0" smtClean="0"/>
          </a:p>
          <a:p>
            <a:r>
              <a:rPr lang="uk-UA" dirty="0" smtClean="0"/>
              <a:t>      6. Підсумки заняття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28604"/>
            <a:ext cx="70739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Структура заняття: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 ВАШІ КРАСА І ЗДОРОВ’Я У ВАШИХ</a:t>
            </a:r>
            <a:r>
              <a:rPr lang="en-US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en-US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</a:t>
            </a:r>
            <a:r>
              <a:rPr lang="uk-UA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РУКАХ.»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Жири – обов’язкова складова їжі людини.</a:t>
            </a:r>
            <a:endParaRPr lang="ru-RU" dirty="0" smtClean="0"/>
          </a:p>
          <a:p>
            <a:pPr lvl="0"/>
            <a:r>
              <a:rPr lang="uk-UA" dirty="0" smtClean="0"/>
              <a:t>При нестачі або надлишку жирів виникають порушення обміну речовин. Добова норма 1 грам жиру на 1кг маси тіла.</a:t>
            </a:r>
            <a:endParaRPr lang="ru-RU" dirty="0" smtClean="0"/>
          </a:p>
          <a:p>
            <a:pPr lvl="0"/>
            <a:r>
              <a:rPr lang="uk-UA" dirty="0" smtClean="0"/>
              <a:t>Вживайте у їжу олії, які містять ненасичені жирні кислоти, щонайменше 15% добової потреби в жирах.</a:t>
            </a:r>
            <a:endParaRPr lang="ru-RU" dirty="0" smtClean="0"/>
          </a:p>
          <a:p>
            <a:pPr lvl="0"/>
            <a:r>
              <a:rPr lang="uk-UA" dirty="0" smtClean="0"/>
              <a:t>Споживайте харчові </a:t>
            </a:r>
            <a:r>
              <a:rPr lang="uk-UA" dirty="0" err="1" smtClean="0"/>
              <a:t>маргарини-</a:t>
            </a:r>
            <a:r>
              <a:rPr lang="uk-UA" dirty="0" smtClean="0"/>
              <a:t> продукти гідрування олій. Вони не містять холестерину. Але при підвищеній температурі утворюються транс молекули, що сприяють появі новоутворень в організмі.</a:t>
            </a:r>
            <a:endParaRPr lang="ru-RU" dirty="0" smtClean="0"/>
          </a:p>
          <a:p>
            <a:pPr lvl="0"/>
            <a:r>
              <a:rPr lang="uk-UA" dirty="0" smtClean="0"/>
              <a:t>Незамінним у харчуванні є коров’яче масло, твердий жир, що містить насичені жирні кислоти. Але у його складі є холестерин, надлишок якого спричиняє утворення жовчних каменів і сприяє захворюванням серцево-судинної системи.</a:t>
            </a:r>
            <a:endParaRPr lang="ru-RU" dirty="0" smtClean="0"/>
          </a:p>
          <a:p>
            <a:pPr lvl="0"/>
            <a:r>
              <a:rPr lang="uk-UA" dirty="0" smtClean="0"/>
              <a:t>Дотримуйтесь принципів раціонального харчування.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Як казали мудрі люди: «Ми живемо не для того, щоб їсти, а їмо для того, щоб жити.»</a:t>
            </a:r>
            <a:endParaRPr lang="ru-RU" dirty="0" smtClean="0"/>
          </a:p>
        </p:txBody>
      </p:sp>
    </p:spTree>
  </p:cSld>
  <p:clrMapOvr>
    <a:masterClrMapping/>
  </p:clrMapOvr>
  <p:transition spd="slow">
    <p:comb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Оцінювання результатів роботи учасників проектів: «</a:t>
            </a:r>
            <a:r>
              <a:rPr lang="uk-UA" dirty="0" err="1" smtClean="0"/>
              <a:t>Олейна</a:t>
            </a:r>
            <a:r>
              <a:rPr lang="uk-UA" dirty="0" smtClean="0"/>
              <a:t>», «Руна», «Корівка солодко вершкова».</a:t>
            </a:r>
            <a:endParaRPr lang="ru-RU" dirty="0" smtClean="0"/>
          </a:p>
          <a:p>
            <a:r>
              <a:rPr lang="uk-UA" dirty="0" smtClean="0"/>
              <a:t>Використовуємо інтерактивну технологію колективно - групового навчання «Незакінчене речення». </a:t>
            </a:r>
            <a:endParaRPr lang="ru-RU" dirty="0" smtClean="0"/>
          </a:p>
          <a:p>
            <a:r>
              <a:rPr lang="uk-UA" dirty="0" err="1" smtClean="0"/>
              <a:t>Продовжіть</a:t>
            </a:r>
            <a:r>
              <a:rPr lang="uk-UA" dirty="0" smtClean="0"/>
              <a:t> речення : «Найважливішим відкриттям на цьому занятті для мене було: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357166"/>
            <a:ext cx="63625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Підсумки заняття.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wedge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dirty="0" smtClean="0"/>
              <a:t>Задачі для самоконтролю: </a:t>
            </a:r>
            <a:endParaRPr lang="ru-RU" b="1" dirty="0" smtClean="0"/>
          </a:p>
          <a:p>
            <a:pPr lvl="0"/>
            <a:r>
              <a:rPr lang="uk-UA" dirty="0" smtClean="0"/>
              <a:t>Яку масу три стеарину необхідно, щоб добути гліцерин масою 9,2г </a:t>
            </a:r>
            <a:r>
              <a:rPr lang="en-US" dirty="0" smtClean="0"/>
              <a:t>?</a:t>
            </a:r>
            <a:endParaRPr lang="ru-RU" dirty="0" smtClean="0"/>
          </a:p>
          <a:p>
            <a:pPr lvl="0"/>
            <a:r>
              <a:rPr lang="uk-UA" dirty="0" smtClean="0"/>
              <a:t>На гідрування три олеїну витратили водень об’ємом  33,6л. Яку масу жиру було взято</a:t>
            </a:r>
            <a:r>
              <a:rPr lang="ru-RU" dirty="0" smtClean="0"/>
              <a:t>?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uk-UA" b="1" dirty="0" smtClean="0"/>
              <a:t>Дослідницька робота</a:t>
            </a:r>
            <a:r>
              <a:rPr lang="uk-UA" dirty="0" smtClean="0"/>
              <a:t>.</a:t>
            </a:r>
          </a:p>
          <a:p>
            <a:pPr lvl="0"/>
            <a:r>
              <a:rPr lang="uk-UA" dirty="0" smtClean="0"/>
              <a:t>З’ясувати на чому основана здатність використання </a:t>
            </a:r>
            <a:r>
              <a:rPr lang="en-US" dirty="0" smtClean="0"/>
              <a:t>Fairy</a:t>
            </a:r>
            <a:r>
              <a:rPr lang="uk-UA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миття</a:t>
            </a:r>
            <a:r>
              <a:rPr lang="ru-RU" dirty="0" smtClean="0"/>
              <a:t> посуду.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57166"/>
            <a:ext cx="70731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Домашнє завдання.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sh dir="r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uk-UA" dirty="0" smtClean="0"/>
              <a:t>Н.М. </a:t>
            </a:r>
            <a:r>
              <a:rPr lang="uk-UA" dirty="0" err="1" smtClean="0"/>
              <a:t>Буринська</a:t>
            </a:r>
            <a:r>
              <a:rPr lang="uk-UA" dirty="0" smtClean="0"/>
              <a:t> «Хімія» 11кл. Київ, 2007</a:t>
            </a:r>
            <a:endParaRPr lang="ru-RU" dirty="0" smtClean="0"/>
          </a:p>
          <a:p>
            <a:pPr lvl="0"/>
            <a:r>
              <a:rPr lang="uk-UA" dirty="0" smtClean="0"/>
              <a:t>Т.М. </a:t>
            </a:r>
            <a:r>
              <a:rPr lang="uk-UA" dirty="0" err="1" smtClean="0"/>
              <a:t>Гранкіна</a:t>
            </a:r>
            <a:r>
              <a:rPr lang="uk-UA" dirty="0" smtClean="0"/>
              <a:t> « Хімія» Ранок, </a:t>
            </a:r>
            <a:r>
              <a:rPr lang="uk-UA" dirty="0" err="1" smtClean="0"/>
              <a:t>Веста</a:t>
            </a:r>
            <a:r>
              <a:rPr lang="uk-UA" dirty="0" smtClean="0"/>
              <a:t>, 2007</a:t>
            </a:r>
            <a:endParaRPr lang="ru-RU" dirty="0" smtClean="0"/>
          </a:p>
          <a:p>
            <a:pPr lvl="0"/>
            <a:r>
              <a:rPr lang="uk-UA" dirty="0" smtClean="0"/>
              <a:t>О.Т. </a:t>
            </a:r>
            <a:r>
              <a:rPr lang="uk-UA" dirty="0" err="1" smtClean="0"/>
              <a:t>Доридор</a:t>
            </a:r>
            <a:r>
              <a:rPr lang="uk-UA" dirty="0" smtClean="0"/>
              <a:t> « Основи хімії» 11кл., Рівне, 2000</a:t>
            </a:r>
            <a:endParaRPr lang="ru-RU" dirty="0" smtClean="0"/>
          </a:p>
          <a:p>
            <a:pPr lvl="0"/>
            <a:r>
              <a:rPr lang="uk-UA" dirty="0" smtClean="0"/>
              <a:t>Журнал «Біологія і хімія в школі» № 5-6  2007 ст. 38-43, № 2  2009 ст. 21-23, № 4 2009 ст.26-30.</a:t>
            </a: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428604"/>
            <a:ext cx="41666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Література: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blinds dir="vert"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indent="0">
              <a:buNone/>
            </a:pPr>
            <a:endParaRPr lang="uk-UA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785794"/>
            <a:ext cx="75009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Підготувала: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571744"/>
            <a:ext cx="7467600" cy="4873752"/>
          </a:xfrm>
        </p:spPr>
        <p:txBody>
          <a:bodyPr>
            <a:normAutofit/>
          </a:bodyPr>
          <a:lstStyle/>
          <a:p>
            <a:r>
              <a:rPr lang="uk-UA" sz="3000" dirty="0" smtClean="0"/>
              <a:t>Існує настанова попередніх поколінь, яку ми передамо нашим нащадкам.</a:t>
            </a:r>
            <a:endParaRPr lang="ru-RU" sz="3000" dirty="0" smtClean="0"/>
          </a:p>
          <a:p>
            <a:r>
              <a:rPr lang="uk-UA" sz="3000" dirty="0" smtClean="0"/>
              <a:t>« Намагайтеся кожен день починати з позитиву, бо від настрою, з яким ти вступаєш у день, залежать твої успіхи».</a:t>
            </a:r>
            <a:endParaRPr lang="ru-RU" sz="3000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857232"/>
            <a:ext cx="8037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Психологічний настрій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amond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sz="35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</a:t>
            </a:r>
            <a:r>
              <a:rPr lang="uk-UA" sz="2500" dirty="0" smtClean="0"/>
              <a:t>.</a:t>
            </a:r>
            <a:r>
              <a:rPr lang="uk-UA" dirty="0" smtClean="0"/>
              <a:t>Позначте загальну формулу </a:t>
            </a:r>
            <a:r>
              <a:rPr lang="uk-UA" dirty="0" err="1" smtClean="0"/>
              <a:t>естерів</a:t>
            </a:r>
            <a:r>
              <a:rPr lang="uk-UA" dirty="0" smtClean="0"/>
              <a:t>:</a:t>
            </a:r>
            <a:endParaRPr lang="ru-RU" dirty="0" smtClean="0"/>
          </a:p>
          <a:p>
            <a:r>
              <a:rPr lang="uk-UA" dirty="0" smtClean="0"/>
              <a:t>А  </a:t>
            </a:r>
            <a:r>
              <a:rPr lang="en-US" dirty="0" smtClean="0"/>
              <a:t>R</a:t>
            </a:r>
            <a:r>
              <a:rPr lang="ru-RU" dirty="0" smtClean="0"/>
              <a:t> –</a:t>
            </a:r>
            <a:r>
              <a:rPr lang="en-US" dirty="0" smtClean="0"/>
              <a:t>COR</a:t>
            </a:r>
            <a:r>
              <a:rPr lang="uk-UA" dirty="0" smtClean="0"/>
              <a:t>’</a:t>
            </a:r>
            <a:endParaRPr lang="ru-RU" dirty="0" smtClean="0"/>
          </a:p>
          <a:p>
            <a:r>
              <a:rPr lang="uk-UA" dirty="0" smtClean="0"/>
              <a:t>Б</a:t>
            </a:r>
            <a:r>
              <a:rPr lang="ru-RU" dirty="0" smtClean="0"/>
              <a:t>  </a:t>
            </a:r>
            <a:r>
              <a:rPr lang="en-US" dirty="0" smtClean="0"/>
              <a:t>R</a:t>
            </a:r>
            <a:r>
              <a:rPr lang="ru-RU" dirty="0" smtClean="0"/>
              <a:t> – </a:t>
            </a:r>
            <a:r>
              <a:rPr lang="en-US" dirty="0" smtClean="0"/>
              <a:t>COOR</a:t>
            </a:r>
            <a:r>
              <a:rPr lang="uk-UA" dirty="0" smtClean="0"/>
              <a:t>’</a:t>
            </a:r>
            <a:endParaRPr lang="ru-RU" dirty="0" smtClean="0"/>
          </a:p>
          <a:p>
            <a:r>
              <a:rPr lang="uk-UA" dirty="0" smtClean="0"/>
              <a:t>В </a:t>
            </a:r>
            <a:r>
              <a:rPr lang="en-US" dirty="0" smtClean="0"/>
              <a:t>R</a:t>
            </a:r>
            <a:r>
              <a:rPr lang="ru-RU" dirty="0" smtClean="0"/>
              <a:t>- </a:t>
            </a:r>
            <a:r>
              <a:rPr lang="en-US" dirty="0" smtClean="0"/>
              <a:t>COH</a:t>
            </a:r>
            <a:endParaRPr lang="ru-RU" dirty="0" smtClean="0"/>
          </a:p>
          <a:p>
            <a:r>
              <a:rPr lang="uk-UA" dirty="0" smtClean="0"/>
              <a:t>Г </a:t>
            </a:r>
            <a:r>
              <a:rPr lang="en-US" dirty="0" smtClean="0"/>
              <a:t>R</a:t>
            </a:r>
            <a:r>
              <a:rPr lang="ru-RU" dirty="0" smtClean="0"/>
              <a:t>- </a:t>
            </a:r>
            <a:r>
              <a:rPr lang="en-US" dirty="0" smtClean="0"/>
              <a:t>O</a:t>
            </a:r>
            <a:r>
              <a:rPr lang="ru-RU" dirty="0" smtClean="0"/>
              <a:t> – </a:t>
            </a:r>
            <a:r>
              <a:rPr lang="en-US" dirty="0" smtClean="0"/>
              <a:t>R</a:t>
            </a:r>
            <a:r>
              <a:rPr lang="uk-UA" dirty="0" smtClean="0"/>
              <a:t>’</a:t>
            </a:r>
            <a:endParaRPr lang="ru-RU" dirty="0" smtClean="0"/>
          </a:p>
          <a:p>
            <a:r>
              <a:rPr lang="uk-UA" sz="35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uk-UA" dirty="0" smtClean="0"/>
              <a:t>.Позначте речовини, необхідні для добування етил форміату:</a:t>
            </a:r>
            <a:endParaRPr lang="ru-RU" dirty="0" smtClean="0"/>
          </a:p>
          <a:p>
            <a:r>
              <a:rPr lang="uk-UA" dirty="0" smtClean="0"/>
              <a:t>А Оцтова кислота та етанол;</a:t>
            </a:r>
            <a:endParaRPr lang="ru-RU" dirty="0" smtClean="0"/>
          </a:p>
          <a:p>
            <a:r>
              <a:rPr lang="uk-UA" dirty="0" smtClean="0"/>
              <a:t>Б  Мурашина кислота та метанол;</a:t>
            </a:r>
            <a:endParaRPr lang="ru-RU" dirty="0" smtClean="0"/>
          </a:p>
          <a:p>
            <a:r>
              <a:rPr lang="uk-UA" dirty="0" smtClean="0"/>
              <a:t>В  Оцтова кислота та метанол;</a:t>
            </a:r>
            <a:endParaRPr lang="ru-RU" dirty="0" smtClean="0"/>
          </a:p>
          <a:p>
            <a:r>
              <a:rPr lang="uk-UA" dirty="0" smtClean="0"/>
              <a:t>Г  Мурашина кислота та етанол.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428604"/>
            <a:ext cx="28973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Тести: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hecker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/>
          <a:lstStyle/>
          <a:p>
            <a:r>
              <a:rPr lang="uk-UA" sz="3500" dirty="0" smtClean="0"/>
              <a:t>3</a:t>
            </a:r>
            <a:r>
              <a:rPr lang="uk-UA" dirty="0" smtClean="0"/>
              <a:t>.Позначте сполуку, що утворюється при взаємодії етилацетату з калій гідроксидом:</a:t>
            </a:r>
            <a:endParaRPr lang="ru-RU" dirty="0" smtClean="0"/>
          </a:p>
          <a:p>
            <a:r>
              <a:rPr lang="uk-UA" dirty="0" smtClean="0"/>
              <a:t>А  Калій форміат;</a:t>
            </a:r>
            <a:endParaRPr lang="ru-RU" dirty="0" smtClean="0"/>
          </a:p>
          <a:p>
            <a:r>
              <a:rPr lang="uk-UA" dirty="0" smtClean="0"/>
              <a:t>Б  Калій </a:t>
            </a:r>
            <a:r>
              <a:rPr lang="uk-UA" dirty="0" err="1" smtClean="0"/>
              <a:t>етилат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В  Калій ацетат;</a:t>
            </a:r>
            <a:endParaRPr lang="ru-RU" dirty="0" smtClean="0"/>
          </a:p>
          <a:p>
            <a:r>
              <a:rPr lang="uk-UA" dirty="0" smtClean="0"/>
              <a:t>Г   Калій оксид.</a:t>
            </a:r>
          </a:p>
          <a:p>
            <a:endParaRPr lang="ru-RU" dirty="0" smtClean="0"/>
          </a:p>
          <a:p>
            <a:r>
              <a:rPr lang="uk-UA" sz="3500" dirty="0" smtClean="0"/>
              <a:t>4</a:t>
            </a:r>
            <a:r>
              <a:rPr lang="uk-UA" dirty="0" smtClean="0"/>
              <a:t>.Позначте спільну ознаку для рідких </a:t>
            </a:r>
            <a:r>
              <a:rPr lang="uk-UA" dirty="0" err="1" smtClean="0"/>
              <a:t>естерів</a:t>
            </a:r>
            <a:r>
              <a:rPr lang="uk-UA" dirty="0" smtClean="0"/>
              <a:t>:</a:t>
            </a:r>
            <a:endParaRPr lang="ru-RU" dirty="0" smtClean="0"/>
          </a:p>
          <a:p>
            <a:r>
              <a:rPr lang="uk-UA" dirty="0" smtClean="0"/>
              <a:t>А  Низька температура кипіння;</a:t>
            </a:r>
            <a:endParaRPr lang="ru-RU" dirty="0" smtClean="0"/>
          </a:p>
          <a:p>
            <a:r>
              <a:rPr lang="uk-UA" dirty="0" smtClean="0"/>
              <a:t>Б  Взаємодія з натрієм;</a:t>
            </a:r>
            <a:endParaRPr lang="ru-RU" dirty="0" smtClean="0"/>
          </a:p>
          <a:p>
            <a:r>
              <a:rPr lang="uk-UA" dirty="0" smtClean="0"/>
              <a:t>В  Висока розчинність у воді;</a:t>
            </a:r>
            <a:endParaRPr lang="ru-RU" dirty="0" smtClean="0"/>
          </a:p>
          <a:p>
            <a:r>
              <a:rPr lang="uk-UA" dirty="0" smtClean="0"/>
              <a:t>Г  Приємний запах.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strips dir="ru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r>
              <a:rPr lang="uk-UA" sz="3500" dirty="0" smtClean="0"/>
              <a:t>5</a:t>
            </a:r>
            <a:r>
              <a:rPr lang="uk-UA" dirty="0" smtClean="0"/>
              <a:t>.Позначте сполуку, з якої можна добути оцтову кислоту за одну стадію:</a:t>
            </a:r>
            <a:endParaRPr lang="ru-RU" dirty="0" smtClean="0"/>
          </a:p>
          <a:p>
            <a:r>
              <a:rPr lang="uk-UA" dirty="0" smtClean="0"/>
              <a:t>А  </a:t>
            </a:r>
            <a:r>
              <a:rPr lang="uk-UA" dirty="0" err="1" smtClean="0"/>
              <a:t>Етаналь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Б  </a:t>
            </a:r>
            <a:r>
              <a:rPr lang="uk-UA" dirty="0" err="1" smtClean="0"/>
              <a:t>Хлоретан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В  </a:t>
            </a:r>
            <a:r>
              <a:rPr lang="uk-UA" dirty="0" err="1" smtClean="0"/>
              <a:t>Дихлоретан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Г  Етиленгліколь.</a:t>
            </a:r>
            <a:endParaRPr lang="ru-RU" dirty="0" smtClean="0"/>
          </a:p>
          <a:p>
            <a:r>
              <a:rPr lang="uk-UA" sz="3500" dirty="0" smtClean="0"/>
              <a:t>6</a:t>
            </a:r>
            <a:r>
              <a:rPr lang="uk-UA" dirty="0" smtClean="0"/>
              <a:t>. Позначте речовини, необхідні для добування </a:t>
            </a:r>
            <a:r>
              <a:rPr lang="uk-UA" dirty="0" err="1" smtClean="0"/>
              <a:t>метилацетату</a:t>
            </a:r>
            <a:r>
              <a:rPr lang="uk-UA" dirty="0" smtClean="0"/>
              <a:t>:</a:t>
            </a:r>
            <a:endParaRPr lang="ru-RU" dirty="0" smtClean="0"/>
          </a:p>
          <a:p>
            <a:r>
              <a:rPr lang="uk-UA" dirty="0" smtClean="0"/>
              <a:t>А  Оцтова кислота та </a:t>
            </a:r>
            <a:r>
              <a:rPr lang="uk-UA" dirty="0" err="1" smtClean="0"/>
              <a:t>пропанол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Б  Оцтова кислота та метанол;</a:t>
            </a:r>
            <a:endParaRPr lang="ru-RU" dirty="0" smtClean="0"/>
          </a:p>
          <a:p>
            <a:r>
              <a:rPr lang="uk-UA" dirty="0" smtClean="0"/>
              <a:t>В  Оцтова кислота та етанол;</a:t>
            </a:r>
            <a:endParaRPr lang="ru-RU" dirty="0" smtClean="0"/>
          </a:p>
          <a:p>
            <a:r>
              <a:rPr lang="uk-UA" dirty="0" smtClean="0"/>
              <a:t>Г  Метанова кислота та етанол.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split orient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Відповіді до тестів:</a:t>
            </a:r>
          </a:p>
          <a:p>
            <a:pPr lvl="0">
              <a:buNone/>
            </a:pPr>
            <a:r>
              <a:rPr lang="uk-UA" dirty="0" smtClean="0"/>
              <a:t>1. Б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2. Г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3. В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4. Г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5. А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6. Б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Кожна правильна відповідь – 2 бали.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28604"/>
            <a:ext cx="715935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Самоперевірка: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543824" cy="6000768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Речовини, про які будемо вести мову ,вам добре відомі. Ви їх використовуєте щоденно.</a:t>
            </a:r>
            <a:endParaRPr lang="ru-RU" dirty="0" smtClean="0"/>
          </a:p>
          <a:p>
            <a:r>
              <a:rPr lang="uk-UA" dirty="0" smtClean="0"/>
              <a:t>Отже,що це за речовини?</a:t>
            </a:r>
            <a:endParaRPr lang="ru-RU" dirty="0" smtClean="0"/>
          </a:p>
          <a:p>
            <a:r>
              <a:rPr lang="uk-UA" b="1" dirty="0" err="1" smtClean="0"/>
              <a:t>Жири-</a:t>
            </a:r>
            <a:r>
              <a:rPr lang="uk-UA" b="1" dirty="0" smtClean="0"/>
              <a:t> це </a:t>
            </a:r>
            <a:r>
              <a:rPr lang="uk-UA" b="1" dirty="0" err="1" smtClean="0"/>
              <a:t>естери</a:t>
            </a:r>
            <a:r>
              <a:rPr lang="uk-UA" b="1" dirty="0" smtClean="0"/>
              <a:t> гліцерину та вищих карбонових кислот.</a:t>
            </a:r>
            <a:endParaRPr lang="ru-RU" b="1" dirty="0" smtClean="0"/>
          </a:p>
          <a:p>
            <a:r>
              <a:rPr lang="uk-UA" dirty="0" smtClean="0"/>
              <a:t>Гліцерин </a:t>
            </a:r>
            <a:r>
              <a:rPr lang="en-US" dirty="0" smtClean="0"/>
              <a:t>                               </a:t>
            </a:r>
            <a:r>
              <a:rPr lang="uk-UA" dirty="0" smtClean="0"/>
              <a:t>Вищі кислоти</a:t>
            </a:r>
            <a:endParaRPr lang="ru-RU" dirty="0" smtClean="0"/>
          </a:p>
          <a:p>
            <a:r>
              <a:rPr lang="uk-UA" dirty="0" smtClean="0"/>
              <a:t>С</a:t>
            </a:r>
            <a:r>
              <a:rPr lang="en-US" dirty="0" smtClean="0"/>
              <a:t>H</a:t>
            </a:r>
            <a:r>
              <a:rPr lang="uk-UA" dirty="0" smtClean="0"/>
              <a:t>2- </a:t>
            </a:r>
            <a:r>
              <a:rPr lang="en-US" dirty="0" smtClean="0"/>
              <a:t>OH               </a:t>
            </a:r>
            <a:r>
              <a:rPr lang="uk-UA" dirty="0" smtClean="0"/>
              <a:t> ненасичені            </a:t>
            </a:r>
            <a:r>
              <a:rPr lang="en-US" dirty="0" smtClean="0"/>
              <a:t>    </a:t>
            </a:r>
            <a:r>
              <a:rPr lang="uk-UA" dirty="0" smtClean="0"/>
              <a:t> насичені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CH</a:t>
            </a:r>
            <a:r>
              <a:rPr lang="uk-UA" dirty="0" smtClean="0"/>
              <a:t>  - </a:t>
            </a:r>
            <a:r>
              <a:rPr lang="en-US" dirty="0" smtClean="0"/>
              <a:t>OH                  </a:t>
            </a:r>
            <a:endParaRPr lang="ru-RU" dirty="0" smtClean="0"/>
          </a:p>
          <a:p>
            <a:r>
              <a:rPr lang="en-US" dirty="0" smtClean="0"/>
              <a:t>CH</a:t>
            </a:r>
            <a:r>
              <a:rPr lang="uk-UA" dirty="0" smtClean="0"/>
              <a:t>2- </a:t>
            </a:r>
            <a:r>
              <a:rPr lang="en-US" dirty="0" smtClean="0"/>
              <a:t>OH                </a:t>
            </a:r>
            <a:r>
              <a:rPr lang="uk-UA" dirty="0" smtClean="0"/>
              <a:t>олеїнова                         стеаринова</a:t>
            </a:r>
            <a:endParaRPr lang="ru-RU" dirty="0" smtClean="0"/>
          </a:p>
          <a:p>
            <a:r>
              <a:rPr lang="en-US" dirty="0" smtClean="0"/>
              <a:t>     </a:t>
            </a:r>
            <a:r>
              <a:rPr lang="uk-UA" dirty="0" smtClean="0"/>
              <a:t> </a:t>
            </a:r>
            <a:r>
              <a:rPr lang="en-US" dirty="0" smtClean="0"/>
              <a:t>  </a:t>
            </a:r>
            <a:r>
              <a:rPr lang="uk-UA" dirty="0" smtClean="0"/>
              <a:t> </a:t>
            </a:r>
            <a:r>
              <a:rPr lang="en-US" dirty="0" smtClean="0"/>
              <a:t>                      </a:t>
            </a:r>
            <a:r>
              <a:rPr lang="uk-UA" dirty="0" smtClean="0"/>
              <a:t>С17Н33СООН         </a:t>
            </a:r>
            <a:r>
              <a:rPr lang="en-US" dirty="0" smtClean="0"/>
              <a:t> C17</a:t>
            </a:r>
            <a:r>
              <a:rPr lang="uk-UA" dirty="0" smtClean="0"/>
              <a:t>Н35СООН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  </a:t>
            </a:r>
            <a:endParaRPr lang="ru-RU" dirty="0" smtClean="0"/>
          </a:p>
          <a:p>
            <a:r>
              <a:rPr lang="en-US" dirty="0" smtClean="0"/>
              <a:t>                              </a:t>
            </a:r>
            <a:r>
              <a:rPr lang="uk-UA" dirty="0" smtClean="0"/>
              <a:t> </a:t>
            </a:r>
            <a:r>
              <a:rPr lang="uk-UA" dirty="0" err="1" smtClean="0"/>
              <a:t>лінолева</a:t>
            </a:r>
            <a:r>
              <a:rPr lang="uk-UA" dirty="0" smtClean="0"/>
              <a:t>                   </a:t>
            </a:r>
            <a:r>
              <a:rPr lang="en-US" dirty="0" smtClean="0"/>
              <a:t> </a:t>
            </a:r>
            <a:r>
              <a:rPr lang="uk-UA" dirty="0" smtClean="0"/>
              <a:t>  пальмітинова</a:t>
            </a:r>
            <a:endParaRPr lang="ru-RU" dirty="0" smtClean="0"/>
          </a:p>
          <a:p>
            <a:r>
              <a:rPr lang="en-US" dirty="0" smtClean="0"/>
              <a:t>                         </a:t>
            </a:r>
            <a:r>
              <a:rPr lang="uk-UA" dirty="0" smtClean="0"/>
              <a:t> </a:t>
            </a:r>
            <a:r>
              <a:rPr lang="en-US" dirty="0" smtClean="0"/>
              <a:t>     </a:t>
            </a:r>
            <a:r>
              <a:rPr lang="uk-UA" dirty="0" smtClean="0"/>
              <a:t>С17Н31СООН       </a:t>
            </a:r>
            <a:r>
              <a:rPr lang="en-US" dirty="0" smtClean="0"/>
              <a:t>     </a:t>
            </a:r>
            <a:r>
              <a:rPr lang="uk-UA" dirty="0" smtClean="0"/>
              <a:t>С15Н31СООН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0"/>
            <a:ext cx="6659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Поняття про жири: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sh dir="u"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258</TotalTime>
  <Words>1884</Words>
  <Application>Microsoft Office PowerPoint</Application>
  <PresentationFormat>Экран (4:3)</PresentationFormat>
  <Paragraphs>261</Paragraphs>
  <Slides>34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Эркер</vt:lpstr>
      <vt:lpstr>Презентация PowerPoint</vt:lpstr>
      <vt:lpstr>         Мета заняття: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 « Руна»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 ВАШІ КРАСА І ЗДОРОВ’Я У ВАШИХ                          РУКАХ.»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Богдан</dc:creator>
  <cp:lastModifiedBy>Роман</cp:lastModifiedBy>
  <cp:revision>61</cp:revision>
  <dcterms:created xsi:type="dcterms:W3CDTF">2010-03-14T11:14:07Z</dcterms:created>
  <dcterms:modified xsi:type="dcterms:W3CDTF">2014-06-06T19:47:43Z</dcterms:modified>
</cp:coreProperties>
</file>