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1052;&#1072;&#1075;&#1110;&#1089;&#1090;&#1077;&#1088;&#1089;&#1100;&#1082;&#1110;%20&#1082;&#1083;&#1110;&#1087;&#1080;\4_11_05_10.avi" TargetMode="External"/><Relationship Id="rId1" Type="http://schemas.openxmlformats.org/officeDocument/2006/relationships/video" Target="file:///E:\&#1052;&#1072;&#1075;&#1110;&#1089;&#1090;&#1077;&#1088;&#1089;&#1100;&#1082;&#1110;%20&#1082;&#1083;&#1110;&#1087;&#1080;\4_07_01_02.av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2;&#1072;&#1075;&#1110;&#1089;&#1090;&#1077;&#1088;&#1089;&#1100;&#1082;&#1110;%20&#1082;&#1083;&#1110;&#1087;&#1080;\1_10_03_10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2;&#1072;&#1075;&#1110;&#1089;&#1090;&#1077;&#1088;&#1089;&#1100;&#1082;&#1110;%20&#1082;&#1083;&#1110;&#1087;&#1080;\4_11_01_07.avi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971600" y="1420840"/>
            <a:ext cx="7272808" cy="216024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Наземно-повітряне середовище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існування</a:t>
            </a:r>
            <a:endParaRPr lang="ru-RU" sz="3200" dirty="0"/>
          </a:p>
        </p:txBody>
      </p:sp>
      <p:sp>
        <p:nvSpPr>
          <p:cNvPr id="5" name="Рамка 4"/>
          <p:cNvSpPr/>
          <p:nvPr/>
        </p:nvSpPr>
        <p:spPr>
          <a:xfrm>
            <a:off x="6228184" y="4653136"/>
            <a:ext cx="2664296" cy="18002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000" b="1" dirty="0">
                <a:ln/>
                <a:solidFill>
                  <a:schemeClr val="accent3"/>
                </a:solidFill>
              </a:rPr>
              <a:t>Підготував</a:t>
            </a:r>
          </a:p>
          <a:p>
            <a:r>
              <a:rPr lang="uk-UA" sz="2000" b="1" dirty="0">
                <a:ln/>
                <a:solidFill>
                  <a:schemeClr val="accent3"/>
                </a:solidFill>
              </a:rPr>
              <a:t>Учень 11-А класу</a:t>
            </a:r>
          </a:p>
          <a:p>
            <a:r>
              <a:rPr lang="uk-UA" sz="2000" b="1" dirty="0">
                <a:ln/>
                <a:solidFill>
                  <a:schemeClr val="accent3"/>
                </a:solidFill>
              </a:rPr>
              <a:t>Коваль Данило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0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7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6697663" cy="11255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Холодостійкі</a:t>
            </a:r>
            <a:endParaRPr lang="ru-RU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5" name="Picture 12">
            <a:hlinkClick r:id="" action="ppaction://noaction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3563938" cy="2659063"/>
          </a:xfrm>
        </p:spPr>
      </p:pic>
      <p:pic>
        <p:nvPicPr>
          <p:cNvPr id="6" name="Picture 19" descr="0410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7488"/>
            <a:ext cx="305911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animals_1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25538"/>
            <a:ext cx="3024188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052513"/>
            <a:ext cx="238918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animals_0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65625"/>
            <a:ext cx="29876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32138" y="4702175"/>
            <a:ext cx="302418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uk-UA" altLang="ru-RU" b="1" i="1" dirty="0"/>
              <a:t>Холодостійкі – види, що надають перевагу холоду. Це організми Арктики і Антарктиди, тундри, холодних морів та високогір’я (бактерії, лишайники, членистоногі, гриби, мохи</a:t>
            </a:r>
            <a:r>
              <a:rPr lang="uk-UA" altLang="ru-RU" dirty="0"/>
              <a:t>).</a:t>
            </a:r>
            <a:endParaRPr lang="en-US" altLang="ru-RU" dirty="0"/>
          </a:p>
          <a:p>
            <a:endParaRPr lang="ru-RU" altLang="ru-RU" sz="2200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716463" y="4076700"/>
            <a:ext cx="431800" cy="503238"/>
          </a:xfrm>
          <a:prstGeom prst="upArrow">
            <a:avLst>
              <a:gd name="adj1" fmla="val 30148"/>
              <a:gd name="adj2" fmla="val 57501"/>
            </a:avLst>
          </a:prstGeom>
          <a:solidFill>
            <a:srgbClr val="FF0000"/>
          </a:solidFill>
          <a:ln w="9525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450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" grpId="0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7904162" cy="1412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 dirty="0" err="1"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Теплолюбні</a:t>
            </a:r>
            <a:endParaRPr lang="ru-RU" sz="3600" b="1" kern="10" spc="-360" dirty="0">
              <a:ln w="31750">
                <a:solidFill>
                  <a:srgbClr val="FFFF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850" y="1916113"/>
            <a:ext cx="2663825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Теплолюбні (термофіли) – мешкають при високих температурах. Живуть на поверхні ґрунту , в органічних залишках, що розкладаються, в гарячих джерелах тощо (одноклітинні, нематоди, кліщі).</a:t>
            </a:r>
            <a:r>
              <a:rPr lang="ru-RU" alt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endParaRPr lang="ru-RU" alt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611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/>
          </p:cNvSpPr>
          <p:nvPr/>
        </p:nvSpPr>
        <p:spPr bwMode="auto">
          <a:xfrm>
            <a:off x="468313" y="0"/>
            <a:ext cx="8229600" cy="10525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Терморегуляція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440" y="1268760"/>
            <a:ext cx="903605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3663" indent="-93663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altLang="ru-RU" sz="2400" b="1" i="1" dirty="0">
                <a:solidFill>
                  <a:srgbClr val="FF0000"/>
                </a:solidFill>
              </a:rPr>
              <a:t>Терморегуляція</a:t>
            </a:r>
            <a:r>
              <a:rPr lang="uk-UA" altLang="ru-RU" sz="2400" b="1" i="1" dirty="0">
                <a:solidFill>
                  <a:srgbClr val="00FF00"/>
                </a:solidFill>
              </a:rPr>
              <a:t> </a:t>
            </a:r>
            <a:r>
              <a:rPr lang="uk-UA" altLang="ru-RU" sz="2200" b="1" i="1" dirty="0"/>
              <a:t>– </a:t>
            </a:r>
            <a:r>
              <a:rPr lang="uk-UA" altLang="ru-RU" sz="2200" b="1" dirty="0"/>
              <a:t>це  здатність підтримувати стале співвідношення між виробленням тепла в організмі (або поглинання тепла із довкілля) та втратами теплової енергії. Розрізняють такі типи терморегуляції:</a:t>
            </a:r>
            <a:endParaRPr lang="uk-UA" altLang="ru-RU" sz="2200" b="1" i="1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altLang="ru-RU" sz="2400" b="1" i="1" dirty="0">
                <a:solidFill>
                  <a:srgbClr val="FF0000"/>
                </a:solidFill>
              </a:rPr>
              <a:t>хімічна</a:t>
            </a:r>
            <a:r>
              <a:rPr lang="uk-UA" altLang="ru-RU" sz="2000" b="1" i="1" dirty="0"/>
              <a:t> </a:t>
            </a:r>
            <a:r>
              <a:rPr lang="uk-UA" altLang="ru-RU" sz="2200" b="1" dirty="0"/>
              <a:t>забезпечується збільшенням вироблення тепла у відповідь на зниження температури (завдяки скороченням м’язів);</a:t>
            </a:r>
            <a:endParaRPr lang="uk-UA" altLang="ru-RU" sz="2200" b="1" i="1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altLang="ru-RU" sz="2400" b="1" i="1" dirty="0">
                <a:solidFill>
                  <a:srgbClr val="FF0000"/>
                </a:solidFill>
              </a:rPr>
              <a:t>фізична</a:t>
            </a:r>
            <a:r>
              <a:rPr lang="uk-UA" altLang="ru-RU" sz="2400" b="1" i="1" dirty="0">
                <a:solidFill>
                  <a:srgbClr val="00FF00"/>
                </a:solidFill>
              </a:rPr>
              <a:t> </a:t>
            </a:r>
            <a:r>
              <a:rPr lang="uk-UA" altLang="ru-RU" sz="2200" b="1" dirty="0"/>
              <a:t>зумовлена змінами рівня тепловіддачі (регуляція положення волосяного чи пір’яного покриву, діаметра капілярів шкіри, потовиділення тощо).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altLang="ru-RU" sz="2200" b="1" dirty="0"/>
              <a:t>Залежно від вироблення тепла організми поділяють на</a:t>
            </a:r>
            <a:r>
              <a:rPr lang="uk-UA" altLang="ru-RU" sz="2000" b="1" dirty="0"/>
              <a:t> </a:t>
            </a:r>
            <a:r>
              <a:rPr lang="uk-UA" altLang="ru-RU" sz="2400" b="1" i="1" dirty="0">
                <a:solidFill>
                  <a:srgbClr val="FF0000"/>
                </a:solidFill>
              </a:rPr>
              <a:t>холоднокровні</a:t>
            </a:r>
            <a:r>
              <a:rPr lang="uk-UA" altLang="ru-RU" sz="2000" b="1" i="1" dirty="0">
                <a:solidFill>
                  <a:srgbClr val="FF0000"/>
                </a:solidFill>
              </a:rPr>
              <a:t> </a:t>
            </a:r>
            <a:r>
              <a:rPr lang="uk-UA" altLang="ru-RU" sz="2200" b="1" dirty="0"/>
              <a:t>та</a:t>
            </a:r>
            <a:r>
              <a:rPr lang="uk-UA" altLang="ru-RU" sz="2000" b="1" dirty="0"/>
              <a:t> </a:t>
            </a:r>
            <a:r>
              <a:rPr lang="uk-UA" altLang="ru-RU" sz="2400" b="1" i="1" dirty="0">
                <a:solidFill>
                  <a:srgbClr val="FF0000"/>
                </a:solidFill>
              </a:rPr>
              <a:t>теплокровні.</a:t>
            </a:r>
            <a:r>
              <a:rPr lang="uk-UA" altLang="ru-RU" sz="2000" b="1" dirty="0">
                <a:solidFill>
                  <a:srgbClr val="FF0000"/>
                </a:solidFill>
              </a:rPr>
              <a:t> </a:t>
            </a:r>
            <a:r>
              <a:rPr lang="uk-UA" altLang="ru-RU" sz="2200" b="1" dirty="0"/>
              <a:t>У теплокровних тварин рівень теплопродукції високий, механізм терморегуляції добре розвинений, що дає змогу підтримувати температуру тіла відносно сталою, незалежно від коливань у навколишньому середовищі. У холоднокровних – низький, тому температура тіла залежить від температури довкілля, що позначається на їхній активності (безхребетні, риби, земноводні, плазуни тощо).</a:t>
            </a:r>
            <a:endParaRPr lang="en-US" altLang="ru-RU" sz="240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92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ChangeArrowheads="1" noChangeShapeType="1"/>
          </p:cNvSpPr>
          <p:nvPr/>
        </p:nvSpPr>
        <p:spPr bwMode="auto">
          <a:xfrm>
            <a:off x="899592" y="122898"/>
            <a:ext cx="7543800" cy="13700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Вода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628775"/>
            <a:ext cx="90360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3200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9512" y="1492911"/>
            <a:ext cx="8784976" cy="524845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alt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Вода до організмів надходить такими шляхами</a:t>
            </a:r>
            <a:r>
              <a:rPr lang="uk-UA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вода, яку п’ють;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яку споживають разом з їжею;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яка утворюється в результаті розщеплення;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отримання води через покриви із вологого субстрату.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alt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Вода витрачається: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через шкіру;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через дихальні шляхи;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із неперетравленими рештками;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із сечею.</a:t>
            </a:r>
            <a:endParaRPr lang="ru-RU" alt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0107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600" b="1" dirty="0">
                <a:solidFill>
                  <a:srgbClr val="FF0000"/>
                </a:solidFill>
                <a:latin typeface="Monotype Corsiva" pitchFamily="66" charset="0"/>
              </a:rPr>
              <a:t>Екологічні групи організмів по відношенню до води</a:t>
            </a:r>
            <a:endParaRPr lang="ru-RU" sz="4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4_07_01_02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22" y="3846805"/>
            <a:ext cx="3600400" cy="270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071688" y="1285875"/>
            <a:ext cx="2520950" cy="1800225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72000" y="1285875"/>
            <a:ext cx="2232025" cy="18716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556793"/>
            <a:ext cx="87845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ru-RU" sz="4000" b="1" dirty="0">
              <a:solidFill>
                <a:srgbClr val="009900"/>
              </a:solidFill>
            </a:endParaRPr>
          </a:p>
          <a:p>
            <a:pPr>
              <a:spcBef>
                <a:spcPct val="20000"/>
              </a:spcBef>
            </a:pPr>
            <a:endParaRPr lang="en-US" altLang="ru-RU" sz="4000" b="1" dirty="0">
              <a:solidFill>
                <a:srgbClr val="009900"/>
              </a:solidFill>
            </a:endParaRPr>
          </a:p>
          <a:p>
            <a:pPr>
              <a:spcBef>
                <a:spcPct val="20000"/>
              </a:spcBef>
            </a:pPr>
            <a:r>
              <a:rPr lang="uk-UA" altLang="ru-RU" sz="4000" b="1" dirty="0">
                <a:solidFill>
                  <a:srgbClr val="0070C0"/>
                </a:solidFill>
              </a:rPr>
              <a:t>Вологолюбні</a:t>
            </a:r>
            <a:r>
              <a:rPr lang="uk-UA" altLang="ru-RU" sz="4000" b="1" dirty="0">
                <a:solidFill>
                  <a:srgbClr val="009900"/>
                </a:solidFill>
              </a:rPr>
              <a:t>                     </a:t>
            </a:r>
            <a:r>
              <a:rPr lang="uk-UA" altLang="ru-RU" sz="4000" b="1" dirty="0">
                <a:solidFill>
                  <a:srgbClr val="FFFF00"/>
                </a:solidFill>
              </a:rPr>
              <a:t>Сухолюбні</a:t>
            </a:r>
            <a:endParaRPr lang="ru-RU" altLang="ru-RU" sz="4000" b="1" dirty="0">
              <a:solidFill>
                <a:srgbClr val="FFFF00"/>
              </a:solidFill>
            </a:endParaRPr>
          </a:p>
          <a:p>
            <a:pPr>
              <a:spcBef>
                <a:spcPct val="20000"/>
              </a:spcBef>
            </a:pPr>
            <a:endParaRPr lang="ru-RU" altLang="ru-RU" sz="3600" dirty="0">
              <a:solidFill>
                <a:srgbClr val="FFFF00"/>
              </a:solidFill>
            </a:endParaRPr>
          </a:p>
        </p:txBody>
      </p:sp>
      <p:pic>
        <p:nvPicPr>
          <p:cNvPr id="9" name="4_11_05_1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49" y="3816582"/>
            <a:ext cx="4139952" cy="2848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329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116013" y="0"/>
            <a:ext cx="6840537" cy="10620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Вологолюбні</a:t>
            </a:r>
            <a:endParaRPr lang="ru-RU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68413"/>
            <a:ext cx="25558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uk-UA" altLang="ru-RU" sz="2800" i="1" dirty="0" err="1">
                <a:solidFill>
                  <a:srgbClr val="C00000"/>
                </a:solidFill>
              </a:rPr>
              <a:t>Вологолюбні</a:t>
            </a:r>
            <a:r>
              <a:rPr lang="uk-UA" altLang="ru-RU" sz="2800" dirty="0" err="1">
                <a:solidFill>
                  <a:srgbClr val="C00000"/>
                </a:solidFill>
              </a:rPr>
              <a:t>-</a:t>
            </a:r>
            <a:r>
              <a:rPr lang="uk-UA" altLang="ru-RU" sz="2800" dirty="0">
                <a:solidFill>
                  <a:srgbClr val="C00000"/>
                </a:solidFill>
              </a:rPr>
              <a:t> організми, які існують в умовах підвищеної вологості (комарі, мокриці, росичка, зозулин льон).</a:t>
            </a:r>
            <a:endParaRPr lang="uk-UA" altLang="ru-RU" sz="2800" i="1" dirty="0">
              <a:solidFill>
                <a:srgbClr val="C00000"/>
              </a:solidFill>
            </a:endParaRPr>
          </a:p>
          <a:p>
            <a:endParaRPr lang="ru-RU" altLang="ru-RU" sz="2800" dirty="0">
              <a:solidFill>
                <a:srgbClr val="C00000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5400000">
            <a:off x="4175919" y="297657"/>
            <a:ext cx="431800" cy="2951162"/>
          </a:xfrm>
          <a:prstGeom prst="upArrow">
            <a:avLst>
              <a:gd name="adj1" fmla="val 30148"/>
              <a:gd name="adj2" fmla="val 337203"/>
            </a:avLst>
          </a:prstGeom>
          <a:solidFill>
            <a:srgbClr val="FF0000"/>
          </a:solidFill>
          <a:ln w="9525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7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b="7419"/>
          <a:stretch>
            <a:fillRect/>
          </a:stretch>
        </p:blipFill>
        <p:spPr>
          <a:xfrm>
            <a:off x="6804025" y="1125538"/>
            <a:ext cx="2155825" cy="2187575"/>
          </a:xfrm>
        </p:spPr>
      </p:pic>
    </p:spTree>
    <p:extLst>
      <p:ext uri="{BB962C8B-B14F-4D97-AF65-F5344CB8AC3E}">
        <p14:creationId xmlns:p14="http://schemas.microsoft.com/office/powerpoint/2010/main" val="3943764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ChangeArrowheads="1" noChangeShapeType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spc="-36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+mn-cs"/>
              </a:rPr>
              <a:t>Сух ол ю б ні</a:t>
            </a:r>
            <a:r>
              <a:rPr lang="ru-RU" sz="3600" b="1" kern="10" spc="-36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+mn-cs"/>
              </a:rPr>
              <a:t>   </a:t>
            </a:r>
            <a:r>
              <a:rPr lang="ru-RU" sz="3600" b="1" kern="10" spc="-36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+mn-cs"/>
              </a:rPr>
              <a:t>(посухостійкі)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68413"/>
            <a:ext cx="314325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ru-RU" sz="3000" b="1" i="1" dirty="0"/>
              <a:t>Посухостійкі (сухолюбні) </a:t>
            </a:r>
            <a:r>
              <a:rPr lang="uk-UA" altLang="ru-RU" sz="3000" b="1" dirty="0"/>
              <a:t>– населяють посушливі місця і здатні переживати сухі періоди (павукоподібні, плазуни, ковила, кактуси).</a:t>
            </a:r>
            <a:endParaRPr lang="ru-RU" altLang="ru-RU" sz="3000" b="1" dirty="0"/>
          </a:p>
          <a:p>
            <a:endParaRPr lang="ru-RU" altLang="ru-RU" sz="30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5400000">
            <a:off x="4752182" y="727868"/>
            <a:ext cx="431800" cy="2233613"/>
          </a:xfrm>
          <a:prstGeom prst="upArrow">
            <a:avLst>
              <a:gd name="adj1" fmla="val 30148"/>
              <a:gd name="adj2" fmla="val 255215"/>
            </a:avLst>
          </a:prstGeom>
          <a:solidFill>
            <a:srgbClr val="FF0000"/>
          </a:solidFill>
          <a:ln w="9525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5400000">
            <a:off x="3348038" y="4437062"/>
            <a:ext cx="431800" cy="2016125"/>
          </a:xfrm>
          <a:prstGeom prst="upArrow">
            <a:avLst>
              <a:gd name="adj1" fmla="val 30148"/>
              <a:gd name="adj2" fmla="val 230365"/>
            </a:avLst>
          </a:prstGeom>
          <a:solidFill>
            <a:srgbClr val="FF0000"/>
          </a:solidFill>
          <a:ln w="9525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0"/>
          <a:stretch>
            <a:fillRect/>
          </a:stretch>
        </p:blipFill>
        <p:spPr>
          <a:xfrm>
            <a:off x="6156325" y="1268413"/>
            <a:ext cx="2109788" cy="2232025"/>
          </a:xfr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95688"/>
            <a:ext cx="40386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51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472436" y="404664"/>
            <a:ext cx="4248472" cy="151216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0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Загальна характеристика наземно-повітряного середовища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754760" cy="1540768"/>
          </a:xfrm>
        </p:spPr>
        <p:txBody>
          <a:bodyPr/>
          <a:lstStyle/>
          <a:p>
            <a:r>
              <a:rPr lang="uk-UA" sz="2800" b="1" i="1" dirty="0">
                <a:solidFill>
                  <a:srgbClr val="0000FF"/>
                </a:solidFill>
              </a:rPr>
              <a:t> Основні властивості </a:t>
            </a:r>
            <a:r>
              <a:rPr lang="uk-UA" sz="2800" dirty="0">
                <a:solidFill>
                  <a:srgbClr val="0000FF"/>
                </a:solidFill>
              </a:rPr>
              <a:t>наземно-повітряного середовища:</a:t>
            </a:r>
          </a:p>
          <a:p>
            <a:endParaRPr lang="ru-RU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804201" y="3356992"/>
            <a:ext cx="3600400" cy="3312368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006600"/>
                </a:solidFill>
              </a:rPr>
              <a:t>- </a:t>
            </a:r>
            <a:r>
              <a:rPr lang="uk-UA" sz="2000" b="1" dirty="0" smtClean="0">
                <a:solidFill>
                  <a:srgbClr val="FF0000"/>
                </a:solidFill>
              </a:rPr>
              <a:t>освітленість </a:t>
            </a:r>
            <a:r>
              <a:rPr lang="uk-UA" sz="2000" b="1" dirty="0">
                <a:solidFill>
                  <a:srgbClr val="FF0000"/>
                </a:solidFill>
              </a:rPr>
              <a:t>(висока вдень);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6600"/>
                </a:solidFill>
              </a:rPr>
              <a:t> </a:t>
            </a:r>
            <a:r>
              <a:rPr lang="uk-UA" sz="2000" b="1" dirty="0">
                <a:solidFill>
                  <a:srgbClr val="7030A0"/>
                </a:solidFill>
              </a:rPr>
              <a:t>- температура (дуже мінлива від -70°до +50°С);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6600"/>
                </a:solidFill>
              </a:rPr>
              <a:t> - </a:t>
            </a:r>
            <a:r>
              <a:rPr lang="uk-UA" sz="2000" b="1" dirty="0">
                <a:solidFill>
                  <a:srgbClr val="002060"/>
                </a:solidFill>
              </a:rPr>
              <a:t>високий вміст кисню;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0070C0"/>
                </a:solidFill>
              </a:rPr>
              <a:t> - вітер;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C00000"/>
                </a:solidFill>
              </a:rPr>
              <a:t>- газовий </a:t>
            </a:r>
            <a:r>
              <a:rPr lang="uk-UA" sz="2000" b="1" dirty="0">
                <a:solidFill>
                  <a:srgbClr val="C00000"/>
                </a:solidFill>
              </a:rPr>
              <a:t>склад, густина та тиск повітря..</a:t>
            </a:r>
            <a:endParaRPr lang="ru-RU" sz="20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pic>
        <p:nvPicPr>
          <p:cNvPr id="5" name="1_10_03_10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094287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3578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pPr algn="l"/>
            <a:r>
              <a:rPr lang="uk-UA" altLang="ru-RU" b="1" i="1" dirty="0">
                <a:solidFill>
                  <a:srgbClr val="FF33CC"/>
                </a:solidFill>
                <a:latin typeface="Arial Narrow" pitchFamily="34" charset="0"/>
              </a:rPr>
              <a:t>Освітленість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3970784" cy="5069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tx2"/>
                </a:solidFill>
                <a:latin typeface="Monotype Corsiva" pitchFamily="66" charset="0"/>
              </a:rPr>
              <a:t>Для всіх живих організмів необхідна енергія, джерелом якої є сонячна радіація. Спектр сонячного проміння включає в себе хвилі різної довжини і різного фізіологічного впливу на організми.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  <a:latin typeface="Monotype Corsiva" pitchFamily="66" charset="0"/>
              </a:rPr>
              <a:t>Виділяють  такі ділянки у спектрі сонячного проміння: </a:t>
            </a:r>
            <a:r>
              <a:rPr lang="uk-UA" sz="2800" b="1" dirty="0">
                <a:solidFill>
                  <a:srgbClr val="7030A0"/>
                </a:solidFill>
                <a:latin typeface="Monotype Corsiva" pitchFamily="66" charset="0"/>
              </a:rPr>
              <a:t>ультрафіолетове, </a:t>
            </a:r>
            <a:r>
              <a:rPr lang="uk-UA" sz="2800" b="1" dirty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видиме</a:t>
            </a:r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2800" b="1" dirty="0">
                <a:latin typeface="Monotype Corsiva" pitchFamily="66" charset="0"/>
              </a:rPr>
              <a:t>та </a:t>
            </a:r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</a:rPr>
              <a:t>інфрачервоне.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graphicFrame>
        <p:nvGraphicFramePr>
          <p:cNvPr id="5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621797"/>
              </p:ext>
            </p:extLst>
          </p:nvPr>
        </p:nvGraphicFramePr>
        <p:xfrm>
          <a:off x="4211960" y="2852936"/>
          <a:ext cx="4716214" cy="1368425"/>
        </p:xfrm>
        <a:graphic>
          <a:graphicData uri="http://schemas.openxmlformats.org/drawingml/2006/table">
            <a:tbl>
              <a:tblPr/>
              <a:tblGrid>
                <a:gridCol w="1445550"/>
                <a:gridCol w="276312"/>
                <a:gridCol w="276312"/>
                <a:gridCol w="274858"/>
                <a:gridCol w="276312"/>
                <a:gridCol w="273404"/>
                <a:gridCol w="274858"/>
                <a:gridCol w="556987"/>
                <a:gridCol w="1061621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Ультрафіолетове проміння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31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3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Інфрачервоне проміння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027E"/>
                    </a:solidFill>
                  </a:tcPr>
                </a:tc>
              </a:tr>
            </a:tbl>
          </a:graphicData>
        </a:graphic>
      </p:graphicFrame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4211960" y="851791"/>
            <a:ext cx="1367978" cy="1812925"/>
          </a:xfrm>
          <a:prstGeom prst="downArrow">
            <a:avLst>
              <a:gd name="adj1" fmla="val 50000"/>
              <a:gd name="adj2" fmla="val 370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00" b="1" dirty="0"/>
              <a:t>Зона </a:t>
            </a:r>
            <a:r>
              <a:rPr lang="ru-RU" altLang="ru-RU" sz="1400" b="1" dirty="0" err="1" smtClean="0"/>
              <a:t>ден</a:t>
            </a:r>
            <a:r>
              <a:rPr lang="ru-RU" altLang="ru-RU" sz="1400" b="1" dirty="0" smtClean="0"/>
              <a:t>-тура-</a:t>
            </a:r>
            <a:r>
              <a:rPr lang="ru-RU" altLang="ru-RU" sz="1400" b="1" dirty="0" err="1" smtClean="0"/>
              <a:t>ції</a:t>
            </a:r>
            <a:r>
              <a:rPr lang="ru-RU" altLang="ru-RU" sz="1400" b="1" dirty="0" smtClean="0"/>
              <a:t> </a:t>
            </a:r>
            <a:r>
              <a:rPr lang="ru-RU" altLang="ru-RU" sz="1400" b="1" dirty="0" err="1"/>
              <a:t>білка</a:t>
            </a:r>
            <a:endParaRPr lang="ru-RU" altLang="ru-RU" sz="1400" b="1" dirty="0"/>
          </a:p>
        </p:txBody>
      </p:sp>
      <p:sp>
        <p:nvSpPr>
          <p:cNvPr id="7" name="AutoShape 37"/>
          <p:cNvSpPr>
            <a:spLocks/>
          </p:cNvSpPr>
          <p:nvPr/>
        </p:nvSpPr>
        <p:spPr bwMode="auto">
          <a:xfrm rot="16200000">
            <a:off x="6546676" y="3438116"/>
            <a:ext cx="442913" cy="2232025"/>
          </a:xfrm>
          <a:prstGeom prst="leftBrace">
            <a:avLst>
              <a:gd name="adj1" fmla="val 41995"/>
              <a:gd name="adj2" fmla="val 50000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uk-UA" altLang="ru-RU">
              <a:solidFill>
                <a:schemeClr val="bg1"/>
              </a:solidFill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5868144" y="4966436"/>
            <a:ext cx="1685860" cy="7386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uk-UA" altLang="ru-RU" sz="1000" dirty="0">
                <a:cs typeface="Times New Roman" pitchFamily="18" charset="0"/>
              </a:rPr>
              <a:t>  </a:t>
            </a:r>
            <a:endParaRPr lang="ru-RU" altLang="ru-RU" sz="900" dirty="0"/>
          </a:p>
          <a:p>
            <a:pPr algn="ctr" eaLnBrk="0" hangingPunct="0"/>
            <a:r>
              <a:rPr lang="uk-UA" altLang="ru-RU" sz="1000" dirty="0">
                <a:cs typeface="Times New Roman" pitchFamily="18" charset="0"/>
              </a:rPr>
              <a:t>   </a:t>
            </a:r>
            <a:r>
              <a:rPr lang="uk-UA" altLang="ru-RU" sz="1600" b="1" dirty="0">
                <a:cs typeface="Times New Roman" pitchFamily="18" charset="0"/>
              </a:rPr>
              <a:t>Видиме  світло</a:t>
            </a:r>
            <a:endParaRPr lang="uk-UA" altLang="ru-RU" sz="1600" b="1" dirty="0"/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auto">
          <a:xfrm>
            <a:off x="7639046" y="851791"/>
            <a:ext cx="1457525" cy="1812925"/>
          </a:xfrm>
          <a:prstGeom prst="downArrow">
            <a:avLst>
              <a:gd name="adj1" fmla="val 50000"/>
              <a:gd name="adj2" fmla="val 3600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300" b="1" dirty="0"/>
              <a:t>Зона теп-</a:t>
            </a:r>
            <a:r>
              <a:rPr lang="ru-RU" altLang="ru-RU" sz="1300" b="1" dirty="0" err="1"/>
              <a:t>лово</a:t>
            </a:r>
            <a:r>
              <a:rPr lang="ru-RU" altLang="ru-RU" sz="1300" b="1" dirty="0"/>
              <a:t>-го </a:t>
            </a:r>
            <a:r>
              <a:rPr lang="ru-RU" altLang="ru-RU" sz="1300" b="1" dirty="0" err="1"/>
              <a:t>сприй-няття</a:t>
            </a:r>
            <a:endParaRPr lang="ru-RU" alt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3074386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539552" y="404664"/>
            <a:ext cx="7992888" cy="316835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uk-UA" sz="2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Ультрафіолетові </a:t>
            </a: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промені </a:t>
            </a:r>
            <a:r>
              <a:rPr lang="uk-UA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короткої довжини діють згубно на живу матерію, але їх майже повністю поглинає озоновий екран атмосфери, який утворюється з кисню під дією космічного опромінення. Без нього існування на землі було б неможливим. Довгохвильові УФП у великих дозах також несприятливо діють на організм, але в невеликих кількостях є корисними (спричинюють великий бактерицидний вплив, утворення вітаміну Д, засмаги в людини, статевих продуктів у тварин та ін.).</a:t>
            </a:r>
            <a:r>
              <a:rPr lang="uk-UA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552681" y="3789040"/>
            <a:ext cx="7848872" cy="1368152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Видимі </a:t>
            </a:r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промені </a:t>
            </a:r>
            <a:r>
              <a:rPr lang="uk-UA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забезпечують здатність рослин до </a:t>
            </a:r>
            <a:r>
              <a:rPr lang="uk-UA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фотосинтезу.</a:t>
            </a:r>
            <a:endParaRPr lang="uk-UA" sz="32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49264" y="5301208"/>
            <a:ext cx="7767152" cy="1368152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endParaRPr lang="uk-UA" sz="32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Інфрачервоні промені</a:t>
            </a:r>
            <a:r>
              <a:rPr lang="uk-UA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є джерелом теплової енергії для живих істот.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5075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1115616" y="253709"/>
            <a:ext cx="7200800" cy="1368152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Екологічні групи рослин за потребами в освітленості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79712" y="1700808"/>
            <a:ext cx="1368152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1772816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68144" y="1700808"/>
            <a:ext cx="1224136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79512" y="3933056"/>
            <a:ext cx="2664296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Світлолюбні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3347864" y="3933056"/>
            <a:ext cx="2623885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Тіньолюбні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6300192" y="3933056"/>
            <a:ext cx="2556284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Тіньовитривалі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85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60648"/>
            <a:ext cx="2916238" cy="3168650"/>
          </a:xfrm>
          <a:prstGeom prst="rect">
            <a:avLst/>
          </a:prstGeom>
          <a:solidFill>
            <a:srgbClr val="99CC00"/>
          </a:solidFill>
        </p:spPr>
      </p:pic>
      <p:sp>
        <p:nvSpPr>
          <p:cNvPr id="5" name="AutoShape 7"/>
          <p:cNvSpPr>
            <a:spLocks noGrp="1" noChangeArrowheads="1"/>
          </p:cNvSpPr>
          <p:nvPr>
            <p:ph idx="1"/>
          </p:nvPr>
        </p:nvSpPr>
        <p:spPr bwMode="auto">
          <a:xfrm>
            <a:off x="899592" y="3573016"/>
            <a:ext cx="1108423" cy="748680"/>
          </a:xfrm>
          <a:prstGeom prst="upArrow">
            <a:avLst>
              <a:gd name="adj1" fmla="val 30148"/>
              <a:gd name="adj2" fmla="val 57500"/>
            </a:avLst>
          </a:prstGeom>
          <a:solidFill>
            <a:srgbClr val="FF0000"/>
          </a:solidFill>
          <a:ln w="9525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5536" y="4437112"/>
            <a:ext cx="2376264" cy="22322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alt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Світлолюбні</a:t>
            </a:r>
            <a:r>
              <a:rPr lang="uk-UA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рослини відкритих, добре освітлених місць </a:t>
            </a:r>
            <a:r>
              <a:rPr lang="uk-UA" alt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перебувань</a:t>
            </a:r>
            <a:r>
              <a:rPr lang="uk-UA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(береза, сосна та ін.);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3467897" y="116632"/>
            <a:ext cx="2232248" cy="331266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uk-UA" alt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Тіньолюбні </a:t>
            </a:r>
            <a:r>
              <a:rPr lang="uk-UA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розвиваються в умовах слабкого освітлення, в нижніх ярусах лісів, в печерах, глибоководні (плаун </a:t>
            </a:r>
            <a:r>
              <a:rPr lang="uk-UA" alt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булавовидний</a:t>
            </a:r>
            <a:r>
              <a:rPr lang="uk-UA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квасениця звичайна, смерека);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4245849" y="3592711"/>
            <a:ext cx="671302" cy="576064"/>
          </a:xfrm>
          <a:prstGeom prst="upArrow">
            <a:avLst>
              <a:gd name="adj1" fmla="val 30148"/>
              <a:gd name="adj2" fmla="val 57500"/>
            </a:avLst>
          </a:prstGeom>
          <a:solidFill>
            <a:srgbClr val="FF0000"/>
          </a:solidFill>
          <a:ln w="9525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97" y="4356125"/>
            <a:ext cx="240627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88913"/>
            <a:ext cx="27749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236296" y="3212976"/>
            <a:ext cx="671302" cy="576064"/>
          </a:xfrm>
          <a:prstGeom prst="upArrow">
            <a:avLst>
              <a:gd name="adj1" fmla="val 30148"/>
              <a:gd name="adj2" fmla="val 57500"/>
            </a:avLst>
          </a:prstGeom>
          <a:solidFill>
            <a:srgbClr val="FF0000"/>
          </a:solidFill>
          <a:ln w="9525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6491827" y="3912322"/>
            <a:ext cx="2160240" cy="2829045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spcBef>
                <a:spcPct val="20000"/>
              </a:spcBef>
            </a:pPr>
            <a:r>
              <a:rPr lang="uk-UA" altLang="ru-RU" sz="1600" b="1" i="1" dirty="0"/>
              <a:t>Тіньовитривалі </a:t>
            </a:r>
            <a:r>
              <a:rPr lang="uk-UA" altLang="ru-RU" sz="1600" dirty="0"/>
              <a:t>– </a:t>
            </a:r>
            <a:r>
              <a:rPr lang="uk-UA" altLang="ru-RU" sz="1600" b="1" dirty="0"/>
              <a:t>можуть витримувати затінення, але добре ростуть і на світлі, легше за інші пристосовуються до змін освітлення (кімнатні рослини, липа, черемха, суниця</a:t>
            </a:r>
            <a:r>
              <a:rPr lang="uk-UA" altLang="ru-RU" sz="1600" b="1" dirty="0">
                <a:solidFill>
                  <a:srgbClr val="66FF99"/>
                </a:solidFill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862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780" y="1196752"/>
            <a:ext cx="6400980" cy="1143000"/>
          </a:xfrm>
        </p:spPr>
        <p:txBody>
          <a:bodyPr>
            <a:noAutofit/>
          </a:bodyPr>
          <a:lstStyle/>
          <a:p>
            <a:r>
              <a:rPr lang="uk-UA" sz="2400" b="1" dirty="0"/>
              <a:t>У тварин світло має важливе значення щодо орієнтації в просторі, а реакція на тривалість світлового дня </a:t>
            </a:r>
            <a:r>
              <a:rPr lang="uk-UA" sz="2400" b="1" dirty="0">
                <a:solidFill>
                  <a:srgbClr val="FF0000"/>
                </a:solidFill>
              </a:rPr>
              <a:t>(</a:t>
            </a:r>
            <a:r>
              <a:rPr lang="uk-UA" sz="2400" b="1" i="1" dirty="0">
                <a:solidFill>
                  <a:srgbClr val="FF0000"/>
                </a:solidFill>
              </a:rPr>
              <a:t>фотоперіодизм) </a:t>
            </a:r>
            <a:r>
              <a:rPr lang="uk-UA" sz="2400" b="1" dirty="0"/>
              <a:t>дає їм можливість, як і рослинам, регулювати свої життєві функції залежно від сезону чи часу доби.</a:t>
            </a:r>
            <a:br>
              <a:rPr lang="uk-UA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24944"/>
            <a:ext cx="6120680" cy="3600400"/>
          </a:xfrm>
        </p:spPr>
        <p:txBody>
          <a:bodyPr/>
          <a:lstStyle/>
          <a:p>
            <a:r>
              <a:rPr lang="uk-UA" sz="2400" b="1" i="1" dirty="0">
                <a:solidFill>
                  <a:srgbClr val="FF0000"/>
                </a:solidFill>
              </a:rPr>
              <a:t>Нічна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/>
              <a:t>– тварини, що активні вночі. В них нерозвинений колірний зір, очі можуть мати великі розміри або можуть бути повністю редуковані.</a:t>
            </a:r>
            <a:endParaRPr lang="uk-UA" sz="2400" b="1" i="1" dirty="0"/>
          </a:p>
          <a:p>
            <a:r>
              <a:rPr lang="uk-UA" sz="2800" b="1" i="1" dirty="0">
                <a:solidFill>
                  <a:srgbClr val="FF0000"/>
                </a:solidFill>
              </a:rPr>
              <a:t>Денна</a:t>
            </a:r>
            <a:r>
              <a:rPr lang="uk-UA" sz="2800" b="1" dirty="0">
                <a:solidFill>
                  <a:srgbClr val="00FF00"/>
                </a:solidFill>
              </a:rPr>
              <a:t> </a:t>
            </a:r>
            <a:r>
              <a:rPr lang="uk-UA" sz="2800" b="1" dirty="0"/>
              <a:t>–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/>
              <a:t>активні у світлу частину дня. В них добре розвинений колірний зір, очі часто мають яскраве забарвлення.</a:t>
            </a:r>
            <a:endParaRPr lang="ru-RU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4_11_01_07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440" y="4077072"/>
            <a:ext cx="3143217" cy="2492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C:\Documents and Settings\User\Рабочий стол\Новая папка\kuzn-pic452-452x452-195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34" y="1674775"/>
            <a:ext cx="2615704" cy="196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39985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sz="6600" b="1" dirty="0">
                <a:solidFill>
                  <a:srgbClr val="FF9900"/>
                </a:solidFill>
              </a:rPr>
              <a:t>Температура</a:t>
            </a:r>
            <a:endParaRPr lang="ru-RU" sz="6600" dirty="0"/>
          </a:p>
        </p:txBody>
      </p:sp>
      <p:sp>
        <p:nvSpPr>
          <p:cNvPr id="4" name="Рамка 3"/>
          <p:cNvSpPr/>
          <p:nvPr/>
        </p:nvSpPr>
        <p:spPr>
          <a:xfrm>
            <a:off x="673255" y="1513091"/>
            <a:ext cx="8208912" cy="3220702"/>
          </a:xfrm>
          <a:prstGeom prst="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5303" y="1955430"/>
            <a:ext cx="7344816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Температура навколишнього середовища відіграє винятково важливу роль у житті організмів, бо впливає на температуру їхнього тіла. Взагалі, температурні межі існування життя – це температури, при яких можливе функціонування білків (0°...+50°С). Але ряд організмів має спеціалізовану ферментну систему і пристосування до існування при температурі тіла, що виходить за вказані межі (-70...+50). Існує ще й неактивний стан організмів (анабіоз), при якому живі істоти здатні витримувати значно ширший діапазон температур (від -200 до +100).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73255" y="4797152"/>
            <a:ext cx="8075209" cy="194421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Анабіоз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– </a:t>
            </a:r>
            <a:r>
              <a:rPr lang="uk-UA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стан організму, за якого відсутні помітні прояви життєдіяльності внаслідок значного гальмування процесів обміну речовин. Він супроводжується великими втратами води (75%). Коли настають сприятливі умови, організми виходять зі стану анабіозу і життєві процеси поновлюються.</a:t>
            </a:r>
            <a:endParaRPr lang="en-US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95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uk-UA" b="1" i="1" dirty="0">
                <a:solidFill>
                  <a:srgbClr val="0066FF"/>
                </a:solidFill>
              </a:rPr>
              <a:t>Екологічні групи організмів за потребами в температурі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755576" y="2276872"/>
            <a:ext cx="7848872" cy="345638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4158" y="2708920"/>
            <a:ext cx="459414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altLang="ru-RU" sz="5400" dirty="0" smtClean="0">
                <a:solidFill>
                  <a:srgbClr val="0066FF"/>
                </a:solidFill>
              </a:rPr>
              <a:t>Холодостійкі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altLang="ru-RU" sz="5400" dirty="0">
                <a:solidFill>
                  <a:srgbClr val="FF0000"/>
                </a:solidFill>
              </a:rPr>
              <a:t>Теплолюбні</a:t>
            </a:r>
            <a:endParaRPr lang="en-US" altLang="ru-RU" sz="5400" dirty="0">
              <a:solidFill>
                <a:srgbClr val="FF000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575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826</Words>
  <Application>Microsoft Office PowerPoint</Application>
  <PresentationFormat>Экран (4:3)</PresentationFormat>
  <Paragraphs>72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Загальна характеристика наземно-повітряного середовища</vt:lpstr>
      <vt:lpstr>Освітленість</vt:lpstr>
      <vt:lpstr>Презентация PowerPoint</vt:lpstr>
      <vt:lpstr>Презентация PowerPoint</vt:lpstr>
      <vt:lpstr>Презентация PowerPoint</vt:lpstr>
      <vt:lpstr>У тварин світло має важливе значення щодо орієнтації в просторі, а реакція на тривалість світлового дня (фотоперіодизм) дає їм можливість, як і рослинам, регулювати свої життєві функції залежно від сезону чи часу доби. </vt:lpstr>
      <vt:lpstr>Температура</vt:lpstr>
      <vt:lpstr>Екологічні групи організмів за потребами в температурі</vt:lpstr>
      <vt:lpstr>Презентация PowerPoint</vt:lpstr>
      <vt:lpstr>Презентация PowerPoint</vt:lpstr>
      <vt:lpstr>Презентация PowerPoint</vt:lpstr>
      <vt:lpstr>Презентация PowerPoint</vt:lpstr>
      <vt:lpstr>Екологічні групи організмів по відношенню до води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Наземно-повітряне середовище існування</dc:title>
  <cp:lastModifiedBy>User</cp:lastModifiedBy>
  <cp:revision>11</cp:revision>
  <dcterms:modified xsi:type="dcterms:W3CDTF">2014-01-20T21:26:25Z</dcterms:modified>
</cp:coreProperties>
</file>