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87" r:id="rId11"/>
    <p:sldId id="288" r:id="rId12"/>
    <p:sldId id="289" r:id="rId13"/>
    <p:sldId id="290" r:id="rId14"/>
    <p:sldId id="291" r:id="rId15"/>
    <p:sldId id="292" r:id="rId16"/>
    <p:sldId id="278" r:id="rId17"/>
    <p:sldId id="279" r:id="rId18"/>
    <p:sldId id="265" r:id="rId19"/>
    <p:sldId id="266" r:id="rId20"/>
    <p:sldId id="267" r:id="rId21"/>
    <p:sldId id="268" r:id="rId22"/>
    <p:sldId id="269" r:id="rId23"/>
    <p:sldId id="271" r:id="rId24"/>
    <p:sldId id="270" r:id="rId25"/>
    <p:sldId id="272" r:id="rId26"/>
    <p:sldId id="273" r:id="rId27"/>
    <p:sldId id="274" r:id="rId28"/>
    <p:sldId id="275" r:id="rId29"/>
    <p:sldId id="276" r:id="rId30"/>
    <p:sldId id="277" r:id="rId31"/>
    <p:sldId id="280" r:id="rId32"/>
    <p:sldId id="281" r:id="rId33"/>
    <p:sldId id="282" r:id="rId34"/>
    <p:sldId id="283" r:id="rId35"/>
    <p:sldId id="284" r:id="rId36"/>
    <p:sldId id="285" r:id="rId37"/>
    <p:sldId id="286" r:id="rId38"/>
    <p:sldId id="293" r:id="rId39"/>
    <p:sldId id="295" r:id="rId40"/>
    <p:sldId id="294" r:id="rId41"/>
    <p:sldId id="296"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5" d="100"/>
          <a:sy n="115" d="100"/>
        </p:scale>
        <p:origin x="-152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14.07.2013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14.07.2013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14.07.2013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14.07.2013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14.07.2013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14.07.2013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14.07.2013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14.07.2013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14.07.2013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14.07.2013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4800" dirty="0" smtClean="0">
                <a:latin typeface="Segoe Script" pitchFamily="34" charset="0"/>
                <a:ea typeface="MS Mincho" pitchFamily="49" charset="-128"/>
                <a:cs typeface="Vijaya" pitchFamily="34" charset="0"/>
              </a:rPr>
              <a:t>Птицы</a:t>
            </a:r>
            <a:endParaRPr lang="ru-RU" sz="4800" dirty="0">
              <a:latin typeface="Segoe Script" pitchFamily="34" charset="0"/>
              <a:ea typeface="MS Mincho" pitchFamily="49" charset="-128"/>
              <a:cs typeface="Vijaya" pitchFamily="34" charset="0"/>
            </a:endParaRPr>
          </a:p>
        </p:txBody>
      </p:sp>
      <p:sp>
        <p:nvSpPr>
          <p:cNvPr id="3" name="Подзаголовок 2"/>
          <p:cNvSpPr>
            <a:spLocks noGrp="1"/>
          </p:cNvSpPr>
          <p:nvPr>
            <p:ph type="subTitle" idx="1"/>
          </p:nvPr>
        </p:nvSpPr>
        <p:spPr>
          <a:xfrm>
            <a:off x="381000" y="3571876"/>
            <a:ext cx="8458200" cy="1228724"/>
          </a:xfrm>
        </p:spPr>
        <p:txBody>
          <a:bodyPr>
            <a:normAutofit fontScale="77500" lnSpcReduction="20000"/>
          </a:bodyPr>
          <a:lstStyle/>
          <a:p>
            <a:r>
              <a:rPr lang="ru-RU" dirty="0" smtClean="0">
                <a:latin typeface="Segoe Print" pitchFamily="2" charset="0"/>
              </a:rPr>
              <a:t>Подготовила</a:t>
            </a:r>
          </a:p>
          <a:p>
            <a:r>
              <a:rPr lang="ru-RU" dirty="0" smtClean="0">
                <a:latin typeface="Segoe Print" pitchFamily="2" charset="0"/>
              </a:rPr>
              <a:t>Ученица 11-Б класса</a:t>
            </a:r>
          </a:p>
          <a:p>
            <a:r>
              <a:rPr lang="ru-RU" dirty="0" smtClean="0">
                <a:latin typeface="Segoe Print" pitchFamily="2" charset="0"/>
              </a:rPr>
              <a:t>ЗОШ №65</a:t>
            </a:r>
          </a:p>
          <a:p>
            <a:r>
              <a:rPr lang="ru-RU" dirty="0" err="1" smtClean="0">
                <a:latin typeface="Segoe Print" pitchFamily="2" charset="0"/>
              </a:rPr>
              <a:t>Кинебас</a:t>
            </a:r>
            <a:r>
              <a:rPr lang="ru-RU" dirty="0" smtClean="0">
                <a:latin typeface="Segoe Print" pitchFamily="2" charset="0"/>
              </a:rPr>
              <a:t> Наталья</a:t>
            </a:r>
            <a:endParaRPr lang="ru-RU" dirty="0">
              <a:latin typeface="Segoe Print" pitchFamily="2" charset="0"/>
            </a:endParaRPr>
          </a:p>
        </p:txBody>
      </p:sp>
      <p:pic>
        <p:nvPicPr>
          <p:cNvPr id="13316" name="Picture 4" descr="https://encrypted-tbn1.gstatic.com/images?q=tbn:ANd9GcRYgKVsUymPZASKGNy3p4m0OzisorCnEek1k07hWbsOihdnS7vo"/>
          <p:cNvPicPr>
            <a:picLocks noChangeAspect="1" noChangeArrowheads="1"/>
          </p:cNvPicPr>
          <p:nvPr/>
        </p:nvPicPr>
        <p:blipFill>
          <a:blip r:embed="rId2" cstate="print"/>
          <a:srcRect/>
          <a:stretch>
            <a:fillRect/>
          </a:stretch>
        </p:blipFill>
        <p:spPr bwMode="auto">
          <a:xfrm>
            <a:off x="4071934" y="357166"/>
            <a:ext cx="4786314" cy="3585118"/>
          </a:xfrm>
          <a:prstGeom prst="rect">
            <a:avLst/>
          </a:prstGeom>
          <a:noFill/>
        </p:spPr>
      </p:pic>
    </p:spTree>
  </p:cSld>
  <p:clrMapOvr>
    <a:masterClrMapping/>
  </p:clrMapOvr>
  <p:transition advClick="0" advTm="2000">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File:Birdmorphology.svg"/>
          <p:cNvPicPr>
            <a:picLocks noChangeAspect="1" noChangeArrowheads="1"/>
          </p:cNvPicPr>
          <p:nvPr/>
        </p:nvPicPr>
        <p:blipFill>
          <a:blip r:embed="rId2" cstate="print"/>
          <a:srcRect/>
          <a:stretch>
            <a:fillRect/>
          </a:stretch>
        </p:blipFill>
        <p:spPr bwMode="auto">
          <a:xfrm>
            <a:off x="857224" y="-71462"/>
            <a:ext cx="7143800" cy="5119724"/>
          </a:xfrm>
          <a:prstGeom prst="rect">
            <a:avLst/>
          </a:prstGeom>
          <a:noFill/>
        </p:spPr>
      </p:pic>
      <p:sp>
        <p:nvSpPr>
          <p:cNvPr id="3" name="Прямоугольник 2"/>
          <p:cNvSpPr/>
          <p:nvPr/>
        </p:nvSpPr>
        <p:spPr>
          <a:xfrm>
            <a:off x="785786" y="4826675"/>
            <a:ext cx="7072362" cy="1815882"/>
          </a:xfrm>
          <a:prstGeom prst="rect">
            <a:avLst/>
          </a:prstGeom>
        </p:spPr>
        <p:txBody>
          <a:bodyPr wrap="square">
            <a:spAutoFit/>
          </a:bodyPr>
          <a:lstStyle/>
          <a:p>
            <a:r>
              <a:rPr lang="ru-RU" sz="1600" dirty="0" smtClean="0"/>
              <a:t>Общее строение птицы:</a:t>
            </a:r>
            <a:br>
              <a:rPr lang="ru-RU" sz="1600" dirty="0" smtClean="0"/>
            </a:br>
            <a:r>
              <a:rPr lang="ru-RU" sz="1600" dirty="0" smtClean="0"/>
              <a:t>1. Клюв 2. Голова 3. Радужная оболочка 4. Зрачок 5. Спина 6. Малые кроющие крыла 7. Плечо 8. Кроющие второстепенных маховых 9. Кроющие первостепенных маховых 10. Надхвостье 11. Первостепенные маховые 12. Подхвостье 13. Бедро 14. Предплюсневой сустав 15.Плюсна 16. Пальцы 17. Голень 18. Брюхо 19. Бок 20. Грудь 21. Горло 22. Серёжка</a:t>
            </a:r>
            <a:endParaRPr lang="ru-RU"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1357298"/>
            <a:ext cx="3143272" cy="3970318"/>
          </a:xfrm>
          <a:prstGeom prst="rect">
            <a:avLst/>
          </a:prstGeom>
        </p:spPr>
        <p:txBody>
          <a:bodyPr wrap="square">
            <a:spAutoFit/>
          </a:bodyPr>
          <a:lstStyle/>
          <a:p>
            <a:r>
              <a:rPr lang="ru-RU" dirty="0" smtClean="0"/>
              <a:t>Туловище птиц обтекаемой яйцеобразной формы, отличающееся </a:t>
            </a:r>
            <a:r>
              <a:rPr lang="ru-RU" dirty="0" smtClean="0"/>
              <a:t>компактностью.</a:t>
            </a:r>
            <a:r>
              <a:rPr lang="ru-RU" baseline="30000" dirty="0" smtClean="0"/>
              <a:t> </a:t>
            </a:r>
            <a:r>
              <a:rPr lang="ru-RU" dirty="0" smtClean="0"/>
              <a:t>Шея </a:t>
            </a:r>
            <a:r>
              <a:rPr lang="ru-RU" dirty="0" smtClean="0"/>
              <a:t>у большинства видов тонкая и гибкая. На голове вперед выдается клюв, образованный надклювьем и </a:t>
            </a:r>
            <a:r>
              <a:rPr lang="ru-RU" dirty="0" err="1" smtClean="0"/>
              <a:t>подклювьем</a:t>
            </a:r>
            <a:r>
              <a:rPr lang="ru-RU" dirty="0" smtClean="0"/>
              <a:t>. Для полета служат видоизмененные передние конечности — крылья. Их несущую плоскость образуют большие маховые перья.</a:t>
            </a:r>
            <a:endParaRPr lang="ru-RU" dirty="0"/>
          </a:p>
        </p:txBody>
      </p:sp>
      <p:pic>
        <p:nvPicPr>
          <p:cNvPr id="47106" name="Picture 2" descr="https://encrypted-tbn2.gstatic.com/images?q=tbn:ANd9GcRQ5fX__wRiHgyx01d2tkcV8KkyZUq4GsDhSmVGrYov9YPp0EOy"/>
          <p:cNvPicPr>
            <a:picLocks noChangeAspect="1" noChangeArrowheads="1"/>
          </p:cNvPicPr>
          <p:nvPr/>
        </p:nvPicPr>
        <p:blipFill>
          <a:blip r:embed="rId2" cstate="print"/>
          <a:srcRect/>
          <a:stretch>
            <a:fillRect/>
          </a:stretch>
        </p:blipFill>
        <p:spPr bwMode="auto">
          <a:xfrm>
            <a:off x="4071934" y="1643050"/>
            <a:ext cx="4531783" cy="362903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500042"/>
            <a:ext cx="3714776" cy="6370975"/>
          </a:xfrm>
          <a:prstGeom prst="rect">
            <a:avLst/>
          </a:prstGeom>
        </p:spPr>
        <p:txBody>
          <a:bodyPr wrap="square">
            <a:spAutoFit/>
          </a:bodyPr>
          <a:lstStyle/>
          <a:p>
            <a:r>
              <a:rPr lang="ru-RU" sz="2400" dirty="0" smtClean="0">
                <a:latin typeface="Segoe Print" pitchFamily="2" charset="0"/>
              </a:rPr>
              <a:t>Ноги птиц принимают всю тяжесть тела, при передвижении по земле, взлёте и посадке, лазании по деревьям. Ноги птиц имеют четыре отдела: бедро, голень, цевку и пальцы. Обычно ноги четырёхпалые, но иногда число пальцев сокращается до трех и даже двух (африканский страус).</a:t>
            </a:r>
            <a:r>
              <a:rPr lang="ru-RU" sz="2400" dirty="0" smtClean="0"/>
              <a:t> </a:t>
            </a:r>
            <a:endParaRPr lang="ru-RU" sz="2400" dirty="0"/>
          </a:p>
        </p:txBody>
      </p:sp>
      <p:pic>
        <p:nvPicPr>
          <p:cNvPr id="48130" name="Picture 2" descr="http://www.animalsglobe.ru/wp-content/uploads/2012/03/%D1%81%D1%82%D1%80%D0%B0%D1%83%D1%81-6.jpg"/>
          <p:cNvPicPr>
            <a:picLocks noChangeAspect="1" noChangeArrowheads="1"/>
          </p:cNvPicPr>
          <p:nvPr/>
        </p:nvPicPr>
        <p:blipFill>
          <a:blip r:embed="rId2" cstate="print"/>
          <a:srcRect/>
          <a:stretch>
            <a:fillRect/>
          </a:stretch>
        </p:blipFill>
        <p:spPr bwMode="auto">
          <a:xfrm>
            <a:off x="4143372" y="1643050"/>
            <a:ext cx="4643470" cy="3485699"/>
          </a:xfrm>
          <a:prstGeom prst="rect">
            <a:avLst/>
          </a:prstGeom>
          <a:noFill/>
        </p:spPr>
      </p:pic>
      <p:sp>
        <p:nvSpPr>
          <p:cNvPr id="5" name="TextBox 4"/>
          <p:cNvSpPr txBox="1"/>
          <p:nvPr/>
        </p:nvSpPr>
        <p:spPr>
          <a:xfrm>
            <a:off x="4071934" y="5143512"/>
            <a:ext cx="2571768" cy="261610"/>
          </a:xfrm>
          <a:prstGeom prst="rect">
            <a:avLst/>
          </a:prstGeom>
          <a:noFill/>
        </p:spPr>
        <p:txBody>
          <a:bodyPr wrap="square" rtlCol="0">
            <a:spAutoFit/>
          </a:bodyPr>
          <a:lstStyle/>
          <a:p>
            <a:r>
              <a:rPr lang="ru-RU" sz="1100" b="1" dirty="0" smtClean="0">
                <a:latin typeface="Segoe Print" pitchFamily="2" charset="0"/>
              </a:rPr>
              <a:t>Африканский страус</a:t>
            </a:r>
            <a:endParaRPr lang="ru-RU" sz="1100" b="1" dirty="0">
              <a:latin typeface="Segoe Print"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671691"/>
            <a:ext cx="3714776" cy="5355312"/>
          </a:xfrm>
          <a:prstGeom prst="rect">
            <a:avLst/>
          </a:prstGeom>
        </p:spPr>
        <p:txBody>
          <a:bodyPr wrap="square">
            <a:spAutoFit/>
          </a:bodyPr>
          <a:lstStyle/>
          <a:p>
            <a:r>
              <a:rPr lang="ru-RU" dirty="0" smtClean="0"/>
              <a:t> Из четырёх пальцев в преобладающем большинстве случаев три являются направленными вперед, а одни — </a:t>
            </a:r>
            <a:r>
              <a:rPr lang="ru-RU" dirty="0" smtClean="0"/>
              <a:t>назад. </a:t>
            </a:r>
            <a:r>
              <a:rPr lang="ru-RU" dirty="0" smtClean="0"/>
              <a:t>Передвижение по земле производится обычно при помощи ног. При этом бедренные кости малоподвижны, поэтому при перемещении по земле они практически не смещаются из горизонтального положения. Именно такая фиксированная позиция кости позволяет поддерживать брюшной воздухоносный мешок на вдохе, что определяет работу дыхательной системы птиц и позволяет им летать</a:t>
            </a:r>
            <a:endParaRPr lang="ru-RU" dirty="0"/>
          </a:p>
        </p:txBody>
      </p:sp>
      <p:pic>
        <p:nvPicPr>
          <p:cNvPr id="49154" name="Picture 2" descr="http://uh.ru/files/a/12/1567/images/28scelet.jpg"/>
          <p:cNvPicPr>
            <a:picLocks noChangeAspect="1" noChangeArrowheads="1"/>
          </p:cNvPicPr>
          <p:nvPr/>
        </p:nvPicPr>
        <p:blipFill>
          <a:blip r:embed="rId2" cstate="print"/>
          <a:srcRect/>
          <a:stretch>
            <a:fillRect/>
          </a:stretch>
        </p:blipFill>
        <p:spPr bwMode="auto">
          <a:xfrm>
            <a:off x="3857620" y="1214422"/>
            <a:ext cx="4762500" cy="472440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642918"/>
            <a:ext cx="3214710" cy="4801314"/>
          </a:xfrm>
          <a:prstGeom prst="rect">
            <a:avLst/>
          </a:prstGeom>
        </p:spPr>
        <p:txBody>
          <a:bodyPr wrap="square">
            <a:spAutoFit/>
          </a:bodyPr>
          <a:lstStyle/>
          <a:p>
            <a:r>
              <a:rPr lang="ru-RU" dirty="0" smtClean="0"/>
              <a:t>Это одна из основных характеристик птиц; все прочие животные, передвигающиеся по земле, имеют подвижный тазобедренный сустав.</a:t>
            </a:r>
          </a:p>
          <a:p>
            <a:r>
              <a:rPr lang="ru-RU" dirty="0" smtClean="0"/>
              <a:t>Движение в воздухе осуществляется при помощи передних конечностей, преобразованных в крылья, и хвоста. Крылья служат как аэродинамическими поверхностями, удерживающими птицу в воздухе, так и </a:t>
            </a:r>
            <a:r>
              <a:rPr lang="ru-RU" dirty="0" smtClean="0"/>
              <a:t>источниками тяги</a:t>
            </a:r>
            <a:r>
              <a:rPr lang="ru-RU" dirty="0" smtClean="0"/>
              <a:t> для движения вперёд</a:t>
            </a:r>
            <a:endParaRPr lang="ru-RU" dirty="0"/>
          </a:p>
        </p:txBody>
      </p:sp>
      <p:pic>
        <p:nvPicPr>
          <p:cNvPr id="50178" name="Picture 2" descr="http://wallpaperslab.ru/wp-content/uploads/2013/02/%D0%BF%D1%82%D0%B8%D1%86%D0%B03.jpg"/>
          <p:cNvPicPr>
            <a:picLocks noChangeAspect="1" noChangeArrowheads="1"/>
          </p:cNvPicPr>
          <p:nvPr/>
        </p:nvPicPr>
        <p:blipFill>
          <a:blip r:embed="rId2" cstate="print"/>
          <a:srcRect/>
          <a:stretch>
            <a:fillRect/>
          </a:stretch>
        </p:blipFill>
        <p:spPr bwMode="auto">
          <a:xfrm>
            <a:off x="3500430" y="1142984"/>
            <a:ext cx="5619757" cy="421481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428736"/>
            <a:ext cx="2786066" cy="4087496"/>
          </a:xfrm>
          <a:prstGeom prst="rect">
            <a:avLst/>
          </a:prstGeom>
        </p:spPr>
        <p:txBody>
          <a:bodyPr wrap="square">
            <a:spAutoFit/>
          </a:bodyPr>
          <a:lstStyle/>
          <a:p>
            <a:r>
              <a:rPr lang="ru-RU" dirty="0" smtClean="0"/>
              <a:t>Другой особенностью, отличающей птиц от других хорошо летающих позвоночных, являются хорошо развитые массивные мышцы ног, особенно заметные при сравнении птиц с рукокрылыми и птерозаврами, с их почти редуцированными ногами</a:t>
            </a:r>
            <a:endParaRPr lang="ru-RU" dirty="0"/>
          </a:p>
        </p:txBody>
      </p:sp>
      <p:pic>
        <p:nvPicPr>
          <p:cNvPr id="51202" name="Picture 2" descr="http://os1.i.ua/3/1/6731172_fa367cc0.jpg"/>
          <p:cNvPicPr>
            <a:picLocks noChangeAspect="1" noChangeArrowheads="1"/>
          </p:cNvPicPr>
          <p:nvPr/>
        </p:nvPicPr>
        <p:blipFill>
          <a:blip r:embed="rId2" cstate="print"/>
          <a:srcRect/>
          <a:stretch>
            <a:fillRect/>
          </a:stretch>
        </p:blipFill>
        <p:spPr bwMode="auto">
          <a:xfrm>
            <a:off x="3214678" y="1357298"/>
            <a:ext cx="5429250" cy="432435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Segoe Script" pitchFamily="34" charset="0"/>
              </a:rPr>
              <a:t>Происхождение</a:t>
            </a:r>
            <a:endParaRPr lang="ru-RU" dirty="0">
              <a:latin typeface="Segoe Script" pitchFamily="34" charset="0"/>
            </a:endParaRPr>
          </a:p>
        </p:txBody>
      </p:sp>
      <p:sp>
        <p:nvSpPr>
          <p:cNvPr id="3" name="Прямоугольник 2"/>
          <p:cNvSpPr/>
          <p:nvPr/>
        </p:nvSpPr>
        <p:spPr>
          <a:xfrm>
            <a:off x="500034" y="1857364"/>
            <a:ext cx="4572000" cy="3785652"/>
          </a:xfrm>
          <a:prstGeom prst="rect">
            <a:avLst/>
          </a:prstGeom>
        </p:spPr>
        <p:txBody>
          <a:bodyPr>
            <a:spAutoFit/>
          </a:bodyPr>
          <a:lstStyle/>
          <a:p>
            <a:r>
              <a:rPr lang="ru-RU" sz="2400" dirty="0" smtClean="0">
                <a:latin typeface="Segoe Script" pitchFamily="34" charset="0"/>
              </a:rPr>
              <a:t>Наиболее распространена гипотеза, что птицы произошли от </a:t>
            </a:r>
            <a:r>
              <a:rPr lang="ru-RU" sz="2400" dirty="0" err="1" smtClean="0">
                <a:latin typeface="Segoe Script" pitchFamily="34" charset="0"/>
              </a:rPr>
              <a:t>тероподных</a:t>
            </a:r>
            <a:r>
              <a:rPr lang="ru-RU" sz="2400" dirty="0" smtClean="0">
                <a:latin typeface="Segoe Script" pitchFamily="34" charset="0"/>
              </a:rPr>
              <a:t> динозавров из группы </a:t>
            </a:r>
            <a:r>
              <a:rPr lang="ru-RU" sz="2400" dirty="0" err="1" smtClean="0">
                <a:latin typeface="Segoe Script" pitchFamily="34" charset="0"/>
              </a:rPr>
              <a:t>манирапторов</a:t>
            </a:r>
            <a:r>
              <a:rPr lang="ru-RU" sz="2400" dirty="0" smtClean="0">
                <a:latin typeface="Segoe Script" pitchFamily="34" charset="0"/>
              </a:rPr>
              <a:t>, куда помимо прочего входят </a:t>
            </a:r>
            <a:r>
              <a:rPr lang="ru-RU" sz="2400" dirty="0" err="1" smtClean="0">
                <a:latin typeface="Segoe Script" pitchFamily="34" charset="0"/>
              </a:rPr>
              <a:t>дромеозавры</a:t>
            </a:r>
            <a:r>
              <a:rPr lang="ru-RU" sz="2400" dirty="0" smtClean="0">
                <a:latin typeface="Segoe Script" pitchFamily="34" charset="0"/>
              </a:rPr>
              <a:t> и </a:t>
            </a:r>
            <a:r>
              <a:rPr lang="ru-RU" sz="2400" dirty="0" err="1" smtClean="0">
                <a:latin typeface="Segoe Script" pitchFamily="34" charset="0"/>
              </a:rPr>
              <a:t>овирапторы</a:t>
            </a:r>
            <a:r>
              <a:rPr lang="ru-RU" sz="2400" dirty="0" smtClean="0">
                <a:latin typeface="Segoe Script" pitchFamily="34" charset="0"/>
              </a:rPr>
              <a:t>.</a:t>
            </a:r>
            <a:endParaRPr lang="ru-RU" sz="2400" dirty="0">
              <a:latin typeface="Segoe Script" pitchFamily="34" charset="0"/>
            </a:endParaRPr>
          </a:p>
        </p:txBody>
      </p:sp>
      <p:pic>
        <p:nvPicPr>
          <p:cNvPr id="48130" name="Picture 2" descr="File:Archaeopteryx American Museum of Natural History.jpg"/>
          <p:cNvPicPr>
            <a:picLocks noChangeAspect="1" noChangeArrowheads="1"/>
          </p:cNvPicPr>
          <p:nvPr/>
        </p:nvPicPr>
        <p:blipFill>
          <a:blip r:embed="rId2" cstate="print"/>
          <a:srcRect/>
          <a:stretch>
            <a:fillRect/>
          </a:stretch>
        </p:blipFill>
        <p:spPr bwMode="auto">
          <a:xfrm>
            <a:off x="5429256" y="1142984"/>
            <a:ext cx="2732504" cy="3214710"/>
          </a:xfrm>
          <a:prstGeom prst="rect">
            <a:avLst/>
          </a:prstGeom>
          <a:noFill/>
        </p:spPr>
      </p:pic>
      <p:sp>
        <p:nvSpPr>
          <p:cNvPr id="6" name="Прямоугольник 5"/>
          <p:cNvSpPr/>
          <p:nvPr/>
        </p:nvSpPr>
        <p:spPr>
          <a:xfrm>
            <a:off x="5429256" y="4500570"/>
            <a:ext cx="2786082" cy="830997"/>
          </a:xfrm>
          <a:prstGeom prst="rect">
            <a:avLst/>
          </a:prstGeom>
        </p:spPr>
        <p:txBody>
          <a:bodyPr wrap="square">
            <a:spAutoFit/>
          </a:bodyPr>
          <a:lstStyle/>
          <a:p>
            <a:r>
              <a:rPr lang="ru-RU" sz="1200" b="1" dirty="0" smtClean="0">
                <a:latin typeface="Segoe Script" pitchFamily="34" charset="0"/>
              </a:rPr>
              <a:t>Археоптерикс — самый примитивный и ранний из всех известных представителей птиц</a:t>
            </a:r>
            <a:endParaRPr lang="ru-RU" sz="1200" b="1" dirty="0">
              <a:latin typeface="Segoe Script"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7158" y="1500174"/>
            <a:ext cx="4572000" cy="5078313"/>
          </a:xfrm>
          <a:prstGeom prst="rect">
            <a:avLst/>
          </a:prstGeom>
        </p:spPr>
        <p:txBody>
          <a:bodyPr wrap="square">
            <a:spAutoFit/>
          </a:bodyPr>
          <a:lstStyle/>
          <a:p>
            <a:r>
              <a:rPr lang="ru-RU" dirty="0" smtClean="0">
                <a:latin typeface="Segoe Script" pitchFamily="34" charset="0"/>
              </a:rPr>
              <a:t>По мере того, как учёные обнаруживают всё большее количество ископаемых останков нелетающих </a:t>
            </a:r>
            <a:r>
              <a:rPr lang="ru-RU" dirty="0" err="1" smtClean="0">
                <a:latin typeface="Segoe Script" pitchFamily="34" charset="0"/>
              </a:rPr>
              <a:t>тероподов</a:t>
            </a:r>
            <a:r>
              <a:rPr lang="ru-RU" dirty="0" smtClean="0">
                <a:latin typeface="Segoe Script" pitchFamily="34" charset="0"/>
              </a:rPr>
              <a:t> и тем не менее имеющих родство с пернатыми, точная граница между птицами и </a:t>
            </a:r>
            <a:r>
              <a:rPr lang="ru-RU" dirty="0" err="1" smtClean="0">
                <a:latin typeface="Segoe Script" pitchFamily="34" charset="0"/>
              </a:rPr>
              <a:t>не-птицами</a:t>
            </a:r>
            <a:r>
              <a:rPr lang="ru-RU" dirty="0" smtClean="0">
                <a:latin typeface="Segoe Script" pitchFamily="34" charset="0"/>
              </a:rPr>
              <a:t> становится размытой. Если раньше одним из определяющих признаков птиц было наличие перьевого покрова, то ряд открытий конца XX— начала XX веков в провинции </a:t>
            </a:r>
            <a:r>
              <a:rPr lang="ru-RU" dirty="0" err="1" smtClean="0">
                <a:latin typeface="Segoe Script" pitchFamily="34" charset="0"/>
              </a:rPr>
              <a:t>Ляонин</a:t>
            </a:r>
            <a:r>
              <a:rPr lang="ru-RU" dirty="0" smtClean="0">
                <a:latin typeface="Segoe Script" pitchFamily="34" charset="0"/>
              </a:rPr>
              <a:t> на северо-востоке Китая показывает, что многие мелкие </a:t>
            </a:r>
            <a:r>
              <a:rPr lang="ru-RU" dirty="0" err="1" smtClean="0">
                <a:latin typeface="Segoe Script" pitchFamily="34" charset="0"/>
              </a:rPr>
              <a:t>тероподы</a:t>
            </a:r>
            <a:r>
              <a:rPr lang="ru-RU" dirty="0" smtClean="0">
                <a:latin typeface="Segoe Script" pitchFamily="34" charset="0"/>
              </a:rPr>
              <a:t> имели перья, внося свой вклад в эту неопределенность</a:t>
            </a:r>
            <a:endParaRPr lang="ru-RU" dirty="0">
              <a:latin typeface="Segoe Script" pitchFamily="34" charset="0"/>
            </a:endParaRPr>
          </a:p>
        </p:txBody>
      </p:sp>
      <p:pic>
        <p:nvPicPr>
          <p:cNvPr id="49154" name="Picture 2" descr="http://rdt45.narod.ru/kce/ref/dinosaur2.files/image009.jpg"/>
          <p:cNvPicPr>
            <a:picLocks noChangeAspect="1" noChangeArrowheads="1"/>
          </p:cNvPicPr>
          <p:nvPr/>
        </p:nvPicPr>
        <p:blipFill>
          <a:blip r:embed="rId2" cstate="print"/>
          <a:srcRect/>
          <a:stretch>
            <a:fillRect/>
          </a:stretch>
        </p:blipFill>
        <p:spPr bwMode="auto">
          <a:xfrm>
            <a:off x="5214942" y="1857364"/>
            <a:ext cx="3600450" cy="3657600"/>
          </a:xfrm>
          <a:prstGeom prst="rect">
            <a:avLst/>
          </a:prstGeom>
          <a:noFill/>
        </p:spPr>
      </p:pic>
      <p:sp>
        <p:nvSpPr>
          <p:cNvPr id="4" name="TextBox 3"/>
          <p:cNvSpPr txBox="1"/>
          <p:nvPr/>
        </p:nvSpPr>
        <p:spPr>
          <a:xfrm>
            <a:off x="5572132" y="5572140"/>
            <a:ext cx="2286016" cy="276999"/>
          </a:xfrm>
          <a:prstGeom prst="rect">
            <a:avLst/>
          </a:prstGeom>
          <a:noFill/>
        </p:spPr>
        <p:txBody>
          <a:bodyPr wrap="square" rtlCol="0">
            <a:spAutoFit/>
          </a:bodyPr>
          <a:lstStyle/>
          <a:p>
            <a:r>
              <a:rPr lang="ru-RU" sz="1200" b="1" dirty="0" err="1" smtClean="0">
                <a:latin typeface="Segoe Script" pitchFamily="34" charset="0"/>
              </a:rPr>
              <a:t>Теропод</a:t>
            </a:r>
            <a:endParaRPr lang="ru-RU" sz="1200" b="1" dirty="0">
              <a:latin typeface="Segoe Script"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adirondackwildlife.org/Wing_evolution.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img815.imageshack.us/img815/4201/ser22482.jpg"/>
          <p:cNvPicPr>
            <a:picLocks noChangeAspect="1" noChangeArrowheads="1"/>
          </p:cNvPicPr>
          <p:nvPr/>
        </p:nvPicPr>
        <p:blipFill>
          <a:blip r:embed="rId2" cstate="print"/>
          <a:srcRect/>
          <a:stretch>
            <a:fillRect/>
          </a:stretch>
        </p:blipFill>
        <p:spPr bwMode="auto">
          <a:xfrm>
            <a:off x="0" y="0"/>
            <a:ext cx="9163738" cy="6858000"/>
          </a:xfrm>
          <a:prstGeom prst="rect">
            <a:avLst/>
          </a:prstGeom>
          <a:noFill/>
        </p:spPr>
      </p:pic>
      <p:sp>
        <p:nvSpPr>
          <p:cNvPr id="4" name="TextBox 3"/>
          <p:cNvSpPr txBox="1"/>
          <p:nvPr/>
        </p:nvSpPr>
        <p:spPr>
          <a:xfrm>
            <a:off x="5429256" y="4143380"/>
            <a:ext cx="3857652" cy="369332"/>
          </a:xfrm>
          <a:prstGeom prst="rect">
            <a:avLst/>
          </a:prstGeom>
          <a:noFill/>
        </p:spPr>
        <p:txBody>
          <a:bodyPr wrap="square" rtlCol="0">
            <a:spAutoFit/>
          </a:bodyPr>
          <a:lstStyle/>
          <a:p>
            <a:endParaRPr lang="ru-RU" dirty="0"/>
          </a:p>
        </p:txBody>
      </p:sp>
      <p:sp>
        <p:nvSpPr>
          <p:cNvPr id="5" name="TextBox 4"/>
          <p:cNvSpPr txBox="1"/>
          <p:nvPr/>
        </p:nvSpPr>
        <p:spPr>
          <a:xfrm>
            <a:off x="5643570" y="4214818"/>
            <a:ext cx="2786082" cy="1754326"/>
          </a:xfrm>
          <a:prstGeom prst="rect">
            <a:avLst/>
          </a:prstGeom>
          <a:noFill/>
        </p:spPr>
        <p:txBody>
          <a:bodyPr wrap="square" rtlCol="0">
            <a:spAutoFit/>
          </a:bodyPr>
          <a:lstStyle/>
          <a:p>
            <a:r>
              <a:rPr lang="ru-RU" dirty="0" smtClean="0">
                <a:latin typeface="Segoe Script" pitchFamily="34" charset="0"/>
              </a:rPr>
              <a:t>Вся эволюция птиц шла в теснейшей связи с приобретением ими способности к полету.</a:t>
            </a:r>
            <a:endParaRPr lang="ru-RU" dirty="0">
              <a:latin typeface="Segoe Script"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785794"/>
            <a:ext cx="8686800" cy="3786214"/>
          </a:xfrm>
        </p:spPr>
        <p:txBody>
          <a:bodyPr>
            <a:normAutofit fontScale="62500" lnSpcReduction="20000"/>
          </a:bodyPr>
          <a:lstStyle/>
          <a:p>
            <a:r>
              <a:rPr lang="ru-RU" dirty="0" smtClean="0">
                <a:latin typeface="Segoe Print" pitchFamily="2" charset="0"/>
              </a:rPr>
              <a:t>Птицы (</a:t>
            </a:r>
            <a:r>
              <a:rPr lang="ru-RU" dirty="0" err="1" smtClean="0">
                <a:latin typeface="Segoe Print" pitchFamily="2" charset="0"/>
              </a:rPr>
              <a:t>Aves</a:t>
            </a:r>
            <a:r>
              <a:rPr lang="ru-RU" dirty="0" smtClean="0">
                <a:latin typeface="Segoe Print" pitchFamily="2" charset="0"/>
              </a:rPr>
              <a:t>) — класс позвоночных животных, представители которого хорошо характеризуются тем, что тело их покрыто перьями и передние конечности видоизменены в органы полета — крылья. За редкими исключениями, птицы — летающие животные, а те виды, которые не летают, имеют недоразвитые крылья. Для передвижения по твердому субстрату птицам служат задние конечности — ноги. Таким образом, птицы, в отличие от всех других наземных позвоночных, животные двуногие. У птиц весьма энергичный обмен веществ, температура тела постоянная и высокая, сердце четырехкамерное, артериальная кровь отделена от венозной. Хорошо развиты большие полушария головного мозга и органы чувств, в особенности зрения и слуха.</a:t>
            </a:r>
            <a:endParaRPr lang="ru-RU" dirty="0">
              <a:latin typeface="Segoe Print" pitchFamily="2" charset="0"/>
            </a:endParaRPr>
          </a:p>
        </p:txBody>
      </p:sp>
      <p:pic>
        <p:nvPicPr>
          <p:cNvPr id="27650" name="Picture 2" descr="http://world.lib.ru/img/b/basha_w_w/ptizi/.jpg"/>
          <p:cNvPicPr>
            <a:picLocks noChangeAspect="1" noChangeArrowheads="1"/>
          </p:cNvPicPr>
          <p:nvPr/>
        </p:nvPicPr>
        <p:blipFill>
          <a:blip r:embed="rId2" cstate="print"/>
          <a:srcRect/>
          <a:stretch>
            <a:fillRect/>
          </a:stretch>
        </p:blipFill>
        <p:spPr bwMode="auto">
          <a:xfrm>
            <a:off x="142844" y="4429132"/>
            <a:ext cx="8786874" cy="226695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14356"/>
            <a:ext cx="4572000" cy="5909310"/>
          </a:xfrm>
          <a:prstGeom prst="rect">
            <a:avLst/>
          </a:prstGeom>
        </p:spPr>
        <p:txBody>
          <a:bodyPr>
            <a:spAutoFit/>
          </a:bodyPr>
          <a:lstStyle/>
          <a:p>
            <a:r>
              <a:rPr lang="ru-RU" dirty="0" smtClean="0"/>
              <a:t> </a:t>
            </a:r>
            <a:r>
              <a:rPr lang="ru-RU" dirty="0" smtClean="0">
                <a:latin typeface="Segoe Script" pitchFamily="34" charset="0"/>
              </a:rPr>
              <a:t>Появление основных биологических и анатомических черт птичьего организма должно было идти одновременно с появлением и развитием у них подвижности, улучшением их двигательных возможностей. Палеонтологический материал показывает, что на известной стадии эволюционного развития предки птиц были наземными бегающими рептилиями. Предки предков птиц должны были, судя по нашим представлениям об общем ходе эволюции животного мира, принадлежать к весьма древним группам примитивных </a:t>
            </a:r>
            <a:r>
              <a:rPr lang="ru-RU" dirty="0" err="1" smtClean="0">
                <a:latin typeface="Segoe Script" pitchFamily="34" charset="0"/>
              </a:rPr>
              <a:t>археозавров</a:t>
            </a:r>
            <a:r>
              <a:rPr lang="ru-RU" dirty="0" smtClean="0">
                <a:latin typeface="Segoe Script" pitchFamily="34" charset="0"/>
              </a:rPr>
              <a:t>, живших в триасе, а быть может, и в пермском периоде</a:t>
            </a:r>
            <a:endParaRPr lang="ru-RU" dirty="0">
              <a:latin typeface="Segoe Script" pitchFamily="34" charset="0"/>
            </a:endParaRPr>
          </a:p>
        </p:txBody>
      </p:sp>
      <p:pic>
        <p:nvPicPr>
          <p:cNvPr id="35844" name="Picture 4" descr="http://i.allday.ru/uploads/posts/thumbs/1205211981_30000000.jpg"/>
          <p:cNvPicPr>
            <a:picLocks noChangeAspect="1" noChangeArrowheads="1"/>
          </p:cNvPicPr>
          <p:nvPr/>
        </p:nvPicPr>
        <p:blipFill>
          <a:blip r:embed="rId2" cstate="print"/>
          <a:srcRect/>
          <a:stretch>
            <a:fillRect/>
          </a:stretch>
        </p:blipFill>
        <p:spPr bwMode="auto">
          <a:xfrm>
            <a:off x="4714876" y="428604"/>
            <a:ext cx="4429124" cy="586740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571480"/>
            <a:ext cx="4572000" cy="5632311"/>
          </a:xfrm>
          <a:prstGeom prst="rect">
            <a:avLst/>
          </a:prstGeom>
        </p:spPr>
        <p:txBody>
          <a:bodyPr wrap="square">
            <a:spAutoFit/>
          </a:bodyPr>
          <a:lstStyle/>
          <a:p>
            <a:r>
              <a:rPr lang="ru-RU" dirty="0" smtClean="0">
                <a:latin typeface="Segoe Script" pitchFamily="34" charset="0"/>
              </a:rPr>
              <a:t>Предки предков птиц должны были, судя по нашим представлениям об общем ходе эволюции животного мира, принадлежать к весьма древним группам примитивных </a:t>
            </a:r>
            <a:r>
              <a:rPr lang="ru-RU" dirty="0" err="1" smtClean="0">
                <a:latin typeface="Segoe Script" pitchFamily="34" charset="0"/>
              </a:rPr>
              <a:t>археозавров</a:t>
            </a:r>
            <a:r>
              <a:rPr lang="ru-RU" dirty="0" smtClean="0">
                <a:latin typeface="Segoe Script" pitchFamily="34" charset="0"/>
              </a:rPr>
              <a:t>, живших в триасе, а быть может, и в пермском периоде. Это были, конечно, бегающие наземные формы и, судя по всему, некрупные животные. В юрское время существовала промежуточная между пресмыкающимися и птицами древесная форма — археоптерикс, у которого уже появились некоторые признаки современных птиц, в частности перья или </a:t>
            </a:r>
            <a:r>
              <a:rPr lang="ru-RU" dirty="0" err="1" smtClean="0">
                <a:latin typeface="Segoe Script" pitchFamily="34" charset="0"/>
              </a:rPr>
              <a:t>пероподобные</a:t>
            </a:r>
            <a:r>
              <a:rPr lang="ru-RU" dirty="0" smtClean="0">
                <a:latin typeface="Segoe Script" pitchFamily="34" charset="0"/>
              </a:rPr>
              <a:t> образования.</a:t>
            </a:r>
            <a:endParaRPr lang="ru-RU" dirty="0">
              <a:latin typeface="Segoe Script" pitchFamily="34" charset="0"/>
            </a:endParaRPr>
          </a:p>
        </p:txBody>
      </p:sp>
      <p:pic>
        <p:nvPicPr>
          <p:cNvPr id="37890" name="Picture 2" descr="http://rozamira.ucoz.ru/_pu/6/12746355.png"/>
          <p:cNvPicPr>
            <a:picLocks noChangeAspect="1" noChangeArrowheads="1"/>
          </p:cNvPicPr>
          <p:nvPr/>
        </p:nvPicPr>
        <p:blipFill>
          <a:blip r:embed="rId2" cstate="print"/>
          <a:srcRect/>
          <a:stretch>
            <a:fillRect/>
          </a:stretch>
        </p:blipFill>
        <p:spPr bwMode="auto">
          <a:xfrm>
            <a:off x="5857884" y="500042"/>
            <a:ext cx="2447925" cy="1981201"/>
          </a:xfrm>
          <a:prstGeom prst="rect">
            <a:avLst/>
          </a:prstGeom>
          <a:noFill/>
        </p:spPr>
      </p:pic>
      <p:pic>
        <p:nvPicPr>
          <p:cNvPr id="37894" name="Picture 6" descr="http://s50.radikal.ru/i129/0808/98/972f789ccb49.jpg"/>
          <p:cNvPicPr>
            <a:picLocks noChangeAspect="1" noChangeArrowheads="1"/>
          </p:cNvPicPr>
          <p:nvPr/>
        </p:nvPicPr>
        <p:blipFill>
          <a:blip r:embed="rId3" cstate="print"/>
          <a:srcRect/>
          <a:stretch>
            <a:fillRect/>
          </a:stretch>
        </p:blipFill>
        <p:spPr bwMode="auto">
          <a:xfrm>
            <a:off x="4615195" y="3429000"/>
            <a:ext cx="4314523" cy="3068619"/>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razukras.xytorok.ru/arhiv/boys/40.jpg"/>
          <p:cNvPicPr>
            <a:picLocks noChangeAspect="1" noChangeArrowheads="1"/>
          </p:cNvPicPr>
          <p:nvPr/>
        </p:nvPicPr>
        <p:blipFill>
          <a:blip r:embed="rId2" cstate="print"/>
          <a:srcRect/>
          <a:stretch>
            <a:fillRect/>
          </a:stretch>
        </p:blipFill>
        <p:spPr bwMode="auto">
          <a:xfrm>
            <a:off x="571472" y="571480"/>
            <a:ext cx="7860882" cy="589278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14290"/>
            <a:ext cx="4572000" cy="6555641"/>
          </a:xfrm>
          <a:prstGeom prst="rect">
            <a:avLst/>
          </a:prstGeom>
        </p:spPr>
        <p:txBody>
          <a:bodyPr wrap="square">
            <a:spAutoFit/>
          </a:bodyPr>
          <a:lstStyle/>
          <a:p>
            <a:r>
              <a:rPr lang="ru-RU" sz="2000" dirty="0" smtClean="0">
                <a:latin typeface="Segoe Script" pitchFamily="34" charset="0"/>
              </a:rPr>
              <a:t>Таким образом, в это время произошел переход предков птиц от наземного образа жизни к древесному и, очевидно, возникла постоянная температура тела (на последнее указывает наличие у археоптерикса оперения). Конструкция скелета археоптерикса еще далека от птичьей и лишена важнейших ее функциональных особенностей. Общая тенденция дальнейших этапов в развитии птиц (после юрского периода) связана с улучшением их возможностей передвижения и с приобретением способности к полету.</a:t>
            </a:r>
            <a:endParaRPr lang="ru-RU" sz="2000" dirty="0">
              <a:latin typeface="Segoe Script" pitchFamily="34" charset="0"/>
            </a:endParaRPr>
          </a:p>
        </p:txBody>
      </p:sp>
      <p:pic>
        <p:nvPicPr>
          <p:cNvPr id="40962" name="Picture 2" descr="https://encrypted-tbn1.gstatic.com/images?q=tbn:ANd9GcQUXnMfQHrmYn8sK5bJ4X6ea4Whx-1EWBK0IQ4YXTPe9lh4iAkoEg"/>
          <p:cNvPicPr>
            <a:picLocks noChangeAspect="1" noChangeArrowheads="1"/>
          </p:cNvPicPr>
          <p:nvPr/>
        </p:nvPicPr>
        <p:blipFill>
          <a:blip r:embed="rId2" cstate="print"/>
          <a:srcRect/>
          <a:stretch>
            <a:fillRect/>
          </a:stretch>
        </p:blipFill>
        <p:spPr bwMode="auto">
          <a:xfrm>
            <a:off x="4929190" y="1142984"/>
            <a:ext cx="3857620" cy="414340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ecologicalsafety.narod.ru/index_clip_image002_0004.jpg"/>
          <p:cNvPicPr>
            <a:picLocks noChangeAspect="1" noChangeArrowheads="1"/>
          </p:cNvPicPr>
          <p:nvPr/>
        </p:nvPicPr>
        <p:blipFill>
          <a:blip r:embed="rId2" cstate="print"/>
          <a:srcRect/>
          <a:stretch>
            <a:fillRect/>
          </a:stretch>
        </p:blipFill>
        <p:spPr bwMode="auto">
          <a:xfrm>
            <a:off x="1071538" y="32098"/>
            <a:ext cx="7000924" cy="682590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Segoe Script" pitchFamily="34" charset="0"/>
              </a:rPr>
              <a:t>Птицеводство</a:t>
            </a:r>
            <a:endParaRPr lang="ru-RU" dirty="0">
              <a:latin typeface="Segoe Script" pitchFamily="34" charset="0"/>
            </a:endParaRPr>
          </a:p>
        </p:txBody>
      </p:sp>
      <p:sp>
        <p:nvSpPr>
          <p:cNvPr id="3" name="Прямоугольник 2"/>
          <p:cNvSpPr/>
          <p:nvPr/>
        </p:nvSpPr>
        <p:spPr>
          <a:xfrm>
            <a:off x="0" y="1214422"/>
            <a:ext cx="3929090" cy="5170646"/>
          </a:xfrm>
          <a:prstGeom prst="rect">
            <a:avLst/>
          </a:prstGeom>
        </p:spPr>
        <p:txBody>
          <a:bodyPr wrap="square">
            <a:spAutoFit/>
          </a:bodyPr>
          <a:lstStyle/>
          <a:p>
            <a:r>
              <a:rPr lang="ru-RU" sz="2200" dirty="0" smtClean="0">
                <a:latin typeface="Segoe Script" pitchFamily="34" charset="0"/>
              </a:rPr>
              <a:t>Птицеводство является одной из основных отраслей народного хозяйства, производящей для человека необходимые продукты питания — мясо, яйца и жир, а также перья в качестве набивочного материала. Многие виды птиц содержат в домашних условиях в качестве декоративных животных.</a:t>
            </a:r>
            <a:endParaRPr lang="ru-RU" sz="2200" dirty="0">
              <a:latin typeface="Segoe Script" pitchFamily="34" charset="0"/>
            </a:endParaRPr>
          </a:p>
        </p:txBody>
      </p:sp>
      <p:pic>
        <p:nvPicPr>
          <p:cNvPr id="41986" name="Picture 2" descr="http://prohoz.ru/wp-content/uploads/geese.jpg"/>
          <p:cNvPicPr>
            <a:picLocks noChangeAspect="1" noChangeArrowheads="1"/>
          </p:cNvPicPr>
          <p:nvPr/>
        </p:nvPicPr>
        <p:blipFill>
          <a:blip r:embed="rId2" cstate="print"/>
          <a:srcRect/>
          <a:stretch>
            <a:fillRect/>
          </a:stretch>
        </p:blipFill>
        <p:spPr bwMode="auto">
          <a:xfrm>
            <a:off x="4071934" y="1785926"/>
            <a:ext cx="5072066" cy="457203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2844" y="285728"/>
            <a:ext cx="3357586" cy="6186309"/>
          </a:xfrm>
          <a:prstGeom prst="rect">
            <a:avLst/>
          </a:prstGeom>
        </p:spPr>
        <p:txBody>
          <a:bodyPr wrap="square">
            <a:spAutoFit/>
          </a:bodyPr>
          <a:lstStyle/>
          <a:p>
            <a:r>
              <a:rPr lang="ru-RU" dirty="0" smtClean="0">
                <a:latin typeface="Segoe Script" pitchFamily="34" charset="0"/>
              </a:rPr>
              <a:t>Вследствие человеческой деятельности многие птицы получили своё дальнейшее развитие (а некоторые стали синантропами), но в то же время огромное их число оказалось на грани полного исчезновения — только с VII столетия вымерло 86 видов птиц. В настоящее время около 1200 видов в той или иной степени подвержены риску вымирания и охраняются национальными и международными законодательствами.</a:t>
            </a:r>
            <a:endParaRPr lang="ru-RU" dirty="0">
              <a:latin typeface="Segoe Script" pitchFamily="34" charset="0"/>
            </a:endParaRPr>
          </a:p>
        </p:txBody>
      </p:sp>
      <p:pic>
        <p:nvPicPr>
          <p:cNvPr id="43010" name="Picture 2" descr="http://www.bigdutchman.de/uploads/pics/Einstreugang_72.jpg"/>
          <p:cNvPicPr>
            <a:picLocks noChangeAspect="1" noChangeArrowheads="1"/>
          </p:cNvPicPr>
          <p:nvPr/>
        </p:nvPicPr>
        <p:blipFill>
          <a:blip r:embed="rId2" cstate="print"/>
          <a:srcRect/>
          <a:stretch>
            <a:fillRect/>
          </a:stretch>
        </p:blipFill>
        <p:spPr bwMode="auto">
          <a:xfrm>
            <a:off x="3571868" y="1714488"/>
            <a:ext cx="5421071" cy="3690943"/>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Segoe Script" pitchFamily="34" charset="0"/>
              </a:rPr>
              <a:t>Размеры</a:t>
            </a:r>
            <a:endParaRPr lang="ru-RU" dirty="0">
              <a:latin typeface="Segoe Script" pitchFamily="34" charset="0"/>
            </a:endParaRPr>
          </a:p>
        </p:txBody>
      </p:sp>
      <p:sp>
        <p:nvSpPr>
          <p:cNvPr id="3" name="Прямоугольник 2"/>
          <p:cNvSpPr/>
          <p:nvPr/>
        </p:nvSpPr>
        <p:spPr>
          <a:xfrm>
            <a:off x="142844" y="1214422"/>
            <a:ext cx="3357586" cy="4893647"/>
          </a:xfrm>
          <a:prstGeom prst="rect">
            <a:avLst/>
          </a:prstGeom>
        </p:spPr>
        <p:txBody>
          <a:bodyPr wrap="square">
            <a:spAutoFit/>
          </a:bodyPr>
          <a:lstStyle/>
          <a:p>
            <a:r>
              <a:rPr lang="ru-RU" sz="2400" dirty="0" smtClean="0">
                <a:latin typeface="Segoe Script" pitchFamily="34" charset="0"/>
              </a:rPr>
              <a:t>Самым маленьким представителем этого класса считается обитающая на Кубе и острове </a:t>
            </a:r>
            <a:r>
              <a:rPr lang="ru-RU" sz="2400" dirty="0" err="1" smtClean="0">
                <a:latin typeface="Segoe Script" pitchFamily="34" charset="0"/>
              </a:rPr>
              <a:t>Хувентуд</a:t>
            </a:r>
            <a:r>
              <a:rPr lang="ru-RU" sz="2400" dirty="0" smtClean="0">
                <a:latin typeface="Segoe Script" pitchFamily="34" charset="0"/>
              </a:rPr>
              <a:t> колибри-пчёлка (</a:t>
            </a:r>
            <a:r>
              <a:rPr lang="ru-RU" sz="2400" i="1" dirty="0" err="1" smtClean="0">
                <a:latin typeface="Segoe Script" pitchFamily="34" charset="0"/>
              </a:rPr>
              <a:t>Mellisuga</a:t>
            </a:r>
            <a:r>
              <a:rPr lang="ru-RU" sz="2400" i="1" dirty="0" smtClean="0">
                <a:latin typeface="Segoe Script" pitchFamily="34" charset="0"/>
              </a:rPr>
              <a:t> </a:t>
            </a:r>
            <a:r>
              <a:rPr lang="ru-RU" sz="2400" i="1" dirty="0" err="1" smtClean="0">
                <a:latin typeface="Segoe Script" pitchFamily="34" charset="0"/>
              </a:rPr>
              <a:t>helenae</a:t>
            </a:r>
            <a:r>
              <a:rPr lang="ru-RU" sz="2400" dirty="0" smtClean="0">
                <a:latin typeface="Segoe Script" pitchFamily="34" charset="0"/>
              </a:rPr>
              <a:t>) — длина её самца не превышает 5,7 см</a:t>
            </a:r>
            <a:endParaRPr lang="ru-RU" sz="2400" dirty="0">
              <a:latin typeface="Segoe Script" pitchFamily="34" charset="0"/>
            </a:endParaRPr>
          </a:p>
        </p:txBody>
      </p:sp>
      <p:pic>
        <p:nvPicPr>
          <p:cNvPr id="44034" name="Picture 2" descr="https://encrypted-tbn3.gstatic.com/images?q=tbn:ANd9GcRYCBe3rnkc4w_V53NN2ANuB0FjeaJcQMPjUQeBz-gc3nTeO02i"/>
          <p:cNvPicPr>
            <a:picLocks noChangeAspect="1" noChangeArrowheads="1"/>
          </p:cNvPicPr>
          <p:nvPr/>
        </p:nvPicPr>
        <p:blipFill>
          <a:blip r:embed="rId2" cstate="print"/>
          <a:srcRect/>
          <a:stretch>
            <a:fillRect/>
          </a:stretch>
        </p:blipFill>
        <p:spPr bwMode="auto">
          <a:xfrm>
            <a:off x="3714744" y="1857364"/>
            <a:ext cx="4983137" cy="3605226"/>
          </a:xfrm>
          <a:prstGeom prst="rect">
            <a:avLst/>
          </a:prstGeom>
          <a:noFill/>
        </p:spPr>
      </p:pic>
      <p:sp>
        <p:nvSpPr>
          <p:cNvPr id="5" name="TextBox 4"/>
          <p:cNvSpPr txBox="1"/>
          <p:nvPr/>
        </p:nvSpPr>
        <p:spPr>
          <a:xfrm>
            <a:off x="4429124" y="5643578"/>
            <a:ext cx="3214710" cy="261610"/>
          </a:xfrm>
          <a:prstGeom prst="rect">
            <a:avLst/>
          </a:prstGeom>
          <a:noFill/>
        </p:spPr>
        <p:txBody>
          <a:bodyPr wrap="square" rtlCol="0">
            <a:spAutoFit/>
          </a:bodyPr>
          <a:lstStyle/>
          <a:p>
            <a:r>
              <a:rPr lang="ru-RU" sz="1100" b="1" dirty="0" smtClean="0">
                <a:latin typeface="Segoe Script" pitchFamily="34" charset="0"/>
              </a:rPr>
              <a:t>Колибри-пчелка</a:t>
            </a:r>
            <a:endParaRPr lang="ru-RU" sz="1100" b="1" dirty="0">
              <a:latin typeface="Segoe Script"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2844" y="428604"/>
            <a:ext cx="3929090" cy="6124754"/>
          </a:xfrm>
          <a:prstGeom prst="rect">
            <a:avLst/>
          </a:prstGeom>
        </p:spPr>
        <p:txBody>
          <a:bodyPr wrap="square">
            <a:spAutoFit/>
          </a:bodyPr>
          <a:lstStyle/>
          <a:p>
            <a:r>
              <a:rPr lang="ru-RU" sz="2800" dirty="0" smtClean="0">
                <a:latin typeface="Segoe Script" pitchFamily="34" charset="0"/>
              </a:rPr>
              <a:t>А самым крупным — африканский страус (</a:t>
            </a:r>
            <a:r>
              <a:rPr lang="ru-RU" sz="2800" i="1" dirty="0" err="1" smtClean="0">
                <a:latin typeface="Segoe Script" pitchFamily="34" charset="0"/>
              </a:rPr>
              <a:t>Struthio</a:t>
            </a:r>
            <a:r>
              <a:rPr lang="ru-RU" sz="2800" i="1" dirty="0" smtClean="0">
                <a:latin typeface="Segoe Script" pitchFamily="34" charset="0"/>
              </a:rPr>
              <a:t> </a:t>
            </a:r>
            <a:r>
              <a:rPr lang="ru-RU" sz="2800" i="1" dirty="0" err="1" smtClean="0">
                <a:latin typeface="Segoe Script" pitchFamily="34" charset="0"/>
              </a:rPr>
              <a:t>camelus</a:t>
            </a:r>
            <a:r>
              <a:rPr lang="ru-RU" sz="2800" dirty="0" smtClean="0">
                <a:latin typeface="Segoe Script" pitchFamily="34" charset="0"/>
              </a:rPr>
              <a:t>) высотой до 270 см и массой до 156 кг. Таким образом, масса самой маленькой птицы в 66 000 раз меньше массы самой крупной из ныне живущих</a:t>
            </a:r>
            <a:r>
              <a:rPr lang="ru-RU" sz="2800" baseline="30000" dirty="0" smtClean="0">
                <a:latin typeface="Segoe Script" pitchFamily="34" charset="0"/>
              </a:rPr>
              <a:t>.</a:t>
            </a:r>
            <a:endParaRPr lang="ru-RU" sz="2800" dirty="0">
              <a:latin typeface="Segoe Script" pitchFamily="34" charset="0"/>
            </a:endParaRPr>
          </a:p>
        </p:txBody>
      </p:sp>
      <p:pic>
        <p:nvPicPr>
          <p:cNvPr id="45058" name="Picture 2" descr="http://animals-wild.ru/uploads/1271261616_5200192.jpg"/>
          <p:cNvPicPr>
            <a:picLocks noChangeAspect="1" noChangeArrowheads="1"/>
          </p:cNvPicPr>
          <p:nvPr/>
        </p:nvPicPr>
        <p:blipFill>
          <a:blip r:embed="rId2" cstate="print"/>
          <a:srcRect/>
          <a:stretch>
            <a:fillRect/>
          </a:stretch>
        </p:blipFill>
        <p:spPr bwMode="auto">
          <a:xfrm>
            <a:off x="4643438" y="1142984"/>
            <a:ext cx="4086225" cy="5000620"/>
          </a:xfrm>
          <a:prstGeom prst="rect">
            <a:avLst/>
          </a:prstGeom>
          <a:noFill/>
        </p:spPr>
      </p:pic>
      <p:sp>
        <p:nvSpPr>
          <p:cNvPr id="5" name="TextBox 4"/>
          <p:cNvSpPr txBox="1"/>
          <p:nvPr/>
        </p:nvSpPr>
        <p:spPr>
          <a:xfrm>
            <a:off x="4714876" y="6215082"/>
            <a:ext cx="3429024" cy="261610"/>
          </a:xfrm>
          <a:prstGeom prst="rect">
            <a:avLst/>
          </a:prstGeom>
          <a:noFill/>
        </p:spPr>
        <p:txBody>
          <a:bodyPr wrap="square" rtlCol="0">
            <a:spAutoFit/>
          </a:bodyPr>
          <a:lstStyle/>
          <a:p>
            <a:r>
              <a:rPr lang="ru-RU" sz="1100" b="1" dirty="0" smtClean="0">
                <a:latin typeface="Segoe Script" pitchFamily="34" charset="0"/>
              </a:rPr>
              <a:t>Африканский страус</a:t>
            </a:r>
            <a:endParaRPr lang="ru-RU" sz="1100" b="1" dirty="0">
              <a:latin typeface="Segoe Script"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42910" y="428604"/>
            <a:ext cx="8215370" cy="2308324"/>
          </a:xfrm>
          <a:prstGeom prst="rect">
            <a:avLst/>
          </a:prstGeom>
        </p:spPr>
        <p:txBody>
          <a:bodyPr wrap="square">
            <a:spAutoFit/>
          </a:bodyPr>
          <a:lstStyle/>
          <a:p>
            <a:r>
              <a:rPr lang="ru-RU" sz="2400" dirty="0" smtClean="0">
                <a:latin typeface="Segoe Script" pitchFamily="34" charset="0"/>
              </a:rPr>
              <a:t>Андский кондор (</a:t>
            </a:r>
            <a:r>
              <a:rPr lang="ru-RU" sz="2400" i="1" dirty="0" err="1" smtClean="0">
                <a:latin typeface="Segoe Script" pitchFamily="34" charset="0"/>
              </a:rPr>
              <a:t>Vultur</a:t>
            </a:r>
            <a:r>
              <a:rPr lang="ru-RU" sz="2400" i="1" dirty="0" smtClean="0">
                <a:latin typeface="Segoe Script" pitchFamily="34" charset="0"/>
              </a:rPr>
              <a:t> </a:t>
            </a:r>
            <a:r>
              <a:rPr lang="ru-RU" sz="2400" i="1" dirty="0" err="1" smtClean="0">
                <a:latin typeface="Segoe Script" pitchFamily="34" charset="0"/>
              </a:rPr>
              <a:t>gryphus</a:t>
            </a:r>
            <a:r>
              <a:rPr lang="ru-RU" sz="2400" dirty="0" smtClean="0">
                <a:latin typeface="Segoe Script" pitchFamily="34" charset="0"/>
              </a:rPr>
              <a:t>) принадлежит к числу наиболее крупных летающих птиц — масса тела может достигать 11,4 кг, при размахе крыльев до 3,1 метров. Длина взрослых птиц варьирует в пределах от 117 до 135 см</a:t>
            </a:r>
            <a:endParaRPr lang="ru-RU" sz="2400" dirty="0">
              <a:latin typeface="Segoe Script" pitchFamily="34" charset="0"/>
            </a:endParaRPr>
          </a:p>
        </p:txBody>
      </p:sp>
      <p:pic>
        <p:nvPicPr>
          <p:cNvPr id="46082" name="Picture 2" descr="http://cdn.larepublica.pe/sites/default/files/imagecache/img_noticia_640x384/imagen/2013/02/02/imagen-24a_0_0.jpg"/>
          <p:cNvPicPr>
            <a:picLocks noChangeAspect="1" noChangeArrowheads="1"/>
          </p:cNvPicPr>
          <p:nvPr/>
        </p:nvPicPr>
        <p:blipFill>
          <a:blip r:embed="rId2" cstate="print"/>
          <a:srcRect/>
          <a:stretch>
            <a:fillRect/>
          </a:stretch>
        </p:blipFill>
        <p:spPr bwMode="auto">
          <a:xfrm>
            <a:off x="1500166" y="3000372"/>
            <a:ext cx="6096000" cy="3657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1071546"/>
            <a:ext cx="4695828" cy="5365769"/>
          </a:xfrm>
        </p:spPr>
        <p:txBody>
          <a:bodyPr>
            <a:noAutofit/>
          </a:bodyPr>
          <a:lstStyle/>
          <a:p>
            <a:r>
              <a:rPr lang="ru-RU" sz="1800" dirty="0" smtClean="0">
                <a:latin typeface="Segoe Script" pitchFamily="34" charset="0"/>
              </a:rPr>
              <a:t>С биологической точки зрения наиболее характерными чертами птиц являются, с одной стороны, интенсивность обмена веществ, интенсивность хода жизненных процессов, а с другой — передвижение по воздуху путем полета. Эти две основные черты птиц в значительной мере определяют их биологию. Именно эти свойства птиц коренным образом отличают их от других групп позвоночных. Несмотря на общность эволюционного происхождения птиц и пресмыкающихся, биологические различия между этими двумя группами животных громадны.</a:t>
            </a:r>
            <a:endParaRPr lang="ru-RU" sz="1800" dirty="0">
              <a:latin typeface="Segoe Script" pitchFamily="34" charset="0"/>
            </a:endParaRPr>
          </a:p>
        </p:txBody>
      </p:sp>
      <p:pic>
        <p:nvPicPr>
          <p:cNvPr id="26626" name="Picture 2" descr="http://faktzafaktom.ru/wp-content/uploads/2010/08/d181d0bad0bed0bbd18cd0bad0be-d0bdd0b0d181d0b5d0bad0bed0bcd18bd185-d181d18ad0b5d0b4d0b0d18ed182-d0bfd182d0b8d186d18b.jpg"/>
          <p:cNvPicPr>
            <a:picLocks noChangeAspect="1" noChangeArrowheads="1"/>
          </p:cNvPicPr>
          <p:nvPr/>
        </p:nvPicPr>
        <p:blipFill>
          <a:blip r:embed="rId2" cstate="print"/>
          <a:srcRect/>
          <a:stretch>
            <a:fillRect/>
          </a:stretch>
        </p:blipFill>
        <p:spPr bwMode="auto">
          <a:xfrm>
            <a:off x="4929190" y="1142984"/>
            <a:ext cx="3819525" cy="47625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214422"/>
            <a:ext cx="4572000" cy="4401205"/>
          </a:xfrm>
          <a:prstGeom prst="rect">
            <a:avLst/>
          </a:prstGeom>
        </p:spPr>
        <p:txBody>
          <a:bodyPr>
            <a:spAutoFit/>
          </a:bodyPr>
          <a:lstStyle/>
          <a:p>
            <a:r>
              <a:rPr lang="ru-RU" sz="2800" dirty="0" smtClean="0">
                <a:latin typeface="Segoe Script" pitchFamily="34" charset="0"/>
              </a:rPr>
              <a:t>Странствующий альбатрос (</a:t>
            </a:r>
            <a:r>
              <a:rPr lang="ru-RU" sz="2800" i="1" dirty="0" err="1" smtClean="0">
                <a:latin typeface="Segoe Script" pitchFamily="34" charset="0"/>
              </a:rPr>
              <a:t>Diomedea</a:t>
            </a:r>
            <a:r>
              <a:rPr lang="ru-RU" sz="2800" i="1" dirty="0" smtClean="0">
                <a:latin typeface="Segoe Script" pitchFamily="34" charset="0"/>
              </a:rPr>
              <a:t> </a:t>
            </a:r>
            <a:r>
              <a:rPr lang="ru-RU" sz="2800" i="1" dirty="0" err="1" smtClean="0">
                <a:latin typeface="Segoe Script" pitchFamily="34" charset="0"/>
              </a:rPr>
              <a:t>exulans</a:t>
            </a:r>
            <a:r>
              <a:rPr lang="ru-RU" sz="2800" dirty="0" smtClean="0">
                <a:latin typeface="Segoe Script" pitchFamily="34" charset="0"/>
              </a:rPr>
              <a:t>) достигает длины тела до 117 см и обладает самым большим среди птиц размахом крыльев, достигающим до 3,25 м</a:t>
            </a:r>
            <a:endParaRPr lang="ru-RU" sz="2800" dirty="0">
              <a:latin typeface="Segoe Script" pitchFamily="34" charset="0"/>
            </a:endParaRPr>
          </a:p>
        </p:txBody>
      </p:sp>
      <p:pic>
        <p:nvPicPr>
          <p:cNvPr id="47108" name="Picture 4" descr="http://magiktext.ru/233statii.files/image126.jpg"/>
          <p:cNvPicPr>
            <a:picLocks noChangeAspect="1" noChangeArrowheads="1"/>
          </p:cNvPicPr>
          <p:nvPr/>
        </p:nvPicPr>
        <p:blipFill>
          <a:blip r:embed="rId2" cstate="print"/>
          <a:srcRect/>
          <a:stretch>
            <a:fillRect/>
          </a:stretch>
        </p:blipFill>
        <p:spPr bwMode="auto">
          <a:xfrm>
            <a:off x="4572000" y="2000240"/>
            <a:ext cx="4429156" cy="357187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Эволюция современных птиц</a:t>
            </a:r>
            <a:br>
              <a:rPr lang="ru-RU" b="1" dirty="0" smtClean="0"/>
            </a:br>
            <a:endParaRPr lang="ru-RU" dirty="0"/>
          </a:p>
        </p:txBody>
      </p:sp>
      <p:sp>
        <p:nvSpPr>
          <p:cNvPr id="3" name="Прямоугольник 2"/>
          <p:cNvSpPr/>
          <p:nvPr/>
        </p:nvSpPr>
        <p:spPr>
          <a:xfrm>
            <a:off x="571472" y="1357298"/>
            <a:ext cx="4572000" cy="4801314"/>
          </a:xfrm>
          <a:prstGeom prst="rect">
            <a:avLst/>
          </a:prstGeom>
        </p:spPr>
        <p:txBody>
          <a:bodyPr>
            <a:spAutoFit/>
          </a:bodyPr>
          <a:lstStyle/>
          <a:p>
            <a:r>
              <a:rPr lang="ru-RU" dirty="0" smtClean="0"/>
              <a:t>Обнаруженные на архипелаге </a:t>
            </a:r>
            <a:r>
              <a:rPr lang="ru-RU" dirty="0" smtClean="0"/>
              <a:t>Вега</a:t>
            </a:r>
            <a:r>
              <a:rPr lang="ru-RU" dirty="0" smtClean="0"/>
              <a:t> </a:t>
            </a:r>
            <a:r>
              <a:rPr lang="ru-RU" dirty="0" smtClean="0"/>
              <a:t>в</a:t>
            </a:r>
            <a:r>
              <a:rPr lang="ru-RU" dirty="0" smtClean="0"/>
              <a:t> Западной Антарктиде останки древней птицы, напоминающей крупную утку и названной впоследствии </a:t>
            </a:r>
            <a:r>
              <a:rPr lang="ru-RU" dirty="0" err="1" smtClean="0"/>
              <a:t>вегавис</a:t>
            </a:r>
            <a:r>
              <a:rPr lang="ru-RU" dirty="0" smtClean="0"/>
              <a:t> (</a:t>
            </a:r>
            <a:r>
              <a:rPr lang="ru-RU" i="1" dirty="0" err="1" smtClean="0"/>
              <a:t>Vegavis</a:t>
            </a:r>
            <a:r>
              <a:rPr lang="ru-RU" i="1" dirty="0" smtClean="0"/>
              <a:t> </a:t>
            </a:r>
            <a:r>
              <a:rPr lang="ru-RU" i="1" dirty="0" err="1" smtClean="0"/>
              <a:t>iaai</a:t>
            </a:r>
            <a:r>
              <a:rPr lang="ru-RU" dirty="0" smtClean="0"/>
              <a:t>), показали, что по крайне мере одна эволюционных линия веерохвостых птиц получила развитие в начале мелового </a:t>
            </a:r>
            <a:r>
              <a:rPr lang="ru-RU" dirty="0" smtClean="0"/>
              <a:t>периода</a:t>
            </a:r>
            <a:r>
              <a:rPr lang="ru-RU" baseline="30000" dirty="0" smtClean="0"/>
              <a:t> </a:t>
            </a:r>
            <a:r>
              <a:rPr lang="ru-RU" dirty="0" smtClean="0"/>
              <a:t>и </a:t>
            </a:r>
            <a:r>
              <a:rPr lang="ru-RU" dirty="0" smtClean="0"/>
              <a:t>впоследствии разделилась на две основные формы, известные сегодня как подклассы бескилевых и </a:t>
            </a:r>
            <a:r>
              <a:rPr lang="ru-RU" dirty="0" err="1" smtClean="0"/>
              <a:t>новонёбных</a:t>
            </a:r>
            <a:r>
              <a:rPr lang="ru-RU" dirty="0" smtClean="0"/>
              <a:t> птиц. Бескилевые представляют относительно небольшую группу, куда относят </a:t>
            </a:r>
            <a:r>
              <a:rPr lang="ru-RU" dirty="0" smtClean="0"/>
              <a:t>страусообразных</a:t>
            </a:r>
            <a:r>
              <a:rPr lang="ru-RU" dirty="0" smtClean="0"/>
              <a:t> и обитающих в Южной и Центральной Америке </a:t>
            </a:r>
            <a:r>
              <a:rPr lang="ru-RU" dirty="0" err="1" smtClean="0"/>
              <a:t>скрытохвостых</a:t>
            </a:r>
            <a:r>
              <a:rPr lang="ru-RU" dirty="0" smtClean="0"/>
              <a:t>.</a:t>
            </a:r>
            <a:endParaRPr lang="ru-RU" dirty="0"/>
          </a:p>
        </p:txBody>
      </p:sp>
      <p:pic>
        <p:nvPicPr>
          <p:cNvPr id="1028" name="Picture 4" descr="http://infofermer.ru/wp-content/uploads/2011/04/moskovskaya-belaya-utka.jpg"/>
          <p:cNvPicPr>
            <a:picLocks noChangeAspect="1" noChangeArrowheads="1"/>
          </p:cNvPicPr>
          <p:nvPr/>
        </p:nvPicPr>
        <p:blipFill>
          <a:blip r:embed="rId2" cstate="print"/>
          <a:srcRect/>
          <a:stretch>
            <a:fillRect/>
          </a:stretch>
        </p:blipFill>
        <p:spPr bwMode="auto">
          <a:xfrm>
            <a:off x="5147380" y="1357298"/>
            <a:ext cx="3996620" cy="3000396"/>
          </a:xfrm>
          <a:prstGeom prst="rect">
            <a:avLst/>
          </a:prstGeom>
          <a:noFill/>
        </p:spPr>
      </p:pic>
      <p:sp>
        <p:nvSpPr>
          <p:cNvPr id="7" name="TextBox 6"/>
          <p:cNvSpPr txBox="1"/>
          <p:nvPr/>
        </p:nvSpPr>
        <p:spPr>
          <a:xfrm>
            <a:off x="5357818" y="4429132"/>
            <a:ext cx="2928958" cy="261610"/>
          </a:xfrm>
          <a:prstGeom prst="rect">
            <a:avLst/>
          </a:prstGeom>
          <a:noFill/>
        </p:spPr>
        <p:txBody>
          <a:bodyPr wrap="square" rtlCol="0">
            <a:spAutoFit/>
          </a:bodyPr>
          <a:lstStyle/>
          <a:p>
            <a:r>
              <a:rPr lang="ru-RU" sz="1100" dirty="0" smtClean="0"/>
              <a:t>Московская белая утка</a:t>
            </a:r>
            <a:endParaRPr lang="ru-RU" sz="11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1285860"/>
            <a:ext cx="4572000" cy="5078313"/>
          </a:xfrm>
          <a:prstGeom prst="rect">
            <a:avLst/>
          </a:prstGeom>
        </p:spPr>
        <p:txBody>
          <a:bodyPr>
            <a:spAutoFit/>
          </a:bodyPr>
          <a:lstStyle/>
          <a:p>
            <a:r>
              <a:rPr lang="ru-RU" dirty="0" smtClean="0"/>
              <a:t>Следующим расхождением от остальных </a:t>
            </a:r>
            <a:r>
              <a:rPr lang="ru-RU" dirty="0" err="1" smtClean="0"/>
              <a:t>новонёбных</a:t>
            </a:r>
            <a:r>
              <a:rPr lang="ru-RU" dirty="0" smtClean="0"/>
              <a:t> птиц стали представители надкласса </a:t>
            </a:r>
            <a:r>
              <a:rPr lang="ru-RU" i="1" dirty="0" err="1" smtClean="0"/>
              <a:t>Galloanserae</a:t>
            </a:r>
            <a:r>
              <a:rPr lang="ru-RU" dirty="0" smtClean="0"/>
              <a:t> — категории, куда включают </a:t>
            </a:r>
            <a:r>
              <a:rPr lang="ru-RU" dirty="0" err="1" smtClean="0"/>
              <a:t>гусеобразных</a:t>
            </a:r>
            <a:r>
              <a:rPr lang="ru-RU" dirty="0" smtClean="0"/>
              <a:t> (лебеди, гуси, утки и </a:t>
            </a:r>
            <a:r>
              <a:rPr lang="ru-RU" dirty="0" err="1" smtClean="0"/>
              <a:t>паламедеи</a:t>
            </a:r>
            <a:r>
              <a:rPr lang="ru-RU" dirty="0" smtClean="0"/>
              <a:t>) </a:t>
            </a:r>
            <a:r>
              <a:rPr lang="ru-RU" dirty="0" err="1" smtClean="0"/>
              <a:t>и</a:t>
            </a:r>
            <a:r>
              <a:rPr lang="ru-RU" dirty="0" smtClean="0"/>
              <a:t> </a:t>
            </a:r>
            <a:r>
              <a:rPr lang="ru-RU" dirty="0" err="1" smtClean="0"/>
              <a:t>курообразных</a:t>
            </a:r>
            <a:r>
              <a:rPr lang="ru-RU" dirty="0" smtClean="0"/>
              <a:t> (тетерева</a:t>
            </a:r>
            <a:r>
              <a:rPr lang="ru-RU" dirty="0" smtClean="0"/>
              <a:t>, фазаны, большеноги, </a:t>
            </a:r>
            <a:r>
              <a:rPr lang="ru-RU" dirty="0" err="1" smtClean="0"/>
              <a:t>краксы</a:t>
            </a:r>
            <a:r>
              <a:rPr lang="ru-RU" dirty="0" smtClean="0"/>
              <a:t> и им подобные). Период, когда началось это расхождение, является предметом научных споров — большинство специалистов сходятся во мнении, что веерохвостые получили своё развитие в меловое время, а ветвь </a:t>
            </a:r>
            <a:r>
              <a:rPr lang="ru-RU" i="1" dirty="0" err="1" smtClean="0"/>
              <a:t>Galloanserae</a:t>
            </a:r>
            <a:r>
              <a:rPr lang="ru-RU" dirty="0" smtClean="0"/>
              <a:t> отделилась от остальных </a:t>
            </a:r>
            <a:r>
              <a:rPr lang="ru-RU" dirty="0" err="1" smtClean="0"/>
              <a:t>новонёбных</a:t>
            </a:r>
            <a:r>
              <a:rPr lang="ru-RU" dirty="0" smtClean="0"/>
              <a:t> до начала биологической катастрофы </a:t>
            </a:r>
            <a:r>
              <a:rPr lang="ru-RU" dirty="0" smtClean="0"/>
              <a:t>третичного периода</a:t>
            </a:r>
            <a:r>
              <a:rPr lang="ru-RU" dirty="0" smtClean="0"/>
              <a:t>, погубившей динозавров.</a:t>
            </a:r>
            <a:endParaRPr lang="ru-RU" dirty="0"/>
          </a:p>
        </p:txBody>
      </p:sp>
      <p:pic>
        <p:nvPicPr>
          <p:cNvPr id="38914" name="Picture 2" descr="https://encrypted-tbn0.gstatic.com/images?q=tbn:ANd9GcST3TRTvwiV-l8JApkF8z7tVw5mMFbx1fdhecwUf_ALnZlHSel9"/>
          <p:cNvPicPr>
            <a:picLocks noChangeAspect="1" noChangeArrowheads="1"/>
          </p:cNvPicPr>
          <p:nvPr/>
        </p:nvPicPr>
        <p:blipFill>
          <a:blip r:embed="rId2" cstate="print"/>
          <a:srcRect/>
          <a:stretch>
            <a:fillRect/>
          </a:stretch>
        </p:blipFill>
        <p:spPr bwMode="auto">
          <a:xfrm>
            <a:off x="5286380" y="1214422"/>
            <a:ext cx="3622907" cy="2028828"/>
          </a:xfrm>
          <a:prstGeom prst="rect">
            <a:avLst/>
          </a:prstGeom>
          <a:noFill/>
        </p:spPr>
      </p:pic>
      <p:pic>
        <p:nvPicPr>
          <p:cNvPr id="38916" name="Picture 4" descr="https://encrypted-tbn1.gstatic.com/images?q=tbn:ANd9GcSpLJvXooYx1kdHDElgamrTK1zIStBRgW7o8jacW5h7BvrL5eKE"/>
          <p:cNvPicPr>
            <a:picLocks noChangeAspect="1" noChangeArrowheads="1"/>
          </p:cNvPicPr>
          <p:nvPr/>
        </p:nvPicPr>
        <p:blipFill>
          <a:blip r:embed="rId3" cstate="print"/>
          <a:srcRect/>
          <a:stretch>
            <a:fillRect/>
          </a:stretch>
        </p:blipFill>
        <p:spPr bwMode="auto">
          <a:xfrm>
            <a:off x="5286380" y="3571876"/>
            <a:ext cx="3500430" cy="2329378"/>
          </a:xfrm>
          <a:prstGeom prst="rect">
            <a:avLst/>
          </a:prstGeom>
          <a:noFill/>
        </p:spPr>
      </p:pic>
      <p:sp>
        <p:nvSpPr>
          <p:cNvPr id="6" name="TextBox 5"/>
          <p:cNvSpPr txBox="1"/>
          <p:nvPr/>
        </p:nvSpPr>
        <p:spPr>
          <a:xfrm>
            <a:off x="5357818" y="5929330"/>
            <a:ext cx="3214710" cy="261610"/>
          </a:xfrm>
          <a:prstGeom prst="rect">
            <a:avLst/>
          </a:prstGeom>
          <a:noFill/>
        </p:spPr>
        <p:txBody>
          <a:bodyPr wrap="square" rtlCol="0">
            <a:spAutoFit/>
          </a:bodyPr>
          <a:lstStyle/>
          <a:p>
            <a:r>
              <a:rPr lang="ru-RU" sz="1100" dirty="0" smtClean="0"/>
              <a:t>Алмазный фазан</a:t>
            </a:r>
            <a:endParaRPr lang="ru-RU" sz="11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1500174"/>
            <a:ext cx="8072494" cy="4524315"/>
          </a:xfrm>
          <a:prstGeom prst="rect">
            <a:avLst/>
          </a:prstGeom>
        </p:spPr>
        <p:txBody>
          <a:bodyPr wrap="square">
            <a:spAutoFit/>
          </a:bodyPr>
          <a:lstStyle/>
          <a:p>
            <a:r>
              <a:rPr lang="ru-RU" sz="2400" dirty="0" smtClean="0">
                <a:latin typeface="Segoe Print" pitchFamily="2" charset="0"/>
              </a:rPr>
              <a:t>Тем не менее, у этой версии имеются и противники, полагающие </a:t>
            </a:r>
            <a:r>
              <a:rPr lang="ru-RU" sz="2400" dirty="0" smtClean="0">
                <a:latin typeface="Segoe Print" pitchFamily="2" charset="0"/>
              </a:rPr>
              <a:t>что радиация</a:t>
            </a:r>
            <a:r>
              <a:rPr lang="ru-RU" sz="2400" dirty="0" smtClean="0">
                <a:latin typeface="Segoe Print" pitchFamily="2" charset="0"/>
              </a:rPr>
              <a:t> могла произойти уже после (и благодаря) гибели большей части животного </a:t>
            </a:r>
            <a:r>
              <a:rPr lang="ru-RU" sz="2400" dirty="0" smtClean="0">
                <a:latin typeface="Segoe Print" pitchFamily="2" charset="0"/>
              </a:rPr>
              <a:t>мира. Разногласие </a:t>
            </a:r>
            <a:r>
              <a:rPr lang="ru-RU" sz="2400" dirty="0" smtClean="0">
                <a:latin typeface="Segoe Print" pitchFamily="2" charset="0"/>
              </a:rPr>
              <a:t>отчасти вызвано различными методами исследований: молекулярная генетика указывает на основную диверсификацию в середине мелового периода, в то время как анализ окаменелостей говорит о начале палеогена. Попытки согласовать результаты этих двух методик ставят специалистов в тупик</a:t>
            </a:r>
            <a:endParaRPr lang="ru-RU" sz="2400" dirty="0">
              <a:latin typeface="Segoe Print" pitchFamily="2"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Распространение и места обитания</a:t>
            </a:r>
            <a:br>
              <a:rPr lang="ru-RU" dirty="0" smtClean="0"/>
            </a:br>
            <a:endParaRPr lang="ru-RU" dirty="0"/>
          </a:p>
        </p:txBody>
      </p:sp>
      <p:sp>
        <p:nvSpPr>
          <p:cNvPr id="3" name="Прямоугольник 2"/>
          <p:cNvSpPr/>
          <p:nvPr/>
        </p:nvSpPr>
        <p:spPr>
          <a:xfrm>
            <a:off x="285720" y="1142984"/>
            <a:ext cx="3929090" cy="4893647"/>
          </a:xfrm>
          <a:prstGeom prst="rect">
            <a:avLst/>
          </a:prstGeom>
        </p:spPr>
        <p:txBody>
          <a:bodyPr wrap="square">
            <a:spAutoFit/>
          </a:bodyPr>
          <a:lstStyle/>
          <a:p>
            <a:r>
              <a:rPr lang="ru-RU" sz="2400" dirty="0" smtClean="0"/>
              <a:t>Большая общая подвижность и высокий уровень метаболизма и </a:t>
            </a:r>
            <a:r>
              <a:rPr lang="ru-RU" sz="2400" dirty="0" err="1" smtClean="0"/>
              <a:t>гомойотермия</a:t>
            </a:r>
            <a:r>
              <a:rPr lang="ru-RU" sz="2400" dirty="0" smtClean="0"/>
              <a:t>, развитие органов чувств, сложное поведение, способность приспосабливаться к меняющимся условиям среды, а также широкий спектр питания позволили птицам широко расселиться по всему земному шару.</a:t>
            </a:r>
            <a:endParaRPr lang="ru-RU" sz="2400" dirty="0"/>
          </a:p>
        </p:txBody>
      </p:sp>
      <p:pic>
        <p:nvPicPr>
          <p:cNvPr id="39938" name="Picture 2" descr="http://www.go2life.net/uploads/posts/2012-08/1345899661_fine_bird_3.jpg"/>
          <p:cNvPicPr>
            <a:picLocks noChangeAspect="1" noChangeArrowheads="1"/>
          </p:cNvPicPr>
          <p:nvPr/>
        </p:nvPicPr>
        <p:blipFill>
          <a:blip r:embed="rId2" cstate="print"/>
          <a:srcRect/>
          <a:stretch>
            <a:fillRect/>
          </a:stretch>
        </p:blipFill>
        <p:spPr bwMode="auto">
          <a:xfrm>
            <a:off x="4214811" y="1571612"/>
            <a:ext cx="4929189" cy="3811252"/>
          </a:xfrm>
          <a:prstGeom prst="rect">
            <a:avLst/>
          </a:prstGeom>
          <a:noFill/>
        </p:spPr>
      </p:pic>
    </p:spTree>
  </p:cSld>
  <p:clrMapOvr>
    <a:masterClrMapping/>
  </p:clrMapOvr>
  <p:transition>
    <p:pull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1214422"/>
            <a:ext cx="3857652" cy="4801314"/>
          </a:xfrm>
          <a:prstGeom prst="rect">
            <a:avLst/>
          </a:prstGeom>
        </p:spPr>
        <p:txBody>
          <a:bodyPr wrap="square">
            <a:spAutoFit/>
          </a:bodyPr>
          <a:lstStyle/>
          <a:p>
            <a:r>
              <a:rPr lang="ru-RU" dirty="0" smtClean="0"/>
              <a:t>На Земле нет ни одного района, где бы ни встречались те либо иные виды птиц. Каждому крупному географическому району свойствен свой состав фауны, включающей как </a:t>
            </a:r>
            <a:r>
              <a:rPr lang="ru-RU" dirty="0" err="1" smtClean="0"/>
              <a:t>эндемичные</a:t>
            </a:r>
            <a:r>
              <a:rPr lang="ru-RU" dirty="0" smtClean="0"/>
              <a:t> виды, так и виды, населяющие соседние области. Птицы населяют практически все наземные </a:t>
            </a:r>
            <a:r>
              <a:rPr lang="ru-RU" dirty="0" smtClean="0"/>
              <a:t>биомы включая </a:t>
            </a:r>
            <a:r>
              <a:rPr lang="ru-RU" dirty="0" smtClean="0"/>
              <a:t>и внутренние районы Антарктиды — например, снежный буревестник (</a:t>
            </a:r>
            <a:r>
              <a:rPr lang="ru-RU" i="1" dirty="0" err="1" smtClean="0"/>
              <a:t>Pagodroma</a:t>
            </a:r>
            <a:r>
              <a:rPr lang="ru-RU" i="1" dirty="0" smtClean="0"/>
              <a:t> </a:t>
            </a:r>
            <a:r>
              <a:rPr lang="ru-RU" i="1" dirty="0" err="1" smtClean="0"/>
              <a:t>nivea</a:t>
            </a:r>
            <a:r>
              <a:rPr lang="ru-RU" dirty="0" smtClean="0"/>
              <a:t>) гнездится в глубине этого материка на расстоянии до 440 км от берега</a:t>
            </a:r>
            <a:endParaRPr lang="ru-RU" dirty="0"/>
          </a:p>
        </p:txBody>
      </p:sp>
      <p:pic>
        <p:nvPicPr>
          <p:cNvPr id="41986" name="Picture 2" descr="http://pingvins.com/content/article_image_48.jpg"/>
          <p:cNvPicPr>
            <a:picLocks noChangeAspect="1" noChangeArrowheads="1"/>
          </p:cNvPicPr>
          <p:nvPr/>
        </p:nvPicPr>
        <p:blipFill>
          <a:blip r:embed="rId2" cstate="print"/>
          <a:srcRect/>
          <a:stretch>
            <a:fillRect/>
          </a:stretch>
        </p:blipFill>
        <p:spPr bwMode="auto">
          <a:xfrm>
            <a:off x="4357686" y="1428736"/>
            <a:ext cx="4705350" cy="2533651"/>
          </a:xfrm>
          <a:prstGeom prst="rect">
            <a:avLst/>
          </a:prstGeom>
          <a:noFill/>
        </p:spPr>
      </p:pic>
      <p:sp>
        <p:nvSpPr>
          <p:cNvPr id="5" name="TextBox 4"/>
          <p:cNvSpPr txBox="1"/>
          <p:nvPr/>
        </p:nvSpPr>
        <p:spPr>
          <a:xfrm>
            <a:off x="4500562" y="4000504"/>
            <a:ext cx="4357718" cy="538609"/>
          </a:xfrm>
          <a:prstGeom prst="rect">
            <a:avLst/>
          </a:prstGeom>
          <a:noFill/>
        </p:spPr>
        <p:txBody>
          <a:bodyPr wrap="square" rtlCol="0">
            <a:spAutoFit/>
          </a:bodyPr>
          <a:lstStyle/>
          <a:p>
            <a:r>
              <a:rPr lang="ru-RU" sz="1100" dirty="0" smtClean="0"/>
              <a:t>Снежный буревестник</a:t>
            </a:r>
          </a:p>
          <a:p>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0034" y="1357298"/>
            <a:ext cx="4071966" cy="4247317"/>
          </a:xfrm>
          <a:prstGeom prst="rect">
            <a:avLst/>
          </a:prstGeom>
        </p:spPr>
        <p:txBody>
          <a:bodyPr wrap="square">
            <a:spAutoFit/>
          </a:bodyPr>
          <a:lstStyle/>
          <a:p>
            <a:r>
              <a:rPr lang="ru-RU" dirty="0" smtClean="0"/>
              <a:t>По краям Антарктического щита местами гнездятся пингвины (императорский, Адели), снежный и гигантский буревестники, южный поморник. Населяют птицы и самые безводные пустыни и горы вплоть до границы вечных снегов: на высотах до 5500 — 6500 метров гнездятся бородач, грифы, некоторые виды колибри, </a:t>
            </a:r>
            <a:r>
              <a:rPr lang="ru-RU" dirty="0" err="1" smtClean="0"/>
              <a:t>клушица,гималайская</a:t>
            </a:r>
            <a:r>
              <a:rPr lang="ru-RU" dirty="0" smtClean="0"/>
              <a:t> завирушка и др., а во время миграций стаи пролетающих гусей, журавлей и иногда наблюдали на высоте 7000 — 9000 м </a:t>
            </a:r>
            <a:r>
              <a:rPr lang="ru-RU" dirty="0" err="1" smtClean="0"/>
              <a:t>н.у.м</a:t>
            </a:r>
            <a:r>
              <a:rPr lang="ru-RU" dirty="0" smtClean="0"/>
              <a:t>.</a:t>
            </a:r>
            <a:endParaRPr lang="ru-RU" dirty="0"/>
          </a:p>
        </p:txBody>
      </p:sp>
      <p:pic>
        <p:nvPicPr>
          <p:cNvPr id="43010" name="Picture 2" descr="http://lifeglobe.net/x/entry/1082/_Antarctica_3.jpg"/>
          <p:cNvPicPr>
            <a:picLocks noChangeAspect="1" noChangeArrowheads="1"/>
          </p:cNvPicPr>
          <p:nvPr/>
        </p:nvPicPr>
        <p:blipFill>
          <a:blip r:embed="rId2" cstate="print"/>
          <a:srcRect/>
          <a:stretch>
            <a:fillRect/>
          </a:stretch>
        </p:blipFill>
        <p:spPr bwMode="auto">
          <a:xfrm>
            <a:off x="4528693" y="1142984"/>
            <a:ext cx="4615307" cy="3033696"/>
          </a:xfrm>
          <a:prstGeom prst="rect">
            <a:avLst/>
          </a:prstGeom>
          <a:noFill/>
        </p:spPr>
      </p:pic>
      <p:sp>
        <p:nvSpPr>
          <p:cNvPr id="5" name="TextBox 4"/>
          <p:cNvSpPr txBox="1"/>
          <p:nvPr/>
        </p:nvSpPr>
        <p:spPr>
          <a:xfrm>
            <a:off x="4857752" y="4214818"/>
            <a:ext cx="3643338" cy="261610"/>
          </a:xfrm>
          <a:prstGeom prst="rect">
            <a:avLst/>
          </a:prstGeom>
          <a:noFill/>
        </p:spPr>
        <p:txBody>
          <a:bodyPr wrap="square" rtlCol="0">
            <a:spAutoFit/>
          </a:bodyPr>
          <a:lstStyle/>
          <a:p>
            <a:r>
              <a:rPr lang="ru-RU" sz="1100" dirty="0" smtClean="0"/>
              <a:t>Императорский пингвин</a:t>
            </a:r>
            <a:endParaRPr lang="ru-RU" sz="11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7158" y="1500174"/>
            <a:ext cx="4000528" cy="3970318"/>
          </a:xfrm>
          <a:prstGeom prst="rect">
            <a:avLst/>
          </a:prstGeom>
        </p:spPr>
        <p:txBody>
          <a:bodyPr wrap="square">
            <a:spAutoFit/>
          </a:bodyPr>
          <a:lstStyle/>
          <a:p>
            <a:r>
              <a:rPr lang="ru-RU" dirty="0" smtClean="0"/>
              <a:t>Существуют виды с небольшими ареалами. Некоторые виды колибри свойственны лишь отдельным горам в Андах. Только на Ямале и Таймыре гнездится </a:t>
            </a:r>
            <a:r>
              <a:rPr lang="ru-RU" dirty="0" err="1" smtClean="0"/>
              <a:t>краснозобая</a:t>
            </a:r>
            <a:r>
              <a:rPr lang="ru-RU" dirty="0" smtClean="0"/>
              <a:t> </a:t>
            </a:r>
            <a:r>
              <a:rPr lang="ru-RU" dirty="0" smtClean="0"/>
              <a:t>казарка. </a:t>
            </a:r>
            <a:r>
              <a:rPr lang="ru-RU" dirty="0" smtClean="0"/>
              <a:t>Другой эндемик нашей — </a:t>
            </a:r>
            <a:r>
              <a:rPr lang="ru-RU" dirty="0" err="1" smtClean="0"/>
              <a:t>кулик-лопатень</a:t>
            </a:r>
            <a:r>
              <a:rPr lang="ru-RU" dirty="0" smtClean="0"/>
              <a:t>, который гнездится только в приморской полосе Чукотского полуострова. Ареал одной из американских </a:t>
            </a:r>
            <a:r>
              <a:rPr lang="ru-RU" dirty="0" smtClean="0"/>
              <a:t>славок </a:t>
            </a:r>
            <a:r>
              <a:rPr lang="ru-RU" i="1" dirty="0" err="1" smtClean="0"/>
              <a:t>Dendroica</a:t>
            </a:r>
            <a:r>
              <a:rPr lang="ru-RU" i="1" dirty="0" smtClean="0"/>
              <a:t> </a:t>
            </a:r>
            <a:r>
              <a:rPr lang="ru-RU" i="1" dirty="0" err="1" smtClean="0"/>
              <a:t>kirtlandi</a:t>
            </a:r>
            <a:r>
              <a:rPr lang="ru-RU" dirty="0" smtClean="0"/>
              <a:t> занимает площадь 140 на 160 км в Северном Мичигане.</a:t>
            </a:r>
            <a:endParaRPr lang="ru-RU" dirty="0"/>
          </a:p>
        </p:txBody>
      </p:sp>
      <p:pic>
        <p:nvPicPr>
          <p:cNvPr id="44034" name="Picture 2" descr="http://www.rgo.ru/wp-content/uploads/2010/12/0026-300x225.jpg"/>
          <p:cNvPicPr>
            <a:picLocks noChangeAspect="1" noChangeArrowheads="1"/>
          </p:cNvPicPr>
          <p:nvPr/>
        </p:nvPicPr>
        <p:blipFill>
          <a:blip r:embed="rId2" cstate="print"/>
          <a:srcRect/>
          <a:stretch>
            <a:fillRect/>
          </a:stretch>
        </p:blipFill>
        <p:spPr bwMode="auto">
          <a:xfrm>
            <a:off x="5072066" y="285728"/>
            <a:ext cx="3357566" cy="2518175"/>
          </a:xfrm>
          <a:prstGeom prst="rect">
            <a:avLst/>
          </a:prstGeom>
          <a:noFill/>
        </p:spPr>
      </p:pic>
      <p:sp>
        <p:nvSpPr>
          <p:cNvPr id="5" name="TextBox 4"/>
          <p:cNvSpPr txBox="1"/>
          <p:nvPr/>
        </p:nvSpPr>
        <p:spPr>
          <a:xfrm>
            <a:off x="5072066" y="2786058"/>
            <a:ext cx="2786082" cy="261610"/>
          </a:xfrm>
          <a:prstGeom prst="rect">
            <a:avLst/>
          </a:prstGeom>
          <a:noFill/>
        </p:spPr>
        <p:txBody>
          <a:bodyPr wrap="square" rtlCol="0">
            <a:spAutoFit/>
          </a:bodyPr>
          <a:lstStyle/>
          <a:p>
            <a:r>
              <a:rPr lang="ru-RU" sz="1100" dirty="0" err="1" smtClean="0"/>
              <a:t>Краснозобая</a:t>
            </a:r>
            <a:r>
              <a:rPr lang="ru-RU" sz="1100" dirty="0" smtClean="0"/>
              <a:t> казарка</a:t>
            </a:r>
            <a:endParaRPr lang="ru-RU" sz="1100" dirty="0"/>
          </a:p>
        </p:txBody>
      </p:sp>
      <p:pic>
        <p:nvPicPr>
          <p:cNvPr id="44036" name="Picture 4" descr="http://www.ptushki.org/files/pictures/resize.jpg"/>
          <p:cNvPicPr>
            <a:picLocks noChangeAspect="1" noChangeArrowheads="1"/>
          </p:cNvPicPr>
          <p:nvPr/>
        </p:nvPicPr>
        <p:blipFill>
          <a:blip r:embed="rId3" cstate="print"/>
          <a:srcRect/>
          <a:stretch>
            <a:fillRect/>
          </a:stretch>
        </p:blipFill>
        <p:spPr bwMode="auto">
          <a:xfrm>
            <a:off x="4929190" y="3214686"/>
            <a:ext cx="3857622" cy="2571748"/>
          </a:xfrm>
          <a:prstGeom prst="rect">
            <a:avLst/>
          </a:prstGeom>
          <a:noFill/>
        </p:spPr>
      </p:pic>
      <p:sp>
        <p:nvSpPr>
          <p:cNvPr id="7" name="TextBox 6"/>
          <p:cNvSpPr txBox="1"/>
          <p:nvPr/>
        </p:nvSpPr>
        <p:spPr>
          <a:xfrm>
            <a:off x="4929190" y="5786454"/>
            <a:ext cx="3143272" cy="261610"/>
          </a:xfrm>
          <a:prstGeom prst="rect">
            <a:avLst/>
          </a:prstGeom>
          <a:noFill/>
        </p:spPr>
        <p:txBody>
          <a:bodyPr wrap="square" rtlCol="0">
            <a:spAutoFit/>
          </a:bodyPr>
          <a:lstStyle/>
          <a:p>
            <a:r>
              <a:rPr lang="ru-RU" sz="1100" dirty="0" err="1" smtClean="0"/>
              <a:t>Кулик-лопатень</a:t>
            </a:r>
            <a:endParaRPr lang="ru-RU" sz="11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Оперение и роговой покров</a:t>
            </a:r>
            <a:br>
              <a:rPr lang="ru-RU" b="1" dirty="0" smtClean="0"/>
            </a:br>
            <a:endParaRPr lang="ru-RU" dirty="0"/>
          </a:p>
        </p:txBody>
      </p:sp>
      <p:sp>
        <p:nvSpPr>
          <p:cNvPr id="3" name="Прямоугольник 2"/>
          <p:cNvSpPr/>
          <p:nvPr/>
        </p:nvSpPr>
        <p:spPr>
          <a:xfrm>
            <a:off x="285720" y="1500174"/>
            <a:ext cx="4572000" cy="4524315"/>
          </a:xfrm>
          <a:prstGeom prst="rect">
            <a:avLst/>
          </a:prstGeom>
        </p:spPr>
        <p:txBody>
          <a:bodyPr>
            <a:spAutoFit/>
          </a:bodyPr>
          <a:lstStyle/>
          <a:p>
            <a:r>
              <a:rPr lang="ru-RU" dirty="0" smtClean="0"/>
              <a:t>Кожные покровы птиц тонкие, эластичные. В соединительнотканном слое имеются обильные пучки гладких мышц, прикрепляющиеся к </a:t>
            </a:r>
            <a:r>
              <a:rPr lang="ru-RU" dirty="0" err="1" smtClean="0"/>
              <a:t>очинам</a:t>
            </a:r>
            <a:r>
              <a:rPr lang="ru-RU" dirty="0" smtClean="0"/>
              <a:t> контурных перьев и изменяющие их положение. Кожные железы отсутствуют, единственной кожной железой у птиц является копчиковая железа, которая находится над хвостовыми позвонками (отсутствует у бескилевых птиц, у некоторых дроф, голубей, попугаев и др.). Она секретирует маслянистый секрет, который птицы выдавливают клювом и смазывают им оперение, что способствует сохранению эластичности пера</a:t>
            </a:r>
            <a:endParaRPr lang="ru-RU" dirty="0"/>
          </a:p>
        </p:txBody>
      </p:sp>
      <p:pic>
        <p:nvPicPr>
          <p:cNvPr id="52228" name="Picture 4" descr="http://abc-24.info/uploads/posts/2011-09/1314909981_ar124839755724579.jpg"/>
          <p:cNvPicPr>
            <a:picLocks noChangeAspect="1" noChangeArrowheads="1"/>
          </p:cNvPicPr>
          <p:nvPr/>
        </p:nvPicPr>
        <p:blipFill>
          <a:blip r:embed="rId2" cstate="print"/>
          <a:srcRect/>
          <a:stretch>
            <a:fillRect/>
          </a:stretch>
        </p:blipFill>
        <p:spPr bwMode="auto">
          <a:xfrm>
            <a:off x="5072066" y="2571744"/>
            <a:ext cx="3333750" cy="238125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http://www.gandex.ru/upl/oboi/gandex.ru-20989_8e54993d858fd421f4e33d93b072281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Прямоугольник 5"/>
          <p:cNvSpPr/>
          <p:nvPr/>
        </p:nvSpPr>
        <p:spPr>
          <a:xfrm>
            <a:off x="6715140" y="142852"/>
            <a:ext cx="2428860" cy="6186309"/>
          </a:xfrm>
          <a:prstGeom prst="rect">
            <a:avLst/>
          </a:prstGeom>
        </p:spPr>
        <p:txBody>
          <a:bodyPr wrap="square">
            <a:spAutoFit/>
          </a:bodyPr>
          <a:lstStyle/>
          <a:p>
            <a:r>
              <a:rPr lang="ru-RU" dirty="0" smtClean="0">
                <a:solidFill>
                  <a:schemeClr val="bg1"/>
                </a:solidFill>
              </a:rPr>
              <a:t>Для всех видов птиц характерным является наличие перьевого покрова, который не встречается у других современных </a:t>
            </a:r>
            <a:r>
              <a:rPr lang="ru-RU" dirty="0" smtClean="0">
                <a:solidFill>
                  <a:schemeClr val="bg1"/>
                </a:solidFill>
              </a:rPr>
              <a:t>животных.</a:t>
            </a:r>
            <a:r>
              <a:rPr lang="ru-RU" baseline="30000" dirty="0" smtClean="0">
                <a:solidFill>
                  <a:schemeClr val="bg1"/>
                </a:solidFill>
              </a:rPr>
              <a:t>  </a:t>
            </a:r>
            <a:r>
              <a:rPr lang="ru-RU" dirty="0" smtClean="0">
                <a:solidFill>
                  <a:schemeClr val="bg1"/>
                </a:solidFill>
              </a:rPr>
              <a:t>Перья </a:t>
            </a:r>
            <a:r>
              <a:rPr lang="ru-RU" dirty="0" smtClean="0">
                <a:solidFill>
                  <a:schemeClr val="bg1"/>
                </a:solidFill>
              </a:rPr>
              <a:t>покрывают все тело птицы, за исключением клюва и дистальных частей задних конечностей. У некоторых птиц, у как например индеек и </a:t>
            </a:r>
            <a:r>
              <a:rPr lang="ru-RU" dirty="0" err="1" smtClean="0">
                <a:solidFill>
                  <a:schemeClr val="bg1"/>
                </a:solidFill>
              </a:rPr>
              <a:t>американски</a:t>
            </a:r>
            <a:r>
              <a:rPr lang="ru-RU" dirty="0" smtClean="0">
                <a:solidFill>
                  <a:schemeClr val="bg1"/>
                </a:solidFill>
              </a:rPr>
              <a:t> </a:t>
            </a:r>
            <a:r>
              <a:rPr lang="ru-RU" dirty="0" smtClean="0">
                <a:solidFill>
                  <a:schemeClr val="bg1"/>
                </a:solidFill>
              </a:rPr>
              <a:t>грифов, оперение на голове и шее либо отсутствует вовсе, либо выражено очень слабо</a:t>
            </a:r>
            <a:endParaRPr lang="ru-RU"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357298"/>
            <a:ext cx="4429156" cy="4954591"/>
          </a:xfrm>
        </p:spPr>
        <p:txBody>
          <a:bodyPr>
            <a:normAutofit lnSpcReduction="10000"/>
          </a:bodyPr>
          <a:lstStyle/>
          <a:p>
            <a:r>
              <a:rPr lang="ru-RU" dirty="0" smtClean="0">
                <a:latin typeface="Segoe Script" pitchFamily="34" charset="0"/>
              </a:rPr>
              <a:t>В </a:t>
            </a:r>
            <a:r>
              <a:rPr lang="ru-RU" dirty="0" err="1" smtClean="0">
                <a:latin typeface="Segoe Script" pitchFamily="34" charset="0"/>
              </a:rPr>
              <a:t>отношенни</a:t>
            </a:r>
            <a:r>
              <a:rPr lang="ru-RU" dirty="0" smtClean="0">
                <a:latin typeface="Segoe Script" pitchFamily="34" charset="0"/>
              </a:rPr>
              <a:t> подвижности и способности преодолевать пространство птицы занимают первое место среди наземных позвоночных. </a:t>
            </a:r>
            <a:endParaRPr lang="ru-RU" dirty="0">
              <a:latin typeface="Segoe Script" pitchFamily="34" charset="0"/>
            </a:endParaRPr>
          </a:p>
        </p:txBody>
      </p:sp>
      <p:pic>
        <p:nvPicPr>
          <p:cNvPr id="28674" name="Picture 2" descr="http://www.stihi.ru/pics/2006/12/15-58.jpg"/>
          <p:cNvPicPr>
            <a:picLocks noChangeAspect="1" noChangeArrowheads="1"/>
          </p:cNvPicPr>
          <p:nvPr/>
        </p:nvPicPr>
        <p:blipFill>
          <a:blip r:embed="rId2" cstate="print"/>
          <a:srcRect/>
          <a:stretch>
            <a:fillRect/>
          </a:stretch>
        </p:blipFill>
        <p:spPr bwMode="auto">
          <a:xfrm>
            <a:off x="4467225" y="3429000"/>
            <a:ext cx="4676775" cy="34290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le:Parts of feather modified.jpg"/>
          <p:cNvPicPr>
            <a:picLocks noChangeAspect="1" noChangeArrowheads="1"/>
          </p:cNvPicPr>
          <p:nvPr/>
        </p:nvPicPr>
        <p:blipFill>
          <a:blip r:embed="rId2" cstate="print"/>
          <a:srcRect/>
          <a:stretch>
            <a:fillRect/>
          </a:stretch>
        </p:blipFill>
        <p:spPr bwMode="auto">
          <a:xfrm>
            <a:off x="142844" y="214290"/>
            <a:ext cx="5572132" cy="5767804"/>
          </a:xfrm>
          <a:prstGeom prst="rect">
            <a:avLst/>
          </a:prstGeom>
          <a:noFill/>
        </p:spPr>
      </p:pic>
      <p:sp>
        <p:nvSpPr>
          <p:cNvPr id="4" name="Прямоугольник 3"/>
          <p:cNvSpPr/>
          <p:nvPr/>
        </p:nvSpPr>
        <p:spPr>
          <a:xfrm>
            <a:off x="6286512" y="4429132"/>
            <a:ext cx="2643206" cy="1477328"/>
          </a:xfrm>
          <a:prstGeom prst="rect">
            <a:avLst/>
          </a:prstGeom>
        </p:spPr>
        <p:txBody>
          <a:bodyPr wrap="square">
            <a:spAutoFit/>
          </a:bodyPr>
          <a:lstStyle/>
          <a:p>
            <a:r>
              <a:rPr lang="ru-RU" dirty="0" smtClean="0"/>
              <a:t>Перо, 1 — Опахало. 2 — Ствол. 3 — Обычная поверхность. 4 — Пуховая часть. 5 — </a:t>
            </a:r>
            <a:r>
              <a:rPr lang="ru-RU" dirty="0" err="1" smtClean="0"/>
              <a:t>Очин</a:t>
            </a:r>
            <a:r>
              <a:rPr lang="ru-RU" dirty="0" smtClean="0"/>
              <a:t> (стержень).</a:t>
            </a: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0034" y="1571612"/>
            <a:ext cx="4572000" cy="4524315"/>
          </a:xfrm>
          <a:prstGeom prst="rect">
            <a:avLst/>
          </a:prstGeom>
        </p:spPr>
        <p:txBody>
          <a:bodyPr>
            <a:spAutoFit/>
          </a:bodyPr>
          <a:lstStyle/>
          <a:p>
            <a:r>
              <a:rPr lang="ru-RU" dirty="0" smtClean="0"/>
              <a:t>К</a:t>
            </a:r>
            <a:r>
              <a:rPr lang="ru-RU" dirty="0" smtClean="0"/>
              <a:t>онтурные </a:t>
            </a:r>
            <a:r>
              <a:rPr lang="ru-RU" dirty="0" smtClean="0"/>
              <a:t>перья, покрывают все тело птицы и имеют хорошо развитый плотный стержень, основание которого — полый </a:t>
            </a:r>
            <a:r>
              <a:rPr lang="ru-RU" dirty="0" err="1" smtClean="0"/>
              <a:t>очин</a:t>
            </a:r>
            <a:r>
              <a:rPr lang="ru-RU" dirty="0" smtClean="0"/>
              <a:t> — охватывается находящейся в коже перьевой сумкой. Глубина перьевой сумки больше у крупных перьев. От стержня отходят упругие бородки, которые несут </a:t>
            </a:r>
            <a:r>
              <a:rPr lang="ru-RU" dirty="0" err="1" smtClean="0"/>
              <a:t>бородочки</a:t>
            </a:r>
            <a:r>
              <a:rPr lang="ru-RU" dirty="0" smtClean="0"/>
              <a:t> с крючочками, которые сцепляются с крючочками соседних бородок, образуя опахало пера. В самой нижней части пера бородки обычно являются более мягкими и длинными, а их </a:t>
            </a:r>
            <a:r>
              <a:rPr lang="ru-RU" dirty="0" err="1" smtClean="0"/>
              <a:t>бородочки</a:t>
            </a:r>
            <a:r>
              <a:rPr lang="ru-RU" dirty="0" smtClean="0"/>
              <a:t> не имеют крючочков — этот участок называют пуховой частью опахала.</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785794"/>
            <a:ext cx="3910010" cy="5294331"/>
          </a:xfrm>
        </p:spPr>
        <p:txBody>
          <a:bodyPr>
            <a:noAutofit/>
          </a:bodyPr>
          <a:lstStyle/>
          <a:p>
            <a:r>
              <a:rPr lang="ru-RU" sz="1600" dirty="0" smtClean="0">
                <a:latin typeface="Segoe Script" pitchFamily="34" charset="0"/>
              </a:rPr>
              <a:t>Большая подвижность связана с большой работой мускулатуры, с большими затратами энергии, который требуют быстрой и интенсивной компенсации. Несмотря на то что легкие птиц </a:t>
            </a:r>
            <a:r>
              <a:rPr lang="ru-RU" sz="1600" dirty="0" err="1" smtClean="0">
                <a:latin typeface="Segoe Script" pitchFamily="34" charset="0"/>
              </a:rPr>
              <a:t>малорастяжимы</a:t>
            </a:r>
            <a:r>
              <a:rPr lang="ru-RU" sz="1600" dirty="0" smtClean="0">
                <a:latin typeface="Segoe Script" pitchFamily="34" charset="0"/>
              </a:rPr>
              <a:t> и относительно невелики. использование кислорода в них и питание организма кислородом у птиц весьма интенсивно, что объясняется действием системы воздушных мешков. Активная часть дыхательного процесса у птиц, в отличие от других позвоночных, происходит не только при вдыхании, но и при выдыхании.</a:t>
            </a:r>
            <a:endParaRPr lang="ru-RU" sz="1600" dirty="0">
              <a:latin typeface="Segoe Script" pitchFamily="34" charset="0"/>
            </a:endParaRPr>
          </a:p>
        </p:txBody>
      </p:sp>
      <p:pic>
        <p:nvPicPr>
          <p:cNvPr id="29700" name="Picture 4" descr="http://www.goldensites.ru/media/1/20090507-b_744.jpg"/>
          <p:cNvPicPr>
            <a:picLocks noChangeAspect="1" noChangeArrowheads="1"/>
          </p:cNvPicPr>
          <p:nvPr/>
        </p:nvPicPr>
        <p:blipFill>
          <a:blip r:embed="rId2" cstate="print"/>
          <a:srcRect/>
          <a:stretch>
            <a:fillRect/>
          </a:stretch>
        </p:blipFill>
        <p:spPr bwMode="auto">
          <a:xfrm>
            <a:off x="4429124" y="785794"/>
            <a:ext cx="4572000" cy="518160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285728"/>
            <a:ext cx="8696356" cy="2928959"/>
          </a:xfrm>
        </p:spPr>
        <p:txBody>
          <a:bodyPr>
            <a:normAutofit fontScale="77500" lnSpcReduction="20000"/>
          </a:bodyPr>
          <a:lstStyle/>
          <a:p>
            <a:r>
              <a:rPr lang="ru-RU" dirty="0" smtClean="0">
                <a:latin typeface="Segoe Script" pitchFamily="34" charset="0"/>
              </a:rPr>
              <a:t>Значение этого для интенсификации обмена веществ в организме очевидно. Артериальная кровь полностью отделена от венозной, а работа сердца весьма энергична. В связи с этим стоит и энергичная работа пищеварительных органов: птица потребляет большое количество пищи, а усвоение ее идет быстро и очень полно. </a:t>
            </a:r>
            <a:endParaRPr lang="ru-RU" dirty="0">
              <a:latin typeface="Segoe Script" pitchFamily="34" charset="0"/>
            </a:endParaRPr>
          </a:p>
        </p:txBody>
      </p:sp>
      <p:pic>
        <p:nvPicPr>
          <p:cNvPr id="30724" name="Picture 4" descr="http://modernbiology.ru/ur_ev_krov7.gif"/>
          <p:cNvPicPr>
            <a:picLocks noChangeAspect="1" noChangeArrowheads="1"/>
          </p:cNvPicPr>
          <p:nvPr/>
        </p:nvPicPr>
        <p:blipFill>
          <a:blip r:embed="rId2" cstate="print"/>
          <a:srcRect/>
          <a:stretch>
            <a:fillRect/>
          </a:stretch>
        </p:blipFill>
        <p:spPr bwMode="auto">
          <a:xfrm>
            <a:off x="357158" y="3143248"/>
            <a:ext cx="8572500" cy="336232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smtClean="0"/>
              <a:t>Особенности строения </a:t>
            </a:r>
            <a:br>
              <a:rPr lang="ru-RU" dirty="0" smtClean="0"/>
            </a:br>
            <a:endParaRPr lang="ru-RU" dirty="0"/>
          </a:p>
        </p:txBody>
      </p:sp>
      <p:sp>
        <p:nvSpPr>
          <p:cNvPr id="3" name="Содержимое 2"/>
          <p:cNvSpPr>
            <a:spLocks noGrp="1"/>
          </p:cNvSpPr>
          <p:nvPr>
            <p:ph idx="4294967295"/>
          </p:nvPr>
        </p:nvSpPr>
        <p:spPr>
          <a:xfrm>
            <a:off x="0" y="1071563"/>
            <a:ext cx="4705350" cy="5651500"/>
          </a:xfrm>
        </p:spPr>
        <p:txBody>
          <a:bodyPr>
            <a:normAutofit fontScale="77500" lnSpcReduction="20000"/>
          </a:bodyPr>
          <a:lstStyle/>
          <a:p>
            <a:r>
              <a:rPr lang="ru-RU" dirty="0" smtClean="0">
                <a:latin typeface="Segoe Script" pitchFamily="34" charset="0"/>
              </a:rPr>
              <a:t>Все эти особенности тесно связаны с наличием у птиц постоянной температуры тела (а последняя — с развитием теплоизолирующего покрова из перьев). Температура тела у птиц выше, чем у млекопитающих, чаще всего она близка к 42° С, у немногих видов опускается ниже 39° С, но нередко достигнет 45 и 45,5° С.</a:t>
            </a:r>
            <a:endParaRPr lang="ru-RU" dirty="0">
              <a:latin typeface="Segoe Script" pitchFamily="34" charset="0"/>
            </a:endParaRPr>
          </a:p>
        </p:txBody>
      </p:sp>
      <p:pic>
        <p:nvPicPr>
          <p:cNvPr id="31746" name="Picture 2" descr="http://www.nastol.com.ua/large/201303/43764.jpg"/>
          <p:cNvPicPr>
            <a:picLocks noChangeAspect="1" noChangeArrowheads="1"/>
          </p:cNvPicPr>
          <p:nvPr/>
        </p:nvPicPr>
        <p:blipFill>
          <a:blip r:embed="rId2" cstate="print"/>
          <a:srcRect/>
          <a:stretch>
            <a:fillRect/>
          </a:stretch>
        </p:blipFill>
        <p:spPr bwMode="auto">
          <a:xfrm>
            <a:off x="4714888" y="1142984"/>
            <a:ext cx="4429112" cy="300642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fl1.fo.ru/image/chunk29/288402/0/editor/wiki/%D0%92%D0%BD%D0%B5%D1%88%D0%BD%D0%B5%D0%B5%D0%A1%D1%82%D1%80%D0%BE%D0%B5%D0%BD%D0%B8%D0%B5.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1214438"/>
            <a:ext cx="3838575" cy="4865687"/>
          </a:xfrm>
        </p:spPr>
        <p:txBody>
          <a:bodyPr>
            <a:normAutofit fontScale="55000" lnSpcReduction="20000"/>
          </a:bodyPr>
          <a:lstStyle/>
          <a:p>
            <a:r>
              <a:rPr lang="ru-RU" dirty="0" smtClean="0">
                <a:latin typeface="Segoe Script" pitchFamily="34" charset="0"/>
              </a:rPr>
              <a:t>Из других весьма существенных особенностей биологии и строения птиц над упомянуть еще об особенностях размножения. По сравнению с пресмыкающимися отмечается, во-первых, слабая интенсивность размножения, а во-вторых, сложность биологических явлений, сопутствующих размножению, и в особенности сложность явлений заботы о потомстве. Последнее как бы компенсирует невысокую плодовитость.</a:t>
            </a:r>
            <a:endParaRPr lang="ru-RU" dirty="0">
              <a:latin typeface="Segoe Script" pitchFamily="34" charset="0"/>
            </a:endParaRPr>
          </a:p>
        </p:txBody>
      </p:sp>
      <p:pic>
        <p:nvPicPr>
          <p:cNvPr id="33794" name="Picture 2" descr="http://avivas.ru/img/news/201205/3969554959.jpg"/>
          <p:cNvPicPr>
            <a:picLocks noChangeAspect="1" noChangeArrowheads="1"/>
          </p:cNvPicPr>
          <p:nvPr/>
        </p:nvPicPr>
        <p:blipFill>
          <a:blip r:embed="rId2" cstate="print"/>
          <a:srcRect/>
          <a:stretch>
            <a:fillRect/>
          </a:stretch>
        </p:blipFill>
        <p:spPr bwMode="auto">
          <a:xfrm>
            <a:off x="3929058" y="1857364"/>
            <a:ext cx="4976794" cy="3110496"/>
          </a:xfrm>
          <a:prstGeom prst="rect">
            <a:avLst/>
          </a:prstGeom>
          <a:noFill/>
        </p:spPr>
      </p:pic>
      <p:sp>
        <p:nvSpPr>
          <p:cNvPr id="5" name="TextBox 4"/>
          <p:cNvSpPr txBox="1"/>
          <p:nvPr/>
        </p:nvSpPr>
        <p:spPr>
          <a:xfrm>
            <a:off x="4286248" y="5072074"/>
            <a:ext cx="4214842" cy="276999"/>
          </a:xfrm>
          <a:prstGeom prst="rect">
            <a:avLst/>
          </a:prstGeom>
          <a:noFill/>
        </p:spPr>
        <p:txBody>
          <a:bodyPr wrap="square" rtlCol="0">
            <a:spAutoFit/>
          </a:bodyPr>
          <a:lstStyle/>
          <a:p>
            <a:r>
              <a:rPr lang="ru-RU" sz="1200" b="1" dirty="0" smtClean="0">
                <a:latin typeface="Segoe Script" pitchFamily="34" charset="0"/>
              </a:rPr>
              <a:t>Белый лебедь и его детеныши. </a:t>
            </a:r>
            <a:endParaRPr lang="ru-RU" sz="1200" b="1" dirty="0">
              <a:latin typeface="Segoe Script"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240</TotalTime>
  <Words>1107</Words>
  <Application>Microsoft Office PowerPoint</Application>
  <PresentationFormat>Экран (4:3)</PresentationFormat>
  <Paragraphs>61</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Трек</vt:lpstr>
      <vt:lpstr>Птицы</vt:lpstr>
      <vt:lpstr>Слайд 2</vt:lpstr>
      <vt:lpstr>Слайд 3</vt:lpstr>
      <vt:lpstr>Слайд 4</vt:lpstr>
      <vt:lpstr>Слайд 5</vt:lpstr>
      <vt:lpstr>Слайд 6</vt:lpstr>
      <vt:lpstr>Особенности строения  </vt:lpstr>
      <vt:lpstr>Слайд 8</vt:lpstr>
      <vt:lpstr>Слайд 9</vt:lpstr>
      <vt:lpstr>Слайд 10</vt:lpstr>
      <vt:lpstr>Слайд 11</vt:lpstr>
      <vt:lpstr>Слайд 12</vt:lpstr>
      <vt:lpstr>Слайд 13</vt:lpstr>
      <vt:lpstr>Слайд 14</vt:lpstr>
      <vt:lpstr>Слайд 15</vt:lpstr>
      <vt:lpstr>Происхождение</vt:lpstr>
      <vt:lpstr>Слайд 17</vt:lpstr>
      <vt:lpstr>Слайд 18</vt:lpstr>
      <vt:lpstr>Слайд 19</vt:lpstr>
      <vt:lpstr>Слайд 20</vt:lpstr>
      <vt:lpstr>Слайд 21</vt:lpstr>
      <vt:lpstr>Слайд 22</vt:lpstr>
      <vt:lpstr>Слайд 23</vt:lpstr>
      <vt:lpstr>Слайд 24</vt:lpstr>
      <vt:lpstr>Птицеводство</vt:lpstr>
      <vt:lpstr>Слайд 26</vt:lpstr>
      <vt:lpstr>Размеры</vt:lpstr>
      <vt:lpstr>Слайд 28</vt:lpstr>
      <vt:lpstr>Слайд 29</vt:lpstr>
      <vt:lpstr>Слайд 30</vt:lpstr>
      <vt:lpstr>Эволюция современных птиц </vt:lpstr>
      <vt:lpstr>Слайд 32</vt:lpstr>
      <vt:lpstr>Слайд 33</vt:lpstr>
      <vt:lpstr>Распространение и места обитания </vt:lpstr>
      <vt:lpstr>Слайд 35</vt:lpstr>
      <vt:lpstr>Слайд 36</vt:lpstr>
      <vt:lpstr>Слайд 37</vt:lpstr>
      <vt:lpstr>Оперение и роговой покров </vt:lpstr>
      <vt:lpstr>Слайд 39</vt:lpstr>
      <vt:lpstr>Слайд 40</vt:lpstr>
      <vt:lpstr>Слайд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Птицы</dc:title>
  <dc:creator>Кинебас Наталья</dc:creator>
  <cp:keywords>Биология</cp:keywords>
  <cp:lastModifiedBy>User</cp:lastModifiedBy>
  <cp:revision>26</cp:revision>
  <dcterms:created xsi:type="dcterms:W3CDTF">2013-07-13T08:30:47Z</dcterms:created>
  <dcterms:modified xsi:type="dcterms:W3CDTF">2013-07-14T08:47:24Z</dcterms:modified>
</cp:coreProperties>
</file>