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6" d="100"/>
          <a:sy n="106" d="100"/>
        </p:scale>
        <p:origin x="-1128"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8" name="Заголовок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ru-RU" smtClean="0"/>
              <a:t>Образец заголовка</a:t>
            </a:r>
            <a:endParaRPr kumimoji="0" lang="en-US"/>
          </a:p>
        </p:txBody>
      </p:sp>
      <p:sp>
        <p:nvSpPr>
          <p:cNvPr id="28" name="Дата 27"/>
          <p:cNvSpPr>
            <a:spLocks noGrp="1"/>
          </p:cNvSpPr>
          <p:nvPr>
            <p:ph type="dt" sz="half" idx="10"/>
          </p:nvPr>
        </p:nvSpPr>
        <p:spPr/>
        <p:txBody>
          <a:bodyPr/>
          <a:lstStyle/>
          <a:p>
            <a:fld id="{B85E82DF-48AE-40A4-8602-6B61494B4FF5}" type="datetimeFigureOut">
              <a:rPr lang="uk-UA" smtClean="0"/>
              <a:t>01.12.2014</a:t>
            </a:fld>
            <a:endParaRPr lang="uk-UA"/>
          </a:p>
        </p:txBody>
      </p:sp>
      <p:sp>
        <p:nvSpPr>
          <p:cNvPr id="17" name="Нижний колонтитул 16"/>
          <p:cNvSpPr>
            <a:spLocks noGrp="1"/>
          </p:cNvSpPr>
          <p:nvPr>
            <p:ph type="ftr" sz="quarter" idx="11"/>
          </p:nvPr>
        </p:nvSpPr>
        <p:spPr/>
        <p:txBody>
          <a:bodyPr/>
          <a:lstStyle/>
          <a:p>
            <a:endParaRPr lang="uk-UA"/>
          </a:p>
        </p:txBody>
      </p:sp>
      <p:sp>
        <p:nvSpPr>
          <p:cNvPr id="29" name="Номер слайда 28"/>
          <p:cNvSpPr>
            <a:spLocks noGrp="1"/>
          </p:cNvSpPr>
          <p:nvPr>
            <p:ph type="sldNum" sz="quarter" idx="12"/>
          </p:nvPr>
        </p:nvSpPr>
        <p:spPr/>
        <p:txBody>
          <a:bodyPr/>
          <a:lstStyle/>
          <a:p>
            <a:fld id="{2D7C9EA4-5BE8-41A3-9B44-E7FDB0E429F9}" type="slidenum">
              <a:rPr lang="uk-UA" smtClean="0"/>
              <a:t>‹#›</a:t>
            </a:fld>
            <a:endParaRPr lang="uk-UA"/>
          </a:p>
        </p:txBody>
      </p:sp>
      <p:sp>
        <p:nvSpPr>
          <p:cNvPr id="9" name="Подзаголовок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B85E82DF-48AE-40A4-8602-6B61494B4FF5}" type="datetimeFigureOut">
              <a:rPr lang="uk-UA" smtClean="0"/>
              <a:t>01.12.2014</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2D7C9EA4-5BE8-41A3-9B44-E7FDB0E429F9}" type="slidenum">
              <a:rPr lang="uk-UA" smtClean="0"/>
              <a:t>‹#›</a:t>
            </a:fld>
            <a:endParaRPr lang="uk-U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B85E82DF-48AE-40A4-8602-6B61494B4FF5}" type="datetimeFigureOut">
              <a:rPr lang="uk-UA" smtClean="0"/>
              <a:t>01.12.2014</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2D7C9EA4-5BE8-41A3-9B44-E7FDB0E429F9}" type="slidenum">
              <a:rPr lang="uk-UA" smtClean="0"/>
              <a:t>‹#›</a:t>
            </a:fld>
            <a:endParaRPr lang="uk-U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B85E82DF-48AE-40A4-8602-6B61494B4FF5}" type="datetimeFigureOut">
              <a:rPr lang="uk-UA" smtClean="0"/>
              <a:t>01.12.2014</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2D7C9EA4-5BE8-41A3-9B44-E7FDB0E429F9}" type="slidenum">
              <a:rPr lang="uk-UA" smtClean="0"/>
              <a:t>‹#›</a:t>
            </a:fld>
            <a:endParaRPr lang="uk-U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B85E82DF-48AE-40A4-8602-6B61494B4FF5}" type="datetimeFigureOut">
              <a:rPr lang="uk-UA" smtClean="0"/>
              <a:t>01.12.2014</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a:xfrm>
            <a:off x="7924800" y="6416675"/>
            <a:ext cx="762000" cy="365125"/>
          </a:xfrm>
        </p:spPr>
        <p:txBody>
          <a:bodyPr/>
          <a:lstStyle/>
          <a:p>
            <a:fld id="{2D7C9EA4-5BE8-41A3-9B44-E7FDB0E429F9}" type="slidenum">
              <a:rPr lang="uk-UA" smtClean="0"/>
              <a:t>‹#›</a:t>
            </a:fld>
            <a:endParaRPr lang="uk-U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B85E82DF-48AE-40A4-8602-6B61494B4FF5}" type="datetimeFigureOut">
              <a:rPr lang="uk-UA" smtClean="0"/>
              <a:t>01.12.2014</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2D7C9EA4-5BE8-41A3-9B44-E7FDB0E429F9}" type="slidenum">
              <a:rPr lang="uk-UA" smtClean="0"/>
              <a:t>‹#›</a:t>
            </a:fld>
            <a:endParaRPr lang="uk-U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8229600" cy="1143000"/>
          </a:xfrm>
        </p:spPr>
        <p:txBody>
          <a:bodyPr anchor="ctr"/>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B85E82DF-48AE-40A4-8602-6B61494B4FF5}" type="datetimeFigureOut">
              <a:rPr lang="uk-UA" smtClean="0"/>
              <a:t>01.12.2014</a:t>
            </a:fld>
            <a:endParaRPr lang="uk-UA"/>
          </a:p>
        </p:txBody>
      </p:sp>
      <p:sp>
        <p:nvSpPr>
          <p:cNvPr id="8" name="Нижний колонтитул 7"/>
          <p:cNvSpPr>
            <a:spLocks noGrp="1"/>
          </p:cNvSpPr>
          <p:nvPr>
            <p:ph type="ftr" sz="quarter" idx="11"/>
          </p:nvPr>
        </p:nvSpPr>
        <p:spPr/>
        <p:txBody>
          <a:bodyPr/>
          <a:lstStyle/>
          <a:p>
            <a:endParaRPr lang="uk-UA"/>
          </a:p>
        </p:txBody>
      </p:sp>
      <p:sp>
        <p:nvSpPr>
          <p:cNvPr id="9" name="Номер слайда 8"/>
          <p:cNvSpPr>
            <a:spLocks noGrp="1"/>
          </p:cNvSpPr>
          <p:nvPr>
            <p:ph type="sldNum" sz="quarter" idx="12"/>
          </p:nvPr>
        </p:nvSpPr>
        <p:spPr/>
        <p:txBody>
          <a:bodyPr/>
          <a:lstStyle/>
          <a:p>
            <a:fld id="{2D7C9EA4-5BE8-41A3-9B44-E7FDB0E429F9}" type="slidenum">
              <a:rPr lang="uk-UA" smtClean="0"/>
              <a:t>‹#›</a:t>
            </a:fld>
            <a:endParaRPr lang="uk-U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B85E82DF-48AE-40A4-8602-6B61494B4FF5}" type="datetimeFigureOut">
              <a:rPr lang="uk-UA" smtClean="0"/>
              <a:t>01.12.2014</a:t>
            </a:fld>
            <a:endParaRPr lang="uk-UA"/>
          </a:p>
        </p:txBody>
      </p:sp>
      <p:sp>
        <p:nvSpPr>
          <p:cNvPr id="4" name="Нижний колонтитул 3"/>
          <p:cNvSpPr>
            <a:spLocks noGrp="1"/>
          </p:cNvSpPr>
          <p:nvPr>
            <p:ph type="ftr" sz="quarter" idx="11"/>
          </p:nvPr>
        </p:nvSpPr>
        <p:spPr/>
        <p:txBody>
          <a:bodyPr/>
          <a:lstStyle/>
          <a:p>
            <a:endParaRPr lang="uk-UA"/>
          </a:p>
        </p:txBody>
      </p:sp>
      <p:sp>
        <p:nvSpPr>
          <p:cNvPr id="5" name="Номер слайда 4"/>
          <p:cNvSpPr>
            <a:spLocks noGrp="1"/>
          </p:cNvSpPr>
          <p:nvPr>
            <p:ph type="sldNum" sz="quarter" idx="12"/>
          </p:nvPr>
        </p:nvSpPr>
        <p:spPr/>
        <p:txBody>
          <a:bodyPr/>
          <a:lstStyle/>
          <a:p>
            <a:fld id="{2D7C9EA4-5BE8-41A3-9B44-E7FDB0E429F9}" type="slidenum">
              <a:rPr lang="uk-UA" smtClean="0"/>
              <a:t>‹#›</a:t>
            </a:fld>
            <a:endParaRPr lang="uk-U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85E82DF-48AE-40A4-8602-6B61494B4FF5}" type="datetimeFigureOut">
              <a:rPr lang="uk-UA" smtClean="0"/>
              <a:t>01.12.2014</a:t>
            </a:fld>
            <a:endParaRPr lang="uk-UA"/>
          </a:p>
        </p:txBody>
      </p:sp>
      <p:sp>
        <p:nvSpPr>
          <p:cNvPr id="3" name="Нижний колонтитул 2"/>
          <p:cNvSpPr>
            <a:spLocks noGrp="1"/>
          </p:cNvSpPr>
          <p:nvPr>
            <p:ph type="ftr" sz="quarter" idx="11"/>
          </p:nvPr>
        </p:nvSpPr>
        <p:spPr/>
        <p:txBody>
          <a:bodyPr/>
          <a:lstStyle/>
          <a:p>
            <a:endParaRPr lang="uk-UA"/>
          </a:p>
        </p:txBody>
      </p:sp>
      <p:sp>
        <p:nvSpPr>
          <p:cNvPr id="4" name="Номер слайда 3"/>
          <p:cNvSpPr>
            <a:spLocks noGrp="1"/>
          </p:cNvSpPr>
          <p:nvPr>
            <p:ph type="sldNum" sz="quarter" idx="12"/>
          </p:nvPr>
        </p:nvSpPr>
        <p:spPr/>
        <p:txBody>
          <a:bodyPr/>
          <a:lstStyle/>
          <a:p>
            <a:fld id="{2D7C9EA4-5BE8-41A3-9B44-E7FDB0E429F9}" type="slidenum">
              <a:rPr lang="uk-UA" smtClean="0"/>
              <a:t>‹#›</a:t>
            </a:fld>
            <a:endParaRPr lang="uk-U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B85E82DF-48AE-40A4-8602-6B61494B4FF5}" type="datetimeFigureOut">
              <a:rPr lang="uk-UA" smtClean="0"/>
              <a:t>01.12.2014</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2D7C9EA4-5BE8-41A3-9B44-E7FDB0E429F9}" type="slidenum">
              <a:rPr lang="uk-UA" smtClean="0"/>
              <a:t>‹#›</a:t>
            </a:fld>
            <a:endParaRPr lang="uk-U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ru-RU" smtClean="0">
                <a:solidFill>
                  <a:schemeClr val="lt1"/>
                </a:solidFill>
                <a:latin typeface="+mn-lt"/>
                <a:ea typeface="+mn-ea"/>
                <a:cs typeface="+mn-cs"/>
              </a:rPr>
              <a:t>Вставка рисунка</a:t>
            </a:r>
            <a:endParaRPr kumimoji="0" lang="en-US" dirty="0">
              <a:solidFill>
                <a:schemeClr val="lt1"/>
              </a:solidFill>
              <a:latin typeface="+mn-lt"/>
              <a:ea typeface="+mn-ea"/>
              <a:cs typeface="+mn-cs"/>
            </a:endParaRPr>
          </a:p>
        </p:txBody>
      </p:sp>
      <p:sp>
        <p:nvSpPr>
          <p:cNvPr id="4" name="Текст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B85E82DF-48AE-40A4-8602-6B61494B4FF5}" type="datetimeFigureOut">
              <a:rPr lang="uk-UA" smtClean="0"/>
              <a:t>01.12.2014</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2D7C9EA4-5BE8-41A3-9B44-E7FDB0E429F9}" type="slidenum">
              <a:rPr lang="uk-UA" smtClean="0"/>
              <a:t>‹#›</a:t>
            </a:fld>
            <a:endParaRPr lang="uk-U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Заголовок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B85E82DF-48AE-40A4-8602-6B61494B4FF5}" type="datetimeFigureOut">
              <a:rPr lang="uk-UA" smtClean="0"/>
              <a:t>01.12.2014</a:t>
            </a:fld>
            <a:endParaRPr lang="uk-UA"/>
          </a:p>
        </p:txBody>
      </p:sp>
      <p:sp>
        <p:nvSpPr>
          <p:cNvPr id="3" name="Нижний колонтитул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uk-UA"/>
          </a:p>
        </p:txBody>
      </p:sp>
      <p:sp>
        <p:nvSpPr>
          <p:cNvPr id="23" name="Номер слайда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2D7C9EA4-5BE8-41A3-9B44-E7FDB0E429F9}" type="slidenum">
              <a:rPr lang="uk-UA" smtClean="0"/>
              <a:t>‹#›</a:t>
            </a:fld>
            <a:endParaRPr lang="uk-UA"/>
          </a:p>
        </p:txBody>
      </p:sp>
    </p:spTree>
  </p:cSld>
  <p:clrMap bg1="dk1" tx1="lt1" bg2="dk2" tx2="lt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slideLayout" Target="../slideLayouts/slideLayout2.xml"/><Relationship Id="rId1" Type="http://schemas.openxmlformats.org/officeDocument/2006/relationships/video" Target="file:///E:\&#1053;&#1072;&#1089;&#1090;&#1103;\&#1050;&#1091;&#1088;&#1110;&#1085;&#1085;&#1103;-&#1094;&#1077;%20&#1096;&#1082;&#1110;&#1076;&#1083;&#1080;&#1074;&#1086;.avi.mp4"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p:txBody>
          <a:bodyPr>
            <a:normAutofit fontScale="90000"/>
          </a:bodyPr>
          <a:lstStyle/>
          <a:p>
            <a:r>
              <a:rPr lang="ru-RU" dirty="0" err="1" smtClean="0"/>
              <a:t>Вплив</a:t>
            </a:r>
            <a:r>
              <a:rPr lang="ru-RU" dirty="0" smtClean="0"/>
              <a:t> кур</a:t>
            </a:r>
            <a:r>
              <a:rPr lang="uk-UA" dirty="0" err="1" smtClean="0"/>
              <a:t>іння</a:t>
            </a:r>
            <a:r>
              <a:rPr lang="uk-UA" dirty="0" smtClean="0"/>
              <a:t> на </a:t>
            </a:r>
            <a:r>
              <a:rPr lang="uk-UA" dirty="0" smtClean="0"/>
              <a:t>р</a:t>
            </a:r>
            <a:r>
              <a:rPr lang="uk-UA" dirty="0" smtClean="0"/>
              <a:t>епродуктивне </a:t>
            </a:r>
            <a:r>
              <a:rPr lang="uk-UA" dirty="0" err="1" smtClean="0"/>
              <a:t>здоров”я</a:t>
            </a:r>
            <a:r>
              <a:rPr lang="uk-UA" dirty="0" smtClean="0"/>
              <a:t> і статеві відносини</a:t>
            </a:r>
            <a:endParaRPr lang="uk-UA" dirty="0"/>
          </a:p>
        </p:txBody>
      </p:sp>
      <p:pic>
        <p:nvPicPr>
          <p:cNvPr id="6" name="Содержимое 5" descr="kurenie.jpg"/>
          <p:cNvPicPr>
            <a:picLocks noGrp="1" noChangeAspect="1"/>
          </p:cNvPicPr>
          <p:nvPr>
            <p:ph idx="1"/>
          </p:nvPr>
        </p:nvPicPr>
        <p:blipFill>
          <a:blip r:embed="rId2" cstate="print"/>
          <a:stretch>
            <a:fillRect/>
          </a:stretch>
        </p:blipFill>
        <p:spPr>
          <a:xfrm>
            <a:off x="683568" y="1556792"/>
            <a:ext cx="7704856" cy="5112568"/>
          </a:xfr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p:txBody>
          <a:bodyPr/>
          <a:lstStyle/>
          <a:p>
            <a:endParaRPr lang="uk-UA"/>
          </a:p>
        </p:txBody>
      </p:sp>
      <p:sp>
        <p:nvSpPr>
          <p:cNvPr id="5" name="Содержимое 4"/>
          <p:cNvSpPr>
            <a:spLocks noGrp="1"/>
          </p:cNvSpPr>
          <p:nvPr>
            <p:ph idx="1"/>
          </p:nvPr>
        </p:nvSpPr>
        <p:spPr/>
        <p:txBody>
          <a:bodyPr/>
          <a:lstStyle/>
          <a:p>
            <a:r>
              <a:rPr lang="uk-UA" dirty="0" smtClean="0"/>
              <a:t/>
            </a:r>
            <a:br>
              <a:rPr lang="uk-UA" dirty="0" smtClean="0"/>
            </a:br>
            <a:r>
              <a:rPr lang="uk-UA" dirty="0" smtClean="0"/>
              <a:t/>
            </a:r>
            <a:br>
              <a:rPr lang="uk-UA" dirty="0" smtClean="0"/>
            </a:br>
            <a:r>
              <a:rPr lang="uk-UA" dirty="0" smtClean="0"/>
              <a:t/>
            </a:r>
            <a:br>
              <a:rPr lang="uk-UA" dirty="0" smtClean="0"/>
            </a:br>
            <a:r>
              <a:rPr lang="uk-UA" dirty="0" smtClean="0"/>
              <a:t/>
            </a:r>
            <a:br>
              <a:rPr lang="uk-UA" dirty="0" smtClean="0"/>
            </a:br>
            <a:r>
              <a:rPr lang="uk-UA" dirty="0" smtClean="0"/>
              <a:t/>
            </a:r>
            <a:br>
              <a:rPr lang="uk-UA" dirty="0" smtClean="0"/>
            </a:br>
            <a:endParaRPr lang="uk-UA" dirty="0" smtClean="0"/>
          </a:p>
          <a:p>
            <a:r>
              <a:rPr lang="uk-UA" dirty="0" smtClean="0"/>
              <a:t/>
            </a:r>
            <a:br>
              <a:rPr lang="uk-UA" dirty="0" smtClean="0"/>
            </a:br>
            <a:r>
              <a:rPr lang="uk-UA" dirty="0" smtClean="0"/>
              <a:t>Проект </a:t>
            </a:r>
            <a:r>
              <a:rPr lang="uk-UA" dirty="0" err="1" smtClean="0"/>
              <a:t>підготувли</a:t>
            </a:r>
            <a:r>
              <a:rPr lang="uk-UA" dirty="0" smtClean="0"/>
              <a:t> учениці 9-А класу</a:t>
            </a:r>
            <a:br>
              <a:rPr lang="uk-UA" dirty="0" smtClean="0"/>
            </a:br>
            <a:r>
              <a:rPr lang="uk-UA" dirty="0" smtClean="0"/>
              <a:t>Князєва Анастасія і </a:t>
            </a:r>
            <a:r>
              <a:rPr lang="uk-UA" dirty="0" err="1" smtClean="0"/>
              <a:t>Горковенко</a:t>
            </a:r>
            <a:r>
              <a:rPr lang="uk-UA" smtClean="0"/>
              <a:t> Юлія</a:t>
            </a:r>
          </a:p>
          <a:p>
            <a:endParaRPr lang="uk-UA"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p:txBody>
          <a:bodyPr/>
          <a:lstStyle/>
          <a:p>
            <a:r>
              <a:rPr lang="uk-UA" dirty="0" smtClean="0"/>
              <a:t> Жінка і куріння: загальні дані</a:t>
            </a:r>
            <a:endParaRPr lang="uk-UA" dirty="0"/>
          </a:p>
        </p:txBody>
      </p:sp>
      <p:sp>
        <p:nvSpPr>
          <p:cNvPr id="5" name="Содержимое 4"/>
          <p:cNvSpPr>
            <a:spLocks noGrp="1"/>
          </p:cNvSpPr>
          <p:nvPr>
            <p:ph sz="half" idx="1"/>
          </p:nvPr>
        </p:nvSpPr>
        <p:spPr/>
        <p:txBody>
          <a:bodyPr>
            <a:normAutofit fontScale="40000" lnSpcReduction="20000"/>
          </a:bodyPr>
          <a:lstStyle/>
          <a:p>
            <a:r>
              <a:rPr lang="uk-UA" dirty="0" smtClean="0"/>
              <a:t>Аналіз даних 20-річного </a:t>
            </a:r>
            <a:r>
              <a:rPr lang="uk-UA" dirty="0" err="1" smtClean="0"/>
              <a:t>моніторування</a:t>
            </a:r>
            <a:r>
              <a:rPr lang="uk-UA" dirty="0" smtClean="0"/>
              <a:t> поширеності паління серед жінок, проведеного Інститутом кардіології АМН України, зламав традиційне уявлення про </a:t>
            </a:r>
            <a:r>
              <a:rPr lang="uk-UA" dirty="0" err="1" smtClean="0"/>
              <a:t>тютюнопаління</a:t>
            </a:r>
            <a:r>
              <a:rPr lang="uk-UA" dirty="0" smtClean="0"/>
              <a:t> як суто </a:t>
            </a:r>
            <a:r>
              <a:rPr lang="uk-UA" sz="11000" dirty="0" smtClean="0"/>
              <a:t>чоловічу</a:t>
            </a:r>
            <a:r>
              <a:rPr lang="uk-UA" dirty="0" smtClean="0"/>
              <a:t> проблему в Україні і показав, що частота цього фактора в різних вікових групах жінок збільшилася в 3-4 рази. Загалом у даний час майже кожна п'ята жінка віку 20-59 років, що живе в місті, є активним курцем, у той час як наприкінці 70-х років курила кожна двадцята. Негативна тенденція до збільшення цього показника серед жінок супроводжується збільшенням інтенсивності куріння: переважають жінки, що викурюють щодня до 10 цигарок (60,7%). Починаючи з 30-річного віку, кожна третя жінка викурює щодня від 10 до 20 сигарет. Більше пачки на день викурюють 6-7% жінок віком 20-49 років і 15% жінок віком 50-59 </a:t>
            </a:r>
            <a:r>
              <a:rPr lang="uk-UA" dirty="0" err="1" smtClean="0"/>
              <a:t>років.Одним</a:t>
            </a:r>
            <a:r>
              <a:rPr lang="uk-UA" dirty="0" smtClean="0"/>
              <a:t> з несприятливих факторів паління серед жінок репродуктивного віку є продовження паління під час вагітності. Анкетування жінок-курців показало, що 29,7% з них, зменшивши кількість цигарок, продовжували курити в першу половину вагітності, а 5% - до пологів.</a:t>
            </a:r>
          </a:p>
          <a:p>
            <a:r>
              <a:rPr lang="uk-UA" dirty="0" smtClean="0"/>
              <a:t>Помітною рисою курців-жінок є більш пізній вік початку паління порівняно з чоловіками. У жінок початок куріння зумовлений бажанням активно, усвідомлено долучитися до паління. Серед причин початку куріння, при анкетуванні найбільше названо стресові ситуації, пов'язані з роботою, конфлікти в особистому житті; 15,3% жінок вважають, що паління допомагає їм у створенні іміджу сучасної жінки, 12% - розглядають його, як фактор, що допомагає подолати самотність, сприяє комунікабельності, 12,2% не змогли сформулювати конкретну причину.</a:t>
            </a:r>
          </a:p>
          <a:p>
            <a:endParaRPr lang="uk-UA" dirty="0"/>
          </a:p>
        </p:txBody>
      </p:sp>
      <p:pic>
        <p:nvPicPr>
          <p:cNvPr id="7" name="Содержимое 6" descr="74feffe82b051fcd00f80c5364bbd5d4.jpg"/>
          <p:cNvPicPr>
            <a:picLocks noGrp="1" noChangeAspect="1"/>
          </p:cNvPicPr>
          <p:nvPr>
            <p:ph sz="half" idx="2"/>
          </p:nvPr>
        </p:nvPicPr>
        <p:blipFill>
          <a:blip r:embed="rId2" cstate="print"/>
          <a:stretch>
            <a:fillRect/>
          </a:stretch>
        </p:blipFill>
        <p:spPr>
          <a:xfrm>
            <a:off x="4648200" y="1556792"/>
            <a:ext cx="4495800" cy="4608511"/>
          </a:xfr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4"/>
          <p:cNvSpPr>
            <a:spLocks noGrp="1"/>
          </p:cNvSpPr>
          <p:nvPr>
            <p:ph type="title"/>
          </p:nvPr>
        </p:nvSpPr>
        <p:spPr/>
        <p:txBody>
          <a:bodyPr>
            <a:normAutofit fontScale="90000"/>
          </a:bodyPr>
          <a:lstStyle/>
          <a:p>
            <a:r>
              <a:rPr lang="ru-RU" dirty="0" err="1" smtClean="0"/>
              <a:t>Вплив</a:t>
            </a:r>
            <a:r>
              <a:rPr lang="ru-RU" dirty="0" smtClean="0"/>
              <a:t> </a:t>
            </a:r>
            <a:r>
              <a:rPr lang="ru-RU" dirty="0" err="1" smtClean="0"/>
              <a:t>куріння</a:t>
            </a:r>
            <a:r>
              <a:rPr lang="ru-RU" dirty="0" smtClean="0"/>
              <a:t> на </a:t>
            </a:r>
            <a:r>
              <a:rPr lang="ru-RU" dirty="0" err="1" smtClean="0"/>
              <a:t>репродуктивну</a:t>
            </a:r>
            <a:r>
              <a:rPr lang="ru-RU" dirty="0" smtClean="0"/>
              <a:t> систему</a:t>
            </a:r>
            <a:endParaRPr lang="uk-UA" dirty="0"/>
          </a:p>
        </p:txBody>
      </p:sp>
      <p:sp>
        <p:nvSpPr>
          <p:cNvPr id="6" name="Содержимое 5"/>
          <p:cNvSpPr>
            <a:spLocks noGrp="1"/>
          </p:cNvSpPr>
          <p:nvPr>
            <p:ph idx="1"/>
          </p:nvPr>
        </p:nvSpPr>
        <p:spPr/>
        <p:txBody>
          <a:bodyPr>
            <a:normAutofit lnSpcReduction="10000"/>
          </a:bodyPr>
          <a:lstStyle/>
          <a:p>
            <a:r>
              <a:rPr lang="uk-UA" dirty="0" smtClean="0"/>
              <a:t>Жінки, які палять, частіше страждають непліддям.</a:t>
            </a:r>
          </a:p>
          <a:p>
            <a:r>
              <a:rPr lang="uk-UA" dirty="0" smtClean="0"/>
              <a:t>Ризик кровотечі і спонтанного аборту під час вагітності вищий, ніж у жінок, які не палять.</a:t>
            </a:r>
          </a:p>
          <a:p>
            <a:r>
              <a:rPr lang="uk-UA" dirty="0" smtClean="0"/>
              <a:t>Менопауза (припинення циклічної діяльності </a:t>
            </a:r>
            <a:r>
              <a:rPr lang="uk-UA" dirty="0" err="1" smtClean="0"/>
              <a:t>яйників</a:t>
            </a:r>
            <a:r>
              <a:rPr lang="uk-UA" dirty="0" smtClean="0"/>
              <a:t>) швидше настає у жінок, які палять. Відповідно, жінки, які палять, старіють швидше.</a:t>
            </a:r>
          </a:p>
          <a:p>
            <a:r>
              <a:rPr lang="uk-UA" dirty="0" smtClean="0"/>
              <a:t>Схильність до тромбоутворень і ризику розвитку </a:t>
            </a:r>
            <a:r>
              <a:rPr lang="uk-UA" dirty="0" err="1" smtClean="0"/>
              <a:t>тромбоемболій</a:t>
            </a:r>
            <a:r>
              <a:rPr lang="uk-UA" dirty="0" smtClean="0"/>
              <a:t> на фоні прийому комбінованих пероральних контрацептивів значно вищий у жінок, які палять, особливо після 35 років.</a:t>
            </a:r>
          </a:p>
          <a:p>
            <a:endParaRPr lang="uk-UA"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467544" y="188640"/>
            <a:ext cx="3008313" cy="936104"/>
          </a:xfrm>
        </p:spPr>
        <p:txBody>
          <a:bodyPr/>
          <a:lstStyle/>
          <a:p>
            <a:r>
              <a:rPr lang="uk-UA" b="1" dirty="0" smtClean="0"/>
              <a:t>Вплив на розвиток плода</a:t>
            </a:r>
            <a:endParaRPr lang="uk-UA" dirty="0"/>
          </a:p>
        </p:txBody>
      </p:sp>
      <p:sp>
        <p:nvSpPr>
          <p:cNvPr id="6" name="Текст 5"/>
          <p:cNvSpPr>
            <a:spLocks noGrp="1"/>
          </p:cNvSpPr>
          <p:nvPr>
            <p:ph type="body" idx="2"/>
          </p:nvPr>
        </p:nvSpPr>
        <p:spPr>
          <a:xfrm>
            <a:off x="251520" y="1268760"/>
            <a:ext cx="3224337" cy="4896544"/>
          </a:xfrm>
        </p:spPr>
        <p:txBody>
          <a:bodyPr>
            <a:normAutofit fontScale="92500" lnSpcReduction="20000"/>
          </a:bodyPr>
          <a:lstStyle/>
          <a:p>
            <a:r>
              <a:rPr lang="uk-UA" dirty="0" smtClean="0"/>
              <a:t>Існує дуже багато доказів того, що куріння до настання і під час вагітності шкідливе для дитини, оскільки погіршується транспортування кисню і поживних речовин. Причому, немає прямої залежності між кількістю викурених цигарок і їх шкідливістю.</a:t>
            </a:r>
          </a:p>
          <a:p>
            <a:r>
              <a:rPr lang="uk-UA" dirty="0" smtClean="0"/>
              <a:t>Вчені з Мюнхенського Університету дослідили, що жінки, які планують вагітність, повинні відмовитись від куріння не тільки з метою профілактики </a:t>
            </a:r>
            <a:r>
              <a:rPr lang="uk-UA" dirty="0" err="1" smtClean="0"/>
              <a:t>перинатальної</a:t>
            </a:r>
            <a:r>
              <a:rPr lang="uk-UA" dirty="0" smtClean="0"/>
              <a:t> патології, недостатньої маси тіла при народженні, синдрому раптової смерті новонароджених, ризику виникнення бронхіальної астми, відставання в розумовому розвитку, але й для зниження ризику розвитку ожиріння у своїх дітей. Діти, матері яких курили під час вагітності, страждали ожирінням в два рази частіше. Окрім цього, у них було на 43% вище ймовірність мати надлишкову вагу, ніж у дітей, матері яких не курили. Ризик ожиріння і надлишкової ваги зростав в міру збільшення кількості цигарок, які випалювали вагітні матері. При цьому ця залежність зберігалась навіть після врахування таких важливих факторів, як освітній рівень батьків і тип вигодовування дитини.</a:t>
            </a:r>
          </a:p>
          <a:p>
            <a:endParaRPr lang="uk-UA" dirty="0"/>
          </a:p>
        </p:txBody>
      </p:sp>
      <p:pic>
        <p:nvPicPr>
          <p:cNvPr id="7" name="Содержимое 6" descr="16880582.jpg"/>
          <p:cNvPicPr>
            <a:picLocks noGrp="1" noChangeAspect="1"/>
          </p:cNvPicPr>
          <p:nvPr>
            <p:ph sz="half" idx="1"/>
          </p:nvPr>
        </p:nvPicPr>
        <p:blipFill>
          <a:blip r:embed="rId2" cstate="print"/>
          <a:stretch>
            <a:fillRect/>
          </a:stretch>
        </p:blipFill>
        <p:spPr>
          <a:xfrm>
            <a:off x="3575050" y="1220864"/>
            <a:ext cx="5111750" cy="4584400"/>
          </a:xfr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4"/>
          <p:cNvSpPr>
            <a:spLocks noGrp="1"/>
          </p:cNvSpPr>
          <p:nvPr>
            <p:ph type="title"/>
          </p:nvPr>
        </p:nvSpPr>
        <p:spPr/>
        <p:txBody>
          <a:bodyPr>
            <a:normAutofit fontScale="90000"/>
          </a:bodyPr>
          <a:lstStyle/>
          <a:p>
            <a:r>
              <a:rPr lang="ru-RU" dirty="0" err="1" smtClean="0"/>
              <a:t>В</a:t>
            </a:r>
            <a:r>
              <a:rPr lang="ru-RU" dirty="0" err="1" smtClean="0"/>
              <a:t>плив</a:t>
            </a:r>
            <a:r>
              <a:rPr lang="ru-RU" dirty="0" smtClean="0"/>
              <a:t> </a:t>
            </a:r>
            <a:r>
              <a:rPr lang="ru-RU" dirty="0" err="1" smtClean="0"/>
              <a:t>куріння</a:t>
            </a:r>
            <a:r>
              <a:rPr lang="ru-RU" dirty="0" smtClean="0"/>
              <a:t> на </a:t>
            </a:r>
            <a:r>
              <a:rPr lang="ru-RU" dirty="0" err="1" smtClean="0"/>
              <a:t>статеві</a:t>
            </a:r>
            <a:r>
              <a:rPr lang="ru-RU" dirty="0" smtClean="0"/>
              <a:t> </a:t>
            </a:r>
            <a:r>
              <a:rPr lang="ru-RU" dirty="0" err="1" smtClean="0"/>
              <a:t>відносини</a:t>
            </a:r>
            <a:endParaRPr lang="uk-UA" dirty="0"/>
          </a:p>
        </p:txBody>
      </p:sp>
      <p:pic>
        <p:nvPicPr>
          <p:cNvPr id="7" name="Содержимое 6" descr="vlijanie-kurenija-na-potenciju-2.jpg"/>
          <p:cNvPicPr>
            <a:picLocks noGrp="1" noChangeAspect="1"/>
          </p:cNvPicPr>
          <p:nvPr>
            <p:ph idx="1"/>
          </p:nvPr>
        </p:nvPicPr>
        <p:blipFill>
          <a:blip r:embed="rId2" cstate="print"/>
          <a:stretch>
            <a:fillRect/>
          </a:stretch>
        </p:blipFill>
        <p:spPr>
          <a:xfrm>
            <a:off x="221062" y="1412776"/>
            <a:ext cx="8815434" cy="5256584"/>
          </a:xfr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539552" y="404664"/>
            <a:ext cx="8229600" cy="1224136"/>
          </a:xfrm>
        </p:spPr>
        <p:style>
          <a:lnRef idx="2">
            <a:schemeClr val="accent1">
              <a:shade val="50000"/>
            </a:schemeClr>
          </a:lnRef>
          <a:fillRef idx="1">
            <a:schemeClr val="accent1"/>
          </a:fillRef>
          <a:effectRef idx="0">
            <a:schemeClr val="accent1"/>
          </a:effectRef>
          <a:fontRef idx="minor">
            <a:schemeClr val="lt1"/>
          </a:fontRef>
        </p:style>
        <p:txBody>
          <a:bodyPr>
            <a:normAutofit/>
          </a:bodyPr>
          <a:lstStyle/>
          <a:p>
            <a:r>
              <a:rPr lang="uk-UA" dirty="0" err="1" smtClean="0"/>
              <a:t>Здоров”я</a:t>
            </a:r>
            <a:r>
              <a:rPr lang="uk-UA" dirty="0" smtClean="0"/>
              <a:t> чоловіків</a:t>
            </a:r>
            <a:endParaRPr lang="uk-UA" dirty="0"/>
          </a:p>
        </p:txBody>
      </p:sp>
      <p:sp>
        <p:nvSpPr>
          <p:cNvPr id="5" name="Содержимое 4"/>
          <p:cNvSpPr>
            <a:spLocks noGrp="1"/>
          </p:cNvSpPr>
          <p:nvPr>
            <p:ph idx="1"/>
          </p:nvPr>
        </p:nvSpPr>
        <p:spPr/>
        <p:txBody>
          <a:bodyPr>
            <a:normAutofit fontScale="62500" lnSpcReduction="20000"/>
          </a:bodyPr>
          <a:lstStyle/>
          <a:p>
            <a:r>
              <a:rPr lang="uk-UA" dirty="0" smtClean="0"/>
              <a:t>Практично здатний безпосередньо впливати на функціонування чоловічого статевого члена. І часто, коли чоловік стикається з сексуальними проблемами, щоб ці проблеми виправити і поліпшити власну сексуальну функцію необхідно просто відмовитися від куріння.</a:t>
            </a:r>
          </a:p>
          <a:p>
            <a:r>
              <a:rPr lang="uk-UA" dirty="0" smtClean="0"/>
              <a:t>На жаль, цей метод підходить далеко не всім чоловікам, причому, скоріше, за їх ліні або простого небажання боротися зі звичкою. Так чим же може бути чревате постійне вживання великих кількостей нікотину? Самим першим попередженням про небезпеку, що наближається, звичайно ж, є епізодичне відсутність ерекції.</a:t>
            </a:r>
          </a:p>
          <a:p>
            <a:r>
              <a:rPr lang="uk-UA" dirty="0" smtClean="0"/>
              <a:t>Більш того, вже давно було доведено, що розвиток </a:t>
            </a:r>
            <a:r>
              <a:rPr lang="uk-UA" dirty="0" err="1" smtClean="0"/>
              <a:t>еректильної</a:t>
            </a:r>
            <a:r>
              <a:rPr lang="uk-UA" dirty="0" smtClean="0"/>
              <a:t> </a:t>
            </a:r>
            <a:r>
              <a:rPr lang="uk-UA" dirty="0" err="1" smtClean="0"/>
              <a:t>дисфункції</a:t>
            </a:r>
            <a:r>
              <a:rPr lang="uk-UA" dirty="0" smtClean="0"/>
              <a:t> - вважається основним передвісником розвитку інфаркту або інсульту. Обов'язково слід розуміти, що постійне куріння може призводити до істотного збільшення ризиків розвитку більшості небезпечних серцево-судинних патологічних станів або захворювань, які в свою чергу, також здатні в певний момент викликати імпотенцію.</a:t>
            </a:r>
          </a:p>
          <a:p>
            <a:r>
              <a:rPr lang="uk-UA" dirty="0" smtClean="0"/>
              <a:t>Загалом-то, у зв'язку з цим спостереження сучасної статистики не здадуться вам занадто дивними або не зовсім правдою. Швидше такі спостереження здаються реальної, наближається небезпекою, з якою можна і потрібно боротися.</a:t>
            </a:r>
          </a:p>
          <a:p>
            <a:endParaRPr lang="uk-UA"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p:txBody>
          <a:bodyPr>
            <a:normAutofit/>
          </a:bodyPr>
          <a:lstStyle/>
          <a:p>
            <a:r>
              <a:rPr lang="uk-UA" dirty="0" smtClean="0"/>
              <a:t>Сімейне життя</a:t>
            </a:r>
            <a:endParaRPr lang="uk-UA" dirty="0"/>
          </a:p>
        </p:txBody>
      </p:sp>
      <p:pic>
        <p:nvPicPr>
          <p:cNvPr id="7" name="Содержимое 6" descr="vlijanie-kurenija-na-potenciju-3.jpg.gif"/>
          <p:cNvPicPr>
            <a:picLocks noGrp="1" noChangeAspect="1"/>
          </p:cNvPicPr>
          <p:nvPr>
            <p:ph sz="half" idx="1"/>
          </p:nvPr>
        </p:nvPicPr>
        <p:blipFill>
          <a:blip r:embed="rId2" cstate="print"/>
          <a:stretch>
            <a:fillRect/>
          </a:stretch>
        </p:blipFill>
        <p:spPr>
          <a:xfrm>
            <a:off x="0" y="1484784"/>
            <a:ext cx="4716016" cy="4680520"/>
          </a:xfrm>
        </p:spPr>
      </p:pic>
      <p:sp>
        <p:nvSpPr>
          <p:cNvPr id="6" name="Содержимое 5"/>
          <p:cNvSpPr>
            <a:spLocks noGrp="1"/>
          </p:cNvSpPr>
          <p:nvPr>
            <p:ph sz="half" idx="2"/>
          </p:nvPr>
        </p:nvSpPr>
        <p:spPr>
          <a:solidFill>
            <a:schemeClr val="accent2">
              <a:lumMod val="60000"/>
              <a:lumOff val="40000"/>
            </a:schemeClr>
          </a:solidFill>
          <a:ln>
            <a:solidFill>
              <a:schemeClr val="accent1"/>
            </a:solidFill>
          </a:ln>
        </p:spPr>
        <p:txBody>
          <a:bodyPr>
            <a:normAutofit fontScale="62500" lnSpcReduction="20000"/>
          </a:bodyPr>
          <a:lstStyle/>
          <a:p>
            <a:r>
              <a:rPr lang="uk-UA" dirty="0" smtClean="0"/>
              <a:t>Іноді сім'ї розпадаються внаслідок проблем з зачаттям дитини, які так часто супроводжують курців.</a:t>
            </a:r>
          </a:p>
          <a:p>
            <a:r>
              <a:rPr lang="uk-UA" dirty="0" smtClean="0"/>
              <a:t>Давайте тепер на хвилину задумаємося. Якщо чоловік викурює по кілька сигарет безпосередньо перед майбутньою статевою близькістю, він повинен готуватися до того, що незабаром куріння почне активно гальмувати його сексуальне збудження. Як наслідок може відбуватися досить різке ослаблення ерекції, що не на користь чоловікові.</a:t>
            </a:r>
          </a:p>
          <a:p>
            <a:r>
              <a:rPr lang="uk-UA" dirty="0" smtClean="0"/>
              <a:t>На жаль все це веде тільки до єдиного результату - до серйозного конфлікту з коханою жінкою і до розвитку вкрай неприємних відчуттів виникають всередині себе самого.</a:t>
            </a:r>
          </a:p>
          <a:p>
            <a:endParaRPr lang="uk-UA"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9552" y="116632"/>
            <a:ext cx="8229600" cy="1359024"/>
          </a:xfrm>
        </p:spPr>
        <p:txBody>
          <a:bodyPr>
            <a:normAutofit fontScale="90000"/>
          </a:bodyPr>
          <a:lstStyle/>
          <a:p>
            <a:r>
              <a:rPr lang="ru-RU" sz="2700" b="0" dirty="0" err="1" smtClean="0"/>
              <a:t>Зниження</a:t>
            </a:r>
            <a:r>
              <a:rPr lang="ru-RU" sz="2700" b="0" dirty="0" smtClean="0"/>
              <a:t> </a:t>
            </a:r>
            <a:r>
              <a:rPr lang="ru-RU" sz="2700" b="0" dirty="0" err="1" smtClean="0"/>
              <a:t>потенції</a:t>
            </a:r>
            <a:r>
              <a:rPr lang="ru-RU" sz="2700" b="0" dirty="0" smtClean="0"/>
              <a:t> при </a:t>
            </a:r>
            <a:r>
              <a:rPr lang="ru-RU" sz="2700" b="0" dirty="0" err="1" smtClean="0"/>
              <a:t>курінні</a:t>
            </a:r>
            <a:r>
              <a:rPr lang="ru-RU" sz="2700" b="0" dirty="0" smtClean="0"/>
              <a:t> </a:t>
            </a:r>
            <a:r>
              <a:rPr lang="ru-RU" sz="2700" b="0" dirty="0" err="1" smtClean="0"/>
              <a:t>відбувається</a:t>
            </a:r>
            <a:r>
              <a:rPr lang="ru-RU" sz="2700" b="0" dirty="0" smtClean="0"/>
              <a:t> </a:t>
            </a:r>
            <a:r>
              <a:rPr lang="ru-RU" sz="2700" b="0" dirty="0" err="1" smtClean="0"/>
              <a:t>зовсім</a:t>
            </a:r>
            <a:r>
              <a:rPr lang="ru-RU" sz="2700" b="0" dirty="0" smtClean="0"/>
              <a:t> не </a:t>
            </a:r>
            <a:r>
              <a:rPr lang="ru-RU" sz="2700" b="0" dirty="0" err="1" smtClean="0"/>
              <a:t>тільки</a:t>
            </a:r>
            <a:r>
              <a:rPr lang="ru-RU" sz="2700" b="0" dirty="0" smtClean="0"/>
              <a:t> у </a:t>
            </a:r>
            <a:r>
              <a:rPr lang="ru-RU" sz="2700" b="0" dirty="0" err="1" smtClean="0"/>
              <a:t>чоловіків</a:t>
            </a:r>
            <a:r>
              <a:rPr lang="ru-RU" sz="2700" b="0" dirty="0" smtClean="0"/>
              <a:t>, </a:t>
            </a:r>
            <a:r>
              <a:rPr lang="ru-RU" sz="2700" b="0" dirty="0" err="1" smtClean="0"/>
              <a:t>що</a:t>
            </a:r>
            <a:r>
              <a:rPr lang="ru-RU" sz="2700" b="0" dirty="0" smtClean="0"/>
              <a:t> </a:t>
            </a:r>
            <a:r>
              <a:rPr lang="ru-RU" sz="2700" b="0" dirty="0" err="1" smtClean="0"/>
              <a:t>досягли</a:t>
            </a:r>
            <a:r>
              <a:rPr lang="ru-RU" sz="2700" b="0" dirty="0" smtClean="0"/>
              <a:t> </a:t>
            </a:r>
            <a:r>
              <a:rPr lang="ru-RU" sz="2700" b="0" dirty="0" err="1" smtClean="0"/>
              <a:t>зрілого</a:t>
            </a:r>
            <a:r>
              <a:rPr lang="ru-RU" sz="2700" b="0" dirty="0" smtClean="0"/>
              <a:t> </a:t>
            </a:r>
            <a:r>
              <a:rPr lang="ru-RU" sz="2700" b="0" dirty="0" err="1" smtClean="0"/>
              <a:t>віку</a:t>
            </a:r>
            <a:r>
              <a:rPr lang="ru-RU" b="0" dirty="0" smtClean="0"/>
              <a:t>.</a:t>
            </a:r>
            <a:br>
              <a:rPr lang="ru-RU" b="0" dirty="0" smtClean="0"/>
            </a:br>
            <a:endParaRPr lang="uk-UA" dirty="0"/>
          </a:p>
        </p:txBody>
      </p:sp>
      <p:sp>
        <p:nvSpPr>
          <p:cNvPr id="3" name="Содержимое 2"/>
          <p:cNvSpPr>
            <a:spLocks noGrp="1"/>
          </p:cNvSpPr>
          <p:nvPr>
            <p:ph sz="half" idx="1"/>
          </p:nvPr>
        </p:nvSpPr>
        <p:spPr>
          <a:solidFill>
            <a:schemeClr val="accent4">
              <a:lumMod val="60000"/>
              <a:lumOff val="40000"/>
            </a:schemeClr>
          </a:solidFill>
          <a:ln>
            <a:solidFill>
              <a:schemeClr val="accent3">
                <a:lumMod val="75000"/>
              </a:schemeClr>
            </a:solidFill>
          </a:ln>
        </p:spPr>
        <p:txBody>
          <a:bodyPr>
            <a:normAutofit fontScale="47500" lnSpcReduction="20000"/>
          </a:bodyPr>
          <a:lstStyle/>
          <a:p>
            <a:r>
              <a:rPr lang="uk-UA" dirty="0" smtClean="0"/>
              <a:t>На жаль все вищеописане однозначно не обійде навіть самих молодих курців. Причому основною причиною цього є суттєвий судинозвужувальний ефект від впливу нікотину.</a:t>
            </a:r>
          </a:p>
          <a:p>
            <a:r>
              <a:rPr lang="uk-UA" dirty="0" smtClean="0"/>
              <a:t>Дійсно нікотин негативно впливає на чоловічі кровоносні судини в цілому, в тому числі і на ті судини, які покликані забезпечувати повноцінність кровопостачання чоловічого статевого члена. Природно, що погана (неповноцінна) ерекція або навіть повна відсутність такий є наслідком викурювання буквально декількох сигарет безпосередньо перед </a:t>
            </a:r>
            <a:r>
              <a:rPr lang="uk-UA" dirty="0" err="1" smtClean="0"/>
              <a:t>планирующимися</a:t>
            </a:r>
            <a:r>
              <a:rPr lang="uk-UA" dirty="0" smtClean="0"/>
              <a:t> сексуальними відносинами.</a:t>
            </a:r>
          </a:p>
          <a:p>
            <a:r>
              <a:rPr lang="uk-UA" dirty="0" smtClean="0"/>
              <a:t>На сьогодні було проведено безліч масштабних досліджень з метою з'ясування впливу куріння на потенцію. У ході таких досліджень експерти виявили, що у більшості курців практично постійно (непомітно для самого курця) знижується кровопостачання і кров'яний тиск у статевому члені. Що власне рано чи пізно, але все ж веде до повної, а в деяких випадках до часткової імпотенції.</a:t>
            </a:r>
          </a:p>
          <a:p>
            <a:r>
              <a:rPr lang="uk-UA" dirty="0" smtClean="0"/>
              <a:t>Більш того було точно доведено, що існує абсолютно пряма залежність імпотенції від реальної тривалості стажу постійного куріння, і від загальної кількості викурених чоловіком сигарет за добу.</a:t>
            </a:r>
          </a:p>
          <a:p>
            <a:endParaRPr lang="uk-UA" dirty="0"/>
          </a:p>
        </p:txBody>
      </p:sp>
      <p:pic>
        <p:nvPicPr>
          <p:cNvPr id="5" name="Содержимое 4" descr="vlijanie-kurenija-na-potenciju-4.jpg"/>
          <p:cNvPicPr>
            <a:picLocks noGrp="1" noChangeAspect="1"/>
          </p:cNvPicPr>
          <p:nvPr>
            <p:ph sz="half" idx="2"/>
          </p:nvPr>
        </p:nvPicPr>
        <p:blipFill>
          <a:blip r:embed="rId2" cstate="print"/>
          <a:stretch>
            <a:fillRect/>
          </a:stretch>
        </p:blipFill>
        <p:spPr>
          <a:xfrm>
            <a:off x="4572000" y="1628800"/>
            <a:ext cx="4572000" cy="4536504"/>
          </a:xfrm>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4"/>
          <p:cNvSpPr>
            <a:spLocks noGrp="1"/>
          </p:cNvSpPr>
          <p:nvPr>
            <p:ph type="title"/>
          </p:nvPr>
        </p:nvSpPr>
        <p:spPr/>
        <p:txBody>
          <a:bodyPr/>
          <a:lstStyle/>
          <a:p>
            <a:endParaRPr lang="uk-UA"/>
          </a:p>
        </p:txBody>
      </p:sp>
      <p:pic>
        <p:nvPicPr>
          <p:cNvPr id="7" name="Куріння-це шкідливо.avi.mp4">
            <a:hlinkClick r:id="" action="ppaction://media"/>
          </p:cNvPr>
          <p:cNvPicPr>
            <a:picLocks noGrp="1" noRot="1" noChangeAspect="1"/>
          </p:cNvPicPr>
          <p:nvPr>
            <p:ph idx="1"/>
            <a:videoFile r:link="rId1"/>
          </p:nvPr>
        </p:nvPicPr>
        <p:blipFill>
          <a:blip r:embed="rId3" cstate="print"/>
          <a:stretch>
            <a:fillRect/>
          </a:stretch>
        </p:blipFill>
        <p:spPr>
          <a:xfrm>
            <a:off x="611560" y="1916832"/>
            <a:ext cx="8064896" cy="4464496"/>
          </a:xfrm>
          <a:prstGeom prst="rect">
            <a:avLst/>
          </a:prstGeom>
        </p:spPr>
      </p:pic>
    </p:spTree>
  </p:cSld>
  <p:clrMapOvr>
    <a:masterClrMapping/>
  </p:clrMapOvr>
  <p:transition>
    <p:fade thruBlk="1"/>
  </p:transition>
  <p:timing>
    <p:tnLst>
      <p:par>
        <p:cTn id="1" dur="indefinite" restart="never" nodeType="tmRoot">
          <p:childTnLst>
            <p:seq concurrent="1" nextAc="seek">
              <p:cTn id="2" restart="whenNotActive" fill="hold" evtFilter="cancelBubble" nodeType="interactiveSeq">
                <p:stCondLst>
                  <p:cond evt="onClick" delay="0">
                    <p:tgtEl>
                      <p:spTgt spid="7"/>
                    </p:tgtEl>
                  </p:cond>
                </p:stCondLst>
                <p:endSync evt="end" delay="0">
                  <p:rtn val="all"/>
                </p:endSync>
                <p:childTnLst>
                  <p:par>
                    <p:cTn id="3" fill="hold">
                      <p:stCondLst>
                        <p:cond delay="0"/>
                      </p:stCondLst>
                      <p:childTnLst>
                        <p:par>
                          <p:cTn id="4" fill="hold">
                            <p:stCondLst>
                              <p:cond delay="0"/>
                            </p:stCondLst>
                            <p:childTnLst>
                              <p:par>
                                <p:cTn id="5" presetID="2" presetClass="mediacall" presetSubtype="0" fill="hold" nodeType="clickEffect">
                                  <p:stCondLst>
                                    <p:cond delay="0"/>
                                  </p:stCondLst>
                                  <p:childTnLst>
                                    <p:cmd type="call" cmd="togglePause">
                                      <p:cBhvr>
                                        <p:cTn id="6" dur="1" fill="hold"/>
                                        <p:tgtEl>
                                          <p:spTgt spid="7"/>
                                        </p:tgtEl>
                                      </p:cBhvr>
                                    </p:cmd>
                                  </p:childTnLst>
                                </p:cTn>
                              </p:par>
                            </p:childTnLst>
                          </p:cTn>
                        </p:par>
                      </p:childTnLst>
                    </p:cTn>
                  </p:par>
                </p:childTnLst>
              </p:cTn>
              <p:nextCondLst>
                <p:cond evt="onClick" delay="0">
                  <p:tgtEl>
                    <p:spTgt spid="7"/>
                  </p:tgtEl>
                </p:cond>
              </p:nextCondLst>
            </p:seq>
            <p:video>
              <p:cMediaNode>
                <p:cTn id="7" fill="hold" display="0">
                  <p:stCondLst>
                    <p:cond delay="indefinite"/>
                  </p:stCondLst>
                  <p:endCondLst>
                    <p:cond evt="onNext" delay="0">
                      <p:tgtEl>
                        <p:sldTgt/>
                      </p:tgtEl>
                    </p:cond>
                    <p:cond evt="onPrev" delay="0">
                      <p:tgtEl>
                        <p:sldTgt/>
                      </p:tgtEl>
                    </p:cond>
                  </p:endCondLst>
                </p:cTn>
                <p:tgtEl>
                  <p:spTgt spid="7"/>
                </p:tgtEl>
              </p:cMediaNode>
            </p:video>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Апекс">
  <a:themeElements>
    <a:clrScheme name="Яркая">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Апекс">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Апекс">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48</TotalTime>
  <Words>1000</Words>
  <Application>Microsoft Office PowerPoint</Application>
  <PresentationFormat>Экран (4:3)</PresentationFormat>
  <Paragraphs>29</Paragraphs>
  <Slides>10</Slides>
  <Notes>0</Notes>
  <HiddenSlides>0</HiddenSlides>
  <MMClips>1</MMClips>
  <ScaleCrop>false</ScaleCrop>
  <HeadingPairs>
    <vt:vector size="4" baseType="variant">
      <vt:variant>
        <vt:lpstr>Тема</vt:lpstr>
      </vt:variant>
      <vt:variant>
        <vt:i4>1</vt:i4>
      </vt:variant>
      <vt:variant>
        <vt:lpstr>Заголовки слайдов</vt:lpstr>
      </vt:variant>
      <vt:variant>
        <vt:i4>10</vt:i4>
      </vt:variant>
    </vt:vector>
  </HeadingPairs>
  <TitlesOfParts>
    <vt:vector size="11" baseType="lpstr">
      <vt:lpstr>Апекс</vt:lpstr>
      <vt:lpstr>Вплив куріння на репродуктивне здоров”я і статеві відносини</vt:lpstr>
      <vt:lpstr> Жінка і куріння: загальні дані</vt:lpstr>
      <vt:lpstr>Вплив куріння на репродуктивну систему</vt:lpstr>
      <vt:lpstr>Вплив на розвиток плода</vt:lpstr>
      <vt:lpstr>Вплив куріння на статеві відносини</vt:lpstr>
      <vt:lpstr>Здоров”я чоловіків</vt:lpstr>
      <vt:lpstr>Сімейне життя</vt:lpstr>
      <vt:lpstr>Зниження потенції при курінні відбувається зовсім не тільки у чоловіків, що досягли зрілого віку. </vt:lpstr>
      <vt:lpstr>Слайд 9</vt:lpstr>
      <vt:lpstr>Слайд 10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Вплив куріння на репродуктивне здоров”я і статеві відносини</dc:title>
  <dc:creator>DOK</dc:creator>
  <cp:lastModifiedBy>DOK</cp:lastModifiedBy>
  <cp:revision>5</cp:revision>
  <dcterms:created xsi:type="dcterms:W3CDTF">2014-12-01T09:45:01Z</dcterms:created>
  <dcterms:modified xsi:type="dcterms:W3CDTF">2014-12-01T10:33:40Z</dcterms:modified>
</cp:coreProperties>
</file>