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Documents and Settings\2 русик\Рабочий стол\презентации фон\1274590888_w00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5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332656"/>
            <a:ext cx="6264696" cy="1323439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Презентація на тему:</a:t>
            </a:r>
          </a:p>
          <a:p>
            <a:endParaRPr lang="uk-UA" sz="40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1556792"/>
            <a:ext cx="6624736" cy="1446550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400" b="1" i="1" dirty="0" smtClean="0">
                <a:ln/>
                <a:solidFill>
                  <a:schemeClr val="accent3"/>
                </a:solidFill>
              </a:rPr>
              <a:t>Внутрішня будова ссавців</a:t>
            </a:r>
            <a:endParaRPr lang="uk-UA" sz="4400" b="1" i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76256" y="5900882"/>
            <a:ext cx="2267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Виконала</a:t>
            </a:r>
          </a:p>
          <a:p>
            <a:r>
              <a:rPr lang="uk-UA" b="1" i="1" dirty="0" smtClean="0"/>
              <a:t>Учениця 8-А класу</a:t>
            </a:r>
          </a:p>
          <a:p>
            <a:r>
              <a:rPr lang="uk-UA" b="1" i="1" dirty="0" smtClean="0"/>
              <a:t>Безсмола Оксана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450119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0"/>
            <a:ext cx="8064896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Добре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розвинені</a:t>
            </a:r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й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органи</a:t>
            </a:r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смаку ,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що</a:t>
            </a:r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розміщаються</a:t>
            </a:r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у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вигляді</a:t>
            </a:r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сосочків</a:t>
            </a:r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на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поверхні</a:t>
            </a:r>
            <a:r>
              <a:rPr lang="ru-RU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язика</a:t>
            </a:r>
            <a:endParaRPr lang="uk-UA" sz="28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122" name="Picture 2" descr="J:\Documents and Settings\2 русик\Рабочий стол\мала оксана\s408857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811" y="908720"/>
            <a:ext cx="3456383" cy="518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podborka_200_1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76289"/>
            <a:ext cx="3636962" cy="525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Содержимое 3" descr="ko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800" y="2437289"/>
            <a:ext cx="4053598" cy="439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6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0"/>
            <a:ext cx="8928992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2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Висновок: ссавці мають розвинені системи внутрішніх органів, що дає їм змогу перетравлювати різноманітну їжу, підтримувати високий рівень обміну речовин і сталу температуру тіла. Завдяки розвиненій нервовій системі та органам чуття вони добре орієнтуються в просторі й легко добувають їжу</a:t>
            </a:r>
            <a:endParaRPr lang="uk-UA" sz="20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7" name="Picture 3" descr="J:\Documents and Settings\2 русик\Рабочий стол\мала оксана\siberian-tiger-going-hunt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67" y="1718946"/>
            <a:ext cx="746786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211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404664" y="1332930"/>
            <a:ext cx="10873208" cy="186204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r>
              <a:rPr lang="uk-UA" sz="11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Травна система</a:t>
            </a:r>
            <a:endParaRPr lang="uk-UA" sz="11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9169" y="332656"/>
            <a:ext cx="77048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У ссавців </a:t>
            </a:r>
            <a:r>
              <a:rPr lang="uk-UA" b="1" dirty="0"/>
              <a:t>вона більш диференційована, ніж у рептилій. Рот (1) оточений м'ясистими губами, які забезпечують захоплення і утримання їжі. Їжа відривається та подрібнюється зубами, в ротовій порожнині (2) змочується слиною. За допомогою язика харчова грудка проштовхується в глотку (3), проходить стравохід (4) і поступає в шлунок (5). Далі їжа поступає в тонкий кишечник (6). У початковий його відділ відкриваються протоки печінки (7), жовчного міхура (8) і підшлункової залози (9). Переварені речовини всмоктуються стінками тонкого </a:t>
            </a:r>
            <a:r>
              <a:rPr lang="uk-UA" b="1" dirty="0" err="1"/>
              <a:t>кишечника</a:t>
            </a:r>
            <a:r>
              <a:rPr lang="uk-UA" b="1" dirty="0"/>
              <a:t>, а неперетравлені поступають в товсту кишку (10). Там всмоктується вода і формуються калові маси, які через пряму кишку (11) і анальний отвір (12) виділяються назовні. </a:t>
            </a:r>
          </a:p>
        </p:txBody>
      </p:sp>
      <p:pic>
        <p:nvPicPr>
          <p:cNvPr id="5" name="Рисунок 3" descr="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133" y="3356993"/>
            <a:ext cx="7123061" cy="350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32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9209" y="116632"/>
            <a:ext cx="6984776" cy="923330"/>
          </a:xfrm>
          <a:prstGeom prst="rect">
            <a:avLst/>
          </a:prstGeom>
          <a:noFill/>
        </p:spPr>
        <p:txBody>
          <a:bodyPr wrap="square" rtlCol="0">
            <a:prstTxWarp prst="textTriangleInverted">
              <a:avLst/>
            </a:prstTxWarp>
            <a:spAutoFit/>
          </a:bodyPr>
          <a:lstStyle/>
          <a:p>
            <a:r>
              <a:rPr lang="uk-UA" sz="5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Дихальна система</a:t>
            </a:r>
            <a:endParaRPr lang="uk-UA" sz="5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51344"/>
            <a:ext cx="94330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Дихальні шляхи ссавців </a:t>
            </a:r>
            <a:r>
              <a:rPr lang="uk-UA" sz="2400" b="1" i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починаються з  </a:t>
            </a:r>
            <a:r>
              <a:rPr lang="uk-UA" sz="2400" b="1" i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носу, йдуть по носовій порожнині, носоглотці, далі по гортані, яка відкривається в трахею. </a:t>
            </a:r>
            <a:r>
              <a:rPr lang="uk-UA" sz="2400" b="1" i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Трахея </a:t>
            </a:r>
            <a:r>
              <a:rPr lang="uk-UA" sz="2400" b="1" i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переходить у бронхи, які розгалужуються на дрібніші гілочки — бронхіоли. Легені ссавців мають комірчасту </a:t>
            </a:r>
            <a:r>
              <a:rPr lang="uk-UA" sz="2400" b="1" i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будову. </a:t>
            </a:r>
            <a:r>
              <a:rPr lang="uk-UA" sz="2400" b="1" i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Саме тут відбувається газообмін між кров’ю і навколишнім середовищем: кров, яка рухається по капілярах, віддає вуглекислий газ повітрю, </a:t>
            </a:r>
            <a:r>
              <a:rPr lang="uk-UA" sz="2400" b="1" i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і </a:t>
            </a:r>
            <a:r>
              <a:rPr lang="uk-UA" sz="2400" b="1" i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</a:rPr>
              <a:t>збагачується киснем.</a:t>
            </a:r>
          </a:p>
        </p:txBody>
      </p:sp>
      <p:pic>
        <p:nvPicPr>
          <p:cNvPr id="5" name="Рисунок 4" descr="launchy-view-122825511118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799" y="3370635"/>
            <a:ext cx="3875595" cy="3487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0742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>
        <p:checker/>
      </p:transition>
    </mc:Choice>
    <mc:Fallback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23728" y="0"/>
            <a:ext cx="561662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dirty="0" smtClean="0"/>
              <a:t>Нервова система</a:t>
            </a: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0906" y="764704"/>
            <a:ext cx="90364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Головний мозок ссавців складається з тих самих п’яти відділів, що й мозок решти хребетних </a:t>
            </a:r>
            <a:r>
              <a:rPr lang="uk-UA" sz="2000" b="1" i="1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тварин.Відрізняється</a:t>
            </a:r>
            <a:r>
              <a:rPr lang="uk-UA" sz="2000" b="1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uk-UA" sz="20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він лише значним розвитком великих півкуль переднього мозку (що зумовлює високий ступінь розвитку інтелекту ссавців) і збільшенням розмірів мозочка (що забезпечує здатність до тонкої координації рухів). Ці відділи головного мозку такі великі, що прикривають інші три відділи: проміжний, середній та довгастий. Зовнішній шар нервових клітин великих півкуль — це так звана кора великих півкуль.</a:t>
            </a:r>
          </a:p>
        </p:txBody>
      </p:sp>
      <p:pic>
        <p:nvPicPr>
          <p:cNvPr id="3074" name="Picture 2" descr="J:\Documents and Settings\2 русик\Рабочий стол\мала оксана\image15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307" y="2975750"/>
            <a:ext cx="3450580" cy="262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0705" y="5715455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2400" b="1" dirty="0">
                <a:ln>
                  <a:solidFill>
                    <a:schemeClr val="tx1"/>
                  </a:solidFill>
                </a:ln>
                <a:solidFill>
                  <a:schemeClr val="accent3"/>
                </a:solidFill>
              </a:rPr>
              <a:t>1 — мозочок; 2 — довгастий мозок; З — великі півкулі; 4 — мозкові звивини.</a:t>
            </a:r>
          </a:p>
        </p:txBody>
      </p:sp>
    </p:spTree>
    <p:extLst>
      <p:ext uri="{BB962C8B-B14F-4D97-AF65-F5344CB8AC3E}">
        <p14:creationId xmlns:p14="http://schemas.microsoft.com/office/powerpoint/2010/main" val="3727020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20688"/>
            <a:ext cx="92525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>
                <a:ln>
                  <a:solidFill>
                    <a:schemeClr val="tx1"/>
                  </a:solidFill>
                </a:ln>
                <a:solidFill>
                  <a:srgbClr val="FF00FF"/>
                </a:solidFill>
              </a:rPr>
              <a:t>У ссавців є два круги кровообігу і чотирикамерне серце (1), що має два передсердя і два шлуночки. У лівій половині серця знаходиться артеріальна кров, в правом – венозна. Артеріальна кров з лівого шлуночку по великому кругу кровообігу рухається по лівій дузі аорти (2), сонній артерії (3), спинній аорті (4), кров через капілярну мережу поступає до тканин внутрішніх органів, де віддає кисень і поживні речовини, насичується вуглекислим газом і продуктами обміну і перетворюється на венозну кров.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9730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36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Кровоносна система</a:t>
            </a:r>
            <a:endParaRPr lang="uk-UA" sz="36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исунок 4" descr="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856" y="2809425"/>
            <a:ext cx="6827082" cy="404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68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15816" y="-8130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Органи чуття</a:t>
            </a:r>
            <a:endParaRPr lang="uk-UA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699756"/>
            <a:ext cx="727280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У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ссавців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добре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розвинені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нюх , слух , і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зір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. У них є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також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органи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дотику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, смаку та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рівноваги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. Але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рівень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розвитку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органів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чуття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у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різних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видів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залежить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від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умов </a:t>
            </a:r>
            <a:r>
              <a:rPr lang="ru-RU" sz="2400" b="1" i="1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існування</a:t>
            </a:r>
            <a:r>
              <a:rPr lang="ru-RU" sz="24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 .</a:t>
            </a:r>
            <a:r>
              <a:rPr lang="ru-RU" sz="2000" dirty="0">
                <a:ln>
                  <a:solidFill>
                    <a:schemeClr val="tx1"/>
                  </a:solidFill>
                </a:ln>
              </a:rPr>
              <a:t/>
            </a:r>
            <a:br>
              <a:rPr lang="ru-RU" sz="2000" dirty="0">
                <a:ln>
                  <a:solidFill>
                    <a:schemeClr val="tx1"/>
                  </a:solidFill>
                </a:ln>
              </a:rPr>
            </a:br>
            <a:endParaRPr lang="uk-UA" sz="2000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5" name="Рисунок 4" descr="10778355_gepard_pered_pruyzhko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" y="2204864"/>
            <a:ext cx="4133165" cy="310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1" descr="albinos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269" y="2204864"/>
            <a:ext cx="3889375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J:\Documents and Settings\2 русик\Рабочий стол\мала оксана\p_38154_1_gallerybi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99829"/>
            <a:ext cx="3774004" cy="349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754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24" y="38509"/>
            <a:ext cx="399682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>
                <a:solidFill>
                  <a:srgbClr val="00FF00"/>
                </a:solidFill>
              </a:rPr>
              <a:t>Органи зору </a:t>
            </a:r>
            <a:r>
              <a:rPr lang="uk-UA" sz="2000" b="1" dirty="0">
                <a:solidFill>
                  <a:srgbClr val="00FF00"/>
                </a:solidFill>
              </a:rPr>
              <a:t>мають низку особливостей . Очі від висихання й забруднення в більшості ссавців оберігають два повіки й мигальна перетинка. Форма рогівки опукла , а кришталика – лінзоподібна . Акомодація ока досягається з допомогою зміни форми кришталика.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48063" y="3061106"/>
            <a:ext cx="4112789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Будова ока:</a:t>
            </a:r>
          </a:p>
          <a:p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 — склера; 2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прямий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медіальний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м’яз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3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задня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камера ока; 4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передня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камера ока; 5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зіниця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6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райдужна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оболонка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7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війковий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м’яз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8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кришталик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9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прямий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латеральний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м’яз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10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зоровий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нерв; 11 —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кровоносні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судини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сітківки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12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порожнина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заповнена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склистим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тілом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13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сітківка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; 14 —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судинна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оболонка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6" name="Содержимое 5" descr="j60168_121933905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24" y="3022104"/>
            <a:ext cx="3835896" cy="3835896"/>
          </a:xfrm>
          <a:prstGeom prst="rect">
            <a:avLst/>
          </a:prstGeom>
        </p:spPr>
      </p:pic>
      <p:pic>
        <p:nvPicPr>
          <p:cNvPr id="8" name="Рисунок 6" descr="vfl05_2b_image0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-21704"/>
            <a:ext cx="3279584" cy="308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453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23728" y="4293096"/>
            <a:ext cx="5976664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Органи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дотику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представлені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в основному добре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розвиненим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волоссям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Спеціалізоване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дотикальне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волосся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називається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вібрисами</a:t>
            </a:r>
            <a:endParaRPr lang="uk-UA" sz="32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Содержимое 3" descr="250px-Raccoon_(Procyon_lotor)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4478" y="-33500"/>
            <a:ext cx="4534470" cy="3827366"/>
          </a:xfrm>
          <a:prstGeom prst="rect">
            <a:avLst/>
          </a:prstGeom>
        </p:spPr>
      </p:pic>
      <p:pic>
        <p:nvPicPr>
          <p:cNvPr id="5" name="Рисунок 4" descr="250px-Cats_whisker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597" y="-33500"/>
            <a:ext cx="4622239" cy="382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127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Documents and Settings\2 русик\Рабочий стол\презентации фон\1257108058_vb33-18-alld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1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44624"/>
            <a:ext cx="7480979" cy="169277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Органи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нюху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розвинені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дуже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сильно . У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носовій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порожнині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є велика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кількість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раковин . У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тварин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із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кращим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нюхом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кількість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раковин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більша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, а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їхня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форма </a:t>
            </a:r>
            <a:r>
              <a:rPr lang="ru-RU" sz="24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складніша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uk-UA" sz="24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Содержимое 3" descr="pict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98383" y="2060848"/>
            <a:ext cx="6126427" cy="459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31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660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рем</cp:lastModifiedBy>
  <cp:revision>10</cp:revision>
  <dcterms:modified xsi:type="dcterms:W3CDTF">2014-04-08T14:58:15Z</dcterms:modified>
</cp:coreProperties>
</file>