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849" autoAdjust="0"/>
  </p:normalViewPr>
  <p:slideViewPr>
    <p:cSldViewPr>
      <p:cViewPr varScale="1">
        <p:scale>
          <a:sx n="62" d="100"/>
          <a:sy n="62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pull dir="ru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71670" y="928670"/>
            <a:ext cx="6858048" cy="3170099"/>
          </a:xfrm>
          <a:prstGeom prst="rect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6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Закономірності спадковості </a:t>
            </a:r>
          </a:p>
          <a:p>
            <a:pPr algn="ctr"/>
            <a:r>
              <a:rPr lang="uk-UA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 методикою </a:t>
            </a:r>
            <a:r>
              <a:rPr lang="uk-UA" sz="4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Грегора</a:t>
            </a:r>
            <a:r>
              <a:rPr lang="uk-UA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Менделя</a:t>
            </a:r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338" name="AutoShape 2" descr="data:image/jpeg;base64,/9j/4AAQSkZJRgABAQAAAQABAAD/2wCEAAkGBhQSERQUEhQUFBUWGBYXFhgXGBcXFxoXFRcVGRcXFxQYHSYeGBokGhUUHy8gIycpLCwsFx4xNTAqNSYrLCkBCQoKBQUFDQUFDSkYEhgpKSkpKSkpKSkpKSkpKSkpKSkpKSkpKSkpKSkpKSkpKSkpKSkpKSkpKSkpKSkpKSkpKf/AABEIARwAsgMBIgACEQEDEQH/xAAcAAABBQEBAQAAAAAAAAAAAAAAAwQFBgcBAgj/xAA/EAABBAAEBAQDBAgFBAMAAAABAAIDEQQSITEFBkFRBxMiYXGBkRQyobEjQlJiwdHh8HKCkrLxCDOi0jRDU//EABQBAQAAAAAAAAAAAAAAAAAAAAD/xAAUEQEAAAAAAAAAAAAAAAAAAAAA/9oADAMBAAIRAxEAPwDcUIQgEIQg4AuoQgEIQgEJljuMww15kjWk7Ddx+DRqVE4/neJrCYw576OVpBYD7lzhoPqfZBNcQ4lHAwyTPbGxu7nGh8Pc+w1VVn8SWuBOGwuInaDWf0RMOtWM5z18WqDxnKM+O/TYyem1mDRsxp1IaNmiq11PcrwMdgYvTnut8pcW3oPgfxQS559xYGY4BmW+mKbmo7UDHR+qeYHxNwrnBsuaE7W+i0HsXA+n5gJhHxfDSgMZJHm6Aktvbc18lDcc5ahxD/0jZ4XjQ0Lae1ODffeyg1SOUOALSCDsRqD8CF7WMcK5BkYajxs0UbdRRewA9zRDdLKseHfxHDtDo8QMU0H1NkAzV7O+9XW7O31DREKJ4BzCzEtOhY8feYdSPcHqFLIBCEIBCEIOIQhB1CEIBCEIBCF5e8AEnQDU/AIB7wBZIA7nZQWM5pbeSBvmPOl7MHve5r8VUOYObnTPDG/rH0N2ytvR7vcjX2U1wZ7WDLVu1tx6n+SAwXKTXOdJM5z3uJJNnW+lnX2TnG8lQvHotp01JJH0U3hXbWBqnoAQVfiXKTpm5HTOy+w6djrqE2i8MsM03biRtmoi+9K5ZVykFExPI7xYb5Ju6IZlI7e6YScqcSjoRygjX/7CK20o6dFpTh7IPwQZLNzRi8IcmIY57dnA04VXf++qdYzGs8hsuEkIsnNH2J3B6j2C0HiPB45mlsjA4fj9Vl7+Xfss2R4cI3GxRo0et7aH8kDKHmt2HmY6ix3V3T3BHZarwDmaPEtFEB1bWNfgN/kszxWHaXETtMlaXYGnQ6Df4oxLmQBk+Fe4OjIL2Oqx7itx0PxQbMhRvAeOx4qJskZGoGYdWnsf5qSQCEIQcQhCDqEIQCEIQCYcefWFnO1RSf7CnxKzPxW518vDnDtZIx0u5d6fQDqKu9SPpaCn4HGuklMkjiToBW1NFADtorpwnFWLvcflus94PNTBeunVXDgeLuj/AH2pBoHC5g5oIKlh8VC8NkJbsBXZSzCgVJXoJMLrXoFF5zdEWi0BarvNfCvNaK+8Lr59FPlyRxDQ4VSDHuaH5Iwf1mEA76t/mCojFSAQxyB1h5IIr81Zucm5pMjgATeo69j9AqDNiyYTHsA4nc6d0Fs8OOaBDOGXTXOy101/lotwC+WuWsWWyB4H3SHaey+oMJMHsa4bOaD9RaBVCEIOIQhB1CEIBCEIKpzTz03CtOVhfIDWRzXs/wAwflot9xfRYRzbjXTPM5Y2PzHHK1p0FVehNgWVt3OnOgwsLxJhXPsENLjEYiSP8RcR/lXzrjJy913pfy+SC1cOfTBfsrNwh9uFkgdaVX4RhXPDWtBcTsNyfkrdgeHSMIttX0PW0Gh8HPoBBsdPf3Usx/uq7wudwbVAH4qUbi+m5QSMT+i9h2qawz6f1S4egUaV7a8JBz17a9Ao9N5zpulDIkX6oMX8Vsc6ORrm6am9+ip0TjLC836tTXUildvFjBOcLc3LTtT/AIv4bKocvcXbhmkjK8vaWmx0PYoHXLGIgZC4SOGc6AfT6aWt25DkvAw6k0CLJs0CaHyFL5ulwhjxL2kFoNOHz2IW6+FvEbZJCa9OVwrbWwf4FBfUIQg4hCEHUIQgE14jw1k8ZjkBLT2JaQRsQ4agjuE6SWJxLY2ue8hrWgkk7ADclBi3inyF9mayaEyvi1D87s2Q6ZdaujqNe3wWWTP2AbVfj8VuXNHi1A+GWPDtc/SnOeAG5ToaaTZ+YWG4mYF5I0F6ddEEo3HyMyuaSwiiK0quymm8+YogNe7PQIuqPxJGpIUFh8O6RwTjAcAxL5sjInu0OUg0BfXMNAPigsXD/EKRpGa9ztsPkrVBzAXstjyCR8d/YKjcX4BJE39K2nh2QmxTtNHN69NT/NXvlfkOXy2SecxltaWgR5vcZrOqCo8V8Q54yRG5zdd/fqmcHixjm0BJe24B76HRT3PHK7/MaHxszSPDWvj9LHXpq39U2q2zk6YSBhjqzQPQm+/YILVwLnHiU5L2lr2jUt02+A1pXbAc6WWtmY6I7Em9zt8llvCeU+IjEFkUT2OaQc95WiuubYg+1/BWzEy431S4mA5Ab+72oaVrW+p7oNKw0+bUH+oToOG50VD5b5kmew+RhXygE6l4a0e1kHVS32viTjph8PGNfvSF/wBQ2kHjxD4eyTDkP60DW/8Ae6wrjnLpwztHnIRbCRuPj3vRbXzHw7iUkR9WFoaloa++uxJ/ksg5hfKwNhxFFrjba6ONCwgYcJ4tTXNeQ79kn7wA7Ht7LUfBijicS7MT6G6Hb72p/AfVYY7MyTKehC2fw/xTWY2J0YpsjGMdRJ1oC9PcBBtCEIQcQhCDqEIQCZcY4W3EwyQvLg17cpLTR76H5J6hBhfG/B7HNcfJEUzdaOYNcR7h1UfmQqtxrw7xmEa2WaEhhNEhzXAHpmyk1d6Wvp1VnxHJHDcQR2b/AL2oMDw0LmEE6Hv/AAUrhMa5uuavmk+HyaalS2GwrNTlHzQRrZTNI1riTZ/itzwMIbE1o2aAPposn5RwjZMSHOLWtadNumw12WtOeMmhB+f0QNOLcEZiWZXFwo20tJBDhsdOxVG5qwWIY8F0TiG1cjLLXVsSP1fcLSYmEN2XMBj2SXR1BII7Eb6fJBQuXePSuIZeUGhernanZoO3azstDibY+XVK/ZW7hrb+ASjjogawQMjsMa1oOpDQAL76dV6fLruk55N9FD/a3eZlANdSgmMYbY6+xv6L5r5pxoe5wJLspJbe412+C+jHyExuB7H8l8sHBPlxMrWNJ1cK+Z/kgYx4sySAEe39lbT4U8vO+0nM6xCM2hv1HYX2Nk/JZ94bcnfaZXul0ZFuOriD90HovoTkrlkYOAjTM92d2+g/VbZ7D8ygsSEIQcQhCDqEIQCEIQCiea8D52CxDO8biPi0Zh+LQpZeXssEHY6H5oPmrCvDTVdbUg7EgscBYNKKxoMc0jLPpe5v+kkfwSkWJ0NIPMONMZrWlNYLm18eoc41WnTp0KT5b4ccTMyM6ZjvV13/AAV14nyfHDPAYIyQHesb3tW/Xf6IFOF8/YhxDDhZQXVlOU6++3uFOcS4HKGDEMdUzQXPaNndSPiAp6OaugSn2kHQ9UDTgXGGzxg9eo/gpN40UZhuFsjcXRty2bICfuk0QNpOqg/PqTR3ex3UzKb6G+qaswLbJI17oFZJKYT7fwWU8J5LID5wHNL3nKdMtEmyRuNStK5gxvlYd5HRp+OyT4LiGnDQkeoZd769kFY4LwQYUMw4ecz3NLnVuXkA13H9VqDQqlwvHCfHuiDARh2hzn6Eh7vuNHbTMfkrcEAhCEHEIQg6hCEAhCEAgoQg+aubosmPxTe00n4uLv4qOZIRoBf5K6eMnBjFjhMBTJmDX99gDXD/AE5D81Qmk90Fn5awb3ytIxbcNr6SLu+34ndXw4N76a7i4v8Ad8tpO29OWUYaNx2Vg4byviJSC1hrv0+qDQMRwHGt/wCzjvMA2EjW/i4WmU2H4tqcsf8AleLI9geqtPAeEOgiyuOYj+9FIudSCtcocxTSOdFiGOY8CxYqxsb6f8qzPl6Wms+KDf7pR8nFTm2/H/m0EoJBtevdMsTxNrd3Ku8U5hymiOnQ6/1VS4rx8vdW1e/VBZuO8X84iMO3Jza0NjQWRyc74mEOijme0DMKBFdjWiuHBZblzEiow6R3b0gqtcqeGOK4pK6ZoEWHc99yEjvq0N3J17Ug0n/p+le/D4lzjYMjNTuXZTZLuumVayoTlDlZnD8M3Dxuc8AklzgASXb6DYaBTaAQhCDiEIQdQhCAQhCAQhCCu898rDHYR8YoSN9cRP7YB0J7OBLT8b6L5yfh3Me5kgLXNcWuBFEEbghfV6ybxn5ZiaG4tr2RyuIa5h3l/eb+80bnah3qwoHCJw1zS7a/wWzcA5jw7mj1humx02HRYG3FVV6d0+g4uWHQoPox2NZQJOh0CZY7HMGmalj2G5zfVE0NN9duwSeM5uldoOv4ILxxPjzG36ru9tt/xVcxvMwA9LvxVWk4k959XyTTEOtA9x/G3SOOUlN4j1Js+6SwsZOzbJ0A3Nnsr1wjlDyGfacY2g0ZmRftHoZOw/d379kFY5mxAwuADTpNPTj3DP1G3fXV30Vn/wCnTiwIxULneo+W9rfZuYOI9/UxZdzzxt+JxLi7e7IGw7D6UlvD/mc4DHRSjVuYB47scCCPjRNe9IPrZCSwuIbIxr2G2uaHNPcOFg/QpVAIQhBxCEIOoQhAIQhAIQhAFYL40caEuOaxrg5sMeQ1qBI4kvBI6imCulH3Wh+KHOhwcHlxOqeUHKRuxmxePfoPmeix3l7hseJlMMl28WDZsOsa313QVp+vddY/oVe8f4PYplujdHI0dzldXwOi9YTwcxriLEQB6+YDofYBBS45ACnEb7K0vh/gc4n9POAL2jF2Pi7+SuPCvCzBQ0fLMjh1eb171oEGL4Hgk+IdUMb3nqQCQPi7ZXThPhE99OxEgj7taMztgfvbfmtbhwbI2hrGhoGwAofRV/mvnODBMuV7Rptu4+wCBpw3l/CYJpcxoB/bfRd9Tt8qWReJPiN5rnRQuLtaLug+HcqN578U5caSyL9HFZ/xO+PZUAlA4w77cS7XQ790nFJTgfdczUK7rsbeqD7F5NkJ4fhCTZMEWv8AkaplYt4N+JrRHHgsSay+mJ5IHpOzT7A9d9fZbOx4IBBBB2I2KD0hCEHEIQg6hCj+McegwrC+eRrG++5/wtGrvkgkELL+IeOEbdYcM9wvd7g2x3DRf5pGHx7ho58PJdaBrgdexJqh76oNWTTinFI8PE6WVwYxoJJJA26C9yeg6lYXxvxuxkpIgDcO3plAe/5vcKv4AKhcT47NiHZp5ZJT0L3OdXws6fJBL8e48/GYiTES/rkkC9GtH3Wi+gFBRfAuMmPEh5Jyg7jt/f5JniJSGV30SmAwwDfdB9PcF4xh58MHNla4FupJ60LtOuU+JtxGEikac3pyn4sOU/l+K+bcPiHBpDXOaCCCASLHWwN1L8p8/YrAny4nNMZslj22L0FgggjQdCg+kyo/iXHoMO3NNLGwd3OAv4d1iPGPGPHSjKzy4R3Y3X6uJr5Ki8Uxsszs0j3SHeySfzQabzt44B1xYEE9DK4UB/gb1+JWOY7HSTSGSWRz3nq42V2R1dE3fHVkoEZnUSkmi0rLsvUcdNvugSO6Ur/hJNGqcQhAtC0iiNCNdOi+g/Brnn7RF9llNyxglpN25tkm/hYWBBtDek74PxmTCTxywPLXtNg+3UEdQR0QfYKFXOR+co+IYcSMIEjaErL1a7/1O4P8irGg4hCEDPjPE24eF8rgSGC6buT0A+JpYBzPzFJi5PMkJJN039Vgv7rfb8T1X0Ni8K2RhY8W1wojUaH3CxDn7lKTBylwowPJyOokt65Xk/rb69atBTZnA9CNb+KavoWnskvp6fFRk8rthsgbvcCdFxzR9EnIT0XWykamqQeJDbx2H96pzC/1AJCCjqSfzTiLXX8kDtzxr/f4JmJdT/Be5XDWu68OoN7H8ECf2ga7pEznVdNg6Vqgm9Dp8kCTG2Dd+/8ARJYhwA76Vr01Tqw2w38e3smfEJgaAGvVA3w0Qc7XQden0XcU/p0S7IQ1vuU2lZr3QJtCd4eIGl5Zh04bF2/4QKZyelrhbbm3paXZAEYmD1D+qCw8jcWlwmJEsDtfulpJyvad2uHb36b9F9NcOxLpI2PcwxucAS127T1C+fPDLkd+NeXB5jbHlzOAvro0ajUjN8KX0WAgEIQg6mXGODxYqJ0MzczHbjYgjYgjYgp6hBg3iR4ejAVLAHuw50eXEOLHE0ATpobFb7G+ioJFi19XY/AMmYY5Wtex24cLGmx+uq+bea+XpMFiXRyBoB9Taui0kixevQoKx5I131TWUVopV7QTYqlHuYS8hApGdKS+HdQIXgwL25taDqg8h2Y7aD814I11shOGxgDKjKBpsgbO2JASLZfbVPS3+qaTDe0DeWgLvU/L5JGCKtXXa9RNzuNjZOZmDQIGeImXnCRpYs12S8cWtIPDWHolWRkUSlo4eqUyDqUAG3uCpnlvl2XGTsjYDZO52HSz7Jnw7AOlkZHEcz3ENA7nsvonkPk1uAgonNK+jI7pps1vsO/U/JBJcs8uR4KAQxXV5nE7ucQAXe2w0UshCDiEIQdQhCAVJ8TeRzj4WuhDPPj+6ToS3W2ZroanqD8rJV2Qg+U+J8Gmwjg3FQyRkixmGh+BGhUbAGlx9yvqjmXgEeLw74pGNdYOW+j6Ia4Hpvv7r5pxvL+IwziyeJ0bm72NNTQ9Q0IJBo3qgbiPVEUdkk69k4bhydO69nDVsgb5NEk6MUddf4J0+ChaGwX9EDQHQ900xcRr3KffZ6J6j6WvX2bS6r8fhqgYQYfK2gNf5pN8B6A+6kC8rwLOiBozDbpx9l26JYQFL/ZSDfsgQjFDpYSowheaaNSn/DOXZ8Qahjc+vvZQTQ6E1stW5C8MPJ/S4rW9RERtRNZzse+X6oFPDHw3OE/T4gN80j0NGuWwCST+10091o4XAF1AIQhBxCEIOoQhAIQhAJtxDh0czCyVjXtN6OAI1BFi+up1TlCDFMX4U4pjnCNge3MQ05m2W2crjda0AT2tQGK5flhcWSsLHDo4fkdivopRPMnDIJoT9oprWAuzk1k7m/4dUGEv4UK9x+aYYmHKPip7ikrZJvJwPmTkaNLW3m7kDevc0kpeV8WG2+F41o2NQdKsbi7G6Cs13Fr2+Y1Xf+9FZuG8g4qV4DWfHUACu56K14TwffmHmSMrrls9dtR2QZZhYC6qHyTk8ON6A3/f4rceGeGuGiq8z996ArtprXzUxg+WMPFmyxN9RvUXXsL2CDEOXuQMTiqLYyGE1neC1tdTrv8AK1pHDPCXDtymdzpcpvKAGsPsdyR8wr2AuoG+DwEcTQyJjWNHRoAH0CcIQgEIQgEIQg4hCEHUIQgEIQgEJrxJ0vkyeRkMuV3lh95M9HLnrXLdXSR4T9opzsSYwXEFrIwSIxWrTIf+4b1vK0dK6oJBRPGeW48VQmMjmCjkDy1hI6kDc690/nx0bCxr3taXnKwEgFzqumjqaS6CO4Ty9h8KKghZHpRIHqI93n1H5lSBC6hByl1FpjNxuBkgjdKwPcQ0NvXMdga2J6A7oHyEIQCEzbxiAvMYmizt0LM7cw+LbsJ2HXsg6hC5aDqFy11AIQhBxCEIOoQhAKA5s5oGDYDcWYgu/SOc0BrS3O6mtcSAHWa9u6leIyZY3nzGxACy91ENA3OpA2vfT47Kg8xxPdh3TtidJnfHFho5mlwe+R+VuKxYcPuNLi5kbgGtoEgEgMB9y5xWefGMl9MrJGyNdla9owzG6xtLy9zHSvOXOwDMNLNMCtXGONR4ZgdI4AucGMBNF73fdaPpv0AJ6KuYZmKwZwuCwsAkhiiAkmfYDjThTSPSwBwBO5pwAad0zwRxpx0E2LhjLXmURhscrzh4gAAcwJbHNI4sJLh91rhbSMpCe4Tw98knnTA3dixRcaNU06siaCcrTqXEucAaUxxIyiJ/kCMy16BIXBl/vFoJr4KCwHHsTiLdDDGI70MpljPUZT+jNuBGoAIG2YkGlOB47GyvzzRQxwEyAAiRswDcoY4tcSKcc5o5SGht6kgBOYXPl/SFpd1LQWt9gAST8+vYbJtPxYAlsbTK+yCGVQIv77ycrNtib7ApKbhr5XuEr6h2bHHmaXChZlkBs636W0K3LroKYvFQ4ODMQI42U1rWN6k01jGNGrnEgBoFklBH8Sw5yOmxmIMULAS6OJxjjq/15R+kedhQLQbrKbUNw7i+HbMzzajkLBJhMG1hD2RvDh5rowK85wDrJ0jboSLc53rjPEpQYnyxtdiJXgYLB3Ya8a+diHNuyxpzOI9LNhbqcozGcrynFNhf5sjZGibHYgRnNiPVTMHG4emKEZLLLHpIBsuJIX3g/FG4iFsrAQ12arrUNcW2C0kOaasOBogg9U9VVw3HMb5LiOH+WQ8NijdMyyz0gF2RpbHQu9aFaXsvPH+Z8VhoJZBg87hNHFC1rnOD2vDbkORpLWhxcNQLoaCwgsOM4ZDMKlijlA6PY19f6gaUHxjheBwkRkOGib+y1jQwudvQy0BsSTsACVHRwZ8VllwUbjKTLM5wNtBYGRsYQ0h5/RguLnNDc1C9kw4Xy1HPL9pnhxAePTDhWedG2EMfYLpczWulJDXE5g0aAXlBQWHg3L7ZYWvnjfE91nIzEYloa0uOQEZxTsuWxQ1vRPWcqxNvI/Ess2axOIP4OeQiPl1paLfiWHqBiZ3V7W52q9Dl8g+nE4oe3mNd/vaa+SDweXngksxmKb7F0cjdPaSN35g+6VEWKbtJDKOz2OjP+tjiP/BIzcs5nZjisYOlCUNH0DaXkcoR/rT4x/xxU4/2Oag9P5idH/8AIw08YG72ATx6dbjJfXuWD5KXw87Xta9hDmuAc1zTYLSLBBGhBBu1HR8rYYCjEJL/AP1Lpj9ZS4qSiiDQA0AAAAACgANgANgg9IQhB1BQEIIZ3LEbpjJI+aUZxI2KSQuhZIKpzY/YgEAkhp1ABUzSEIBFIQgEIQgElLhmuLS5oJaczSQDldRFjsacRfuUqhB58sXdC6q+tHpfyC9UhCAQhCAQhCAQuWuoBCEIBCEIOIXLQg//2Q=="/>
          <p:cNvSpPr>
            <a:spLocks noChangeAspect="1" noChangeArrowheads="1"/>
          </p:cNvSpPr>
          <p:nvPr/>
        </p:nvSpPr>
        <p:spPr bwMode="auto">
          <a:xfrm>
            <a:off x="155575" y="-1828800"/>
            <a:ext cx="2390775" cy="38195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0" name="AutoShape 4" descr="data:image/jpeg;base64,/9j/4AAQSkZJRgABAQAAAQABAAD/2wCEAAkGBhQSERQUEhQUFBUWGBYXFhgXGBcXFxoXFRcVGRcXFxQYHSYeGBokGhUUHy8gIycpLCwsFx4xNTAqNSYrLCkBCQoKBQUFDQUFDSkYEhgpKSkpKSkpKSkpKSkpKSkpKSkpKSkpKSkpKSkpKSkpKSkpKSkpKSkpKSkpKSkpKSkpKf/AABEIARwAsgMBIgACEQEDEQH/xAAcAAABBQEBAQAAAAAAAAAAAAAAAwQFBgcBAgj/xAA/EAABBAAEBAQDBAgFBAMAAAABAAIDEQQSITEFBkFRBxMiYXGBkRQyobEjQlJiwdHh8HKCkrLxCDOi0jRDU//EABQBAQAAAAAAAAAAAAAAAAAAAAD/xAAUEQEAAAAAAAAAAAAAAAAAAAAA/9oADAMBAAIRAxEAPwDcUIQgEIQg4AuoQgEIQgEJljuMww15kjWk7Ddx+DRqVE4/neJrCYw576OVpBYD7lzhoPqfZBNcQ4lHAwyTPbGxu7nGh8Pc+w1VVn8SWuBOGwuInaDWf0RMOtWM5z18WqDxnKM+O/TYyem1mDRsxp1IaNmiq11PcrwMdgYvTnut8pcW3oPgfxQS559xYGY4BmW+mKbmo7UDHR+qeYHxNwrnBsuaE7W+i0HsXA+n5gJhHxfDSgMZJHm6Aktvbc18lDcc5ahxD/0jZ4XjQ0Lae1ODffeyg1SOUOALSCDsRqD8CF7WMcK5BkYajxs0UbdRRewA9zRDdLKseHfxHDtDo8QMU0H1NkAzV7O+9XW7O31DREKJ4BzCzEtOhY8feYdSPcHqFLIBCEIBCEIOIQhB1CEIBCEIBCF5e8AEnQDU/AIB7wBZIA7nZQWM5pbeSBvmPOl7MHve5r8VUOYObnTPDG/rH0N2ytvR7vcjX2U1wZ7WDLVu1tx6n+SAwXKTXOdJM5z3uJJNnW+lnX2TnG8lQvHotp01JJH0U3hXbWBqnoAQVfiXKTpm5HTOy+w6djrqE2i8MsM03biRtmoi+9K5ZVykFExPI7xYb5Ju6IZlI7e6YScqcSjoRygjX/7CK20o6dFpTh7IPwQZLNzRi8IcmIY57dnA04VXf++qdYzGs8hsuEkIsnNH2J3B6j2C0HiPB45mlsjA4fj9Vl7+Xfss2R4cI3GxRo0et7aH8kDKHmt2HmY6ix3V3T3BHZarwDmaPEtFEB1bWNfgN/kszxWHaXETtMlaXYGnQ6Df4oxLmQBk+Fe4OjIL2Oqx7itx0PxQbMhRvAeOx4qJskZGoGYdWnsf5qSQCEIQcQhCDqEIQCEIQCYcefWFnO1RSf7CnxKzPxW518vDnDtZIx0u5d6fQDqKu9SPpaCn4HGuklMkjiToBW1NFADtorpwnFWLvcflus94PNTBeunVXDgeLuj/AH2pBoHC5g5oIKlh8VC8NkJbsBXZSzCgVJXoJMLrXoFF5zdEWi0BarvNfCvNaK+8Lr59FPlyRxDQ4VSDHuaH5Iwf1mEA76t/mCojFSAQxyB1h5IIr81Zucm5pMjgATeo69j9AqDNiyYTHsA4nc6d0Fs8OOaBDOGXTXOy101/lotwC+WuWsWWyB4H3SHaey+oMJMHsa4bOaD9RaBVCEIOIQhB1CEIBCEIKpzTz03CtOVhfIDWRzXs/wAwflot9xfRYRzbjXTPM5Y2PzHHK1p0FVehNgWVt3OnOgwsLxJhXPsENLjEYiSP8RcR/lXzrjJy913pfy+SC1cOfTBfsrNwh9uFkgdaVX4RhXPDWtBcTsNyfkrdgeHSMIttX0PW0Gh8HPoBBsdPf3Usx/uq7wudwbVAH4qUbi+m5QSMT+i9h2qawz6f1S4egUaV7a8JBz17a9Ao9N5zpulDIkX6oMX8Vsc6ORrm6am9+ip0TjLC836tTXUildvFjBOcLc3LTtT/AIv4bKocvcXbhmkjK8vaWmx0PYoHXLGIgZC4SOGc6AfT6aWt25DkvAw6k0CLJs0CaHyFL5ulwhjxL2kFoNOHz2IW6+FvEbZJCa9OVwrbWwf4FBfUIQg4hCEHUIQgE14jw1k8ZjkBLT2JaQRsQ4agjuE6SWJxLY2ue8hrWgkk7ADclBi3inyF9mayaEyvi1D87s2Q6ZdaujqNe3wWWTP2AbVfj8VuXNHi1A+GWPDtc/SnOeAG5ToaaTZ+YWG4mYF5I0F6ddEEo3HyMyuaSwiiK0quymm8+YogNe7PQIuqPxJGpIUFh8O6RwTjAcAxL5sjInu0OUg0BfXMNAPigsXD/EKRpGa9ztsPkrVBzAXstjyCR8d/YKjcX4BJE39K2nh2QmxTtNHN69NT/NXvlfkOXy2SecxltaWgR5vcZrOqCo8V8Q54yRG5zdd/fqmcHixjm0BJe24B76HRT3PHK7/MaHxszSPDWvj9LHXpq39U2q2zk6YSBhjqzQPQm+/YILVwLnHiU5L2lr2jUt02+A1pXbAc6WWtmY6I7Em9zt8llvCeU+IjEFkUT2OaQc95WiuubYg+1/BWzEy431S4mA5Ab+72oaVrW+p7oNKw0+bUH+oToOG50VD5b5kmew+RhXygE6l4a0e1kHVS32viTjph8PGNfvSF/wBQ2kHjxD4eyTDkP60DW/8Ae6wrjnLpwztHnIRbCRuPj3vRbXzHw7iUkR9WFoaloa++uxJ/ksg5hfKwNhxFFrjba6ONCwgYcJ4tTXNeQ79kn7wA7Ht7LUfBijicS7MT6G6Hb72p/AfVYY7MyTKehC2fw/xTWY2J0YpsjGMdRJ1oC9PcBBtCEIQcQhCDqEIQCZcY4W3EwyQvLg17cpLTR76H5J6hBhfG/B7HNcfJEUzdaOYNcR7h1UfmQqtxrw7xmEa2WaEhhNEhzXAHpmyk1d6Wvp1VnxHJHDcQR2b/AL2oMDw0LmEE6Hv/AAUrhMa5uuavmk+HyaalS2GwrNTlHzQRrZTNI1riTZ/itzwMIbE1o2aAPposn5RwjZMSHOLWtadNumw12WtOeMmhB+f0QNOLcEZiWZXFwo20tJBDhsdOxVG5qwWIY8F0TiG1cjLLXVsSP1fcLSYmEN2XMBj2SXR1BII7Eb6fJBQuXePSuIZeUGhernanZoO3azstDibY+XVK/ZW7hrb+ASjjogawQMjsMa1oOpDQAL76dV6fLruk55N9FD/a3eZlANdSgmMYbY6+xv6L5r5pxoe5wJLspJbe412+C+jHyExuB7H8l8sHBPlxMrWNJ1cK+Z/kgYx4sySAEe39lbT4U8vO+0nM6xCM2hv1HYX2Nk/JZ94bcnfaZXul0ZFuOriD90HovoTkrlkYOAjTM92d2+g/VbZ7D8ygsSEIQcQhCDqEIQCEIQCiea8D52CxDO8biPi0Zh+LQpZeXssEHY6H5oPmrCvDTVdbUg7EgscBYNKKxoMc0jLPpe5v+kkfwSkWJ0NIPMONMZrWlNYLm18eoc41WnTp0KT5b4ccTMyM6ZjvV13/AAV14nyfHDPAYIyQHesb3tW/Xf6IFOF8/YhxDDhZQXVlOU6++3uFOcS4HKGDEMdUzQXPaNndSPiAp6OaugSn2kHQ9UDTgXGGzxg9eo/gpN40UZhuFsjcXRty2bICfuk0QNpOqg/PqTR3ex3UzKb6G+qaswLbJI17oFZJKYT7fwWU8J5LID5wHNL3nKdMtEmyRuNStK5gxvlYd5HRp+OyT4LiGnDQkeoZd769kFY4LwQYUMw4ecz3NLnVuXkA13H9VqDQqlwvHCfHuiDARh2hzn6Eh7vuNHbTMfkrcEAhCEHEIQg6hCEAhCEAgoQg+aubosmPxTe00n4uLv4qOZIRoBf5K6eMnBjFjhMBTJmDX99gDXD/AE5D81Qmk90Fn5awb3ytIxbcNr6SLu+34ndXw4N76a7i4v8Ad8tpO29OWUYaNx2Vg4byviJSC1hrv0+qDQMRwHGt/wCzjvMA2EjW/i4WmU2H4tqcsf8AleLI9geqtPAeEOgiyuOYj+9FIudSCtcocxTSOdFiGOY8CxYqxsb6f8qzPl6Wms+KDf7pR8nFTm2/H/m0EoJBtevdMsTxNrd3Ku8U5hymiOnQ6/1VS4rx8vdW1e/VBZuO8X84iMO3Jza0NjQWRyc74mEOijme0DMKBFdjWiuHBZblzEiow6R3b0gqtcqeGOK4pK6ZoEWHc99yEjvq0N3J17Ug0n/p+le/D4lzjYMjNTuXZTZLuumVayoTlDlZnD8M3Dxuc8AklzgASXb6DYaBTaAQhCDiEIQdQhCAQhCAQhCCu898rDHYR8YoSN9cRP7YB0J7OBLT8b6L5yfh3Me5kgLXNcWuBFEEbghfV6ybxn5ZiaG4tr2RyuIa5h3l/eb+80bnah3qwoHCJw1zS7a/wWzcA5jw7mj1humx02HRYG3FVV6d0+g4uWHQoPox2NZQJOh0CZY7HMGmalj2G5zfVE0NN9duwSeM5uldoOv4ILxxPjzG36ru9tt/xVcxvMwA9LvxVWk4k959XyTTEOtA9x/G3SOOUlN4j1Js+6SwsZOzbJ0A3Nnsr1wjlDyGfacY2g0ZmRftHoZOw/d379kFY5mxAwuADTpNPTj3DP1G3fXV30Vn/wCnTiwIxULneo+W9rfZuYOI9/UxZdzzxt+JxLi7e7IGw7D6UlvD/mc4DHRSjVuYB47scCCPjRNe9IPrZCSwuIbIxr2G2uaHNPcOFg/QpVAIQhBxCEIOoQhAIQhAIQhAFYL40caEuOaxrg5sMeQ1qBI4kvBI6imCulH3Wh+KHOhwcHlxOqeUHKRuxmxePfoPmeix3l7hseJlMMl28WDZsOsa313QVp+vddY/oVe8f4PYplujdHI0dzldXwOi9YTwcxriLEQB6+YDofYBBS45ACnEb7K0vh/gc4n9POAL2jF2Pi7+SuPCvCzBQ0fLMjh1eb171oEGL4Hgk+IdUMb3nqQCQPi7ZXThPhE99OxEgj7taMztgfvbfmtbhwbI2hrGhoGwAofRV/mvnODBMuV7Rptu4+wCBpw3l/CYJpcxoB/bfRd9Tt8qWReJPiN5rnRQuLtaLug+HcqN578U5caSyL9HFZ/xO+PZUAlA4w77cS7XQ790nFJTgfdczUK7rsbeqD7F5NkJ4fhCTZMEWv8AkaplYt4N+JrRHHgsSay+mJ5IHpOzT7A9d9fZbOx4IBBBB2I2KD0hCEHEIQg6hCj+McegwrC+eRrG++5/wtGrvkgkELL+IeOEbdYcM9wvd7g2x3DRf5pGHx7ho58PJdaBrgdexJqh76oNWTTinFI8PE6WVwYxoJJJA26C9yeg6lYXxvxuxkpIgDcO3plAe/5vcKv4AKhcT47NiHZp5ZJT0L3OdXws6fJBL8e48/GYiTES/rkkC9GtH3Wi+gFBRfAuMmPEh5Jyg7jt/f5JniJSGV30SmAwwDfdB9PcF4xh58MHNla4FupJ60LtOuU+JtxGEikac3pyn4sOU/l+K+bcPiHBpDXOaCCCASLHWwN1L8p8/YrAny4nNMZslj22L0FgggjQdCg+kyo/iXHoMO3NNLGwd3OAv4d1iPGPGPHSjKzy4R3Y3X6uJr5Ki8Uxsszs0j3SHeySfzQabzt44B1xYEE9DK4UB/gb1+JWOY7HSTSGSWRz3nq42V2R1dE3fHVkoEZnUSkmi0rLsvUcdNvugSO6Ur/hJNGqcQhAtC0iiNCNdOi+g/Brnn7RF9llNyxglpN25tkm/hYWBBtDek74PxmTCTxywPLXtNg+3UEdQR0QfYKFXOR+co+IYcSMIEjaErL1a7/1O4P8irGg4hCEDPjPE24eF8rgSGC6buT0A+JpYBzPzFJi5PMkJJN039Vgv7rfb8T1X0Ni8K2RhY8W1wojUaH3CxDn7lKTBylwowPJyOokt65Xk/rb69atBTZnA9CNb+KavoWnskvp6fFRk8rthsgbvcCdFxzR9EnIT0XWykamqQeJDbx2H96pzC/1AJCCjqSfzTiLXX8kDtzxr/f4JmJdT/Be5XDWu68OoN7H8ECf2ga7pEznVdNg6Vqgm9Dp8kCTG2Dd+/8ARJYhwA76Vr01Tqw2w38e3smfEJgaAGvVA3w0Qc7XQden0XcU/p0S7IQ1vuU2lZr3QJtCd4eIGl5Zh04bF2/4QKZyelrhbbm3paXZAEYmD1D+qCw8jcWlwmJEsDtfulpJyvad2uHb36b9F9NcOxLpI2PcwxucAS127T1C+fPDLkd+NeXB5jbHlzOAvro0ajUjN8KX0WAgEIQg6mXGODxYqJ0MzczHbjYgjYgjYgp6hBg3iR4ejAVLAHuw50eXEOLHE0ATpobFb7G+ioJFi19XY/AMmYY5Wtex24cLGmx+uq+bea+XpMFiXRyBoB9Taui0kixevQoKx5I131TWUVopV7QTYqlHuYS8hApGdKS+HdQIXgwL25taDqg8h2Y7aD814I11shOGxgDKjKBpsgbO2JASLZfbVPS3+qaTDe0DeWgLvU/L5JGCKtXXa9RNzuNjZOZmDQIGeImXnCRpYs12S8cWtIPDWHolWRkUSlo4eqUyDqUAG3uCpnlvl2XGTsjYDZO52HSz7Jnw7AOlkZHEcz3ENA7nsvonkPk1uAgonNK+jI7pps1vsO/U/JBJcs8uR4KAQxXV5nE7ucQAXe2w0UshCDiEIQdQhCAVJ8TeRzj4WuhDPPj+6ToS3W2ZroanqD8rJV2Qg+U+J8Gmwjg3FQyRkixmGh+BGhUbAGlx9yvqjmXgEeLw74pGNdYOW+j6Ia4Hpvv7r5pxvL+IwziyeJ0bm72NNTQ9Q0IJBo3qgbiPVEUdkk69k4bhydO69nDVsgb5NEk6MUddf4J0+ChaGwX9EDQHQ900xcRr3KffZ6J6j6WvX2bS6r8fhqgYQYfK2gNf5pN8B6A+6kC8rwLOiBozDbpx9l26JYQFL/ZSDfsgQjFDpYSowheaaNSn/DOXZ8Qahjc+vvZQTQ6E1stW5C8MPJ/S4rW9RERtRNZzse+X6oFPDHw3OE/T4gN80j0NGuWwCST+10091o4XAF1AIQhBxCEIOoQhAIQhAJtxDh0czCyVjXtN6OAI1BFi+up1TlCDFMX4U4pjnCNge3MQ05m2W2crjda0AT2tQGK5flhcWSsLHDo4fkdivopRPMnDIJoT9oprWAuzk1k7m/4dUGEv4UK9x+aYYmHKPip7ikrZJvJwPmTkaNLW3m7kDevc0kpeV8WG2+F41o2NQdKsbi7G6Cs13Fr2+Y1Xf+9FZuG8g4qV4DWfHUACu56K14TwffmHmSMrrls9dtR2QZZhYC6qHyTk8ON6A3/f4rceGeGuGiq8z996ArtprXzUxg+WMPFmyxN9RvUXXsL2CDEOXuQMTiqLYyGE1neC1tdTrv8AK1pHDPCXDtymdzpcpvKAGsPsdyR8wr2AuoG+DwEcTQyJjWNHRoAH0CcIQgEIQgEIQg4hCEHUIQgEIQgEJrxJ0vkyeRkMuV3lh95M9HLnrXLdXSR4T9opzsSYwXEFrIwSIxWrTIf+4b1vK0dK6oJBRPGeW48VQmMjmCjkDy1hI6kDc690/nx0bCxr3taXnKwEgFzqumjqaS6CO4Ty9h8KKghZHpRIHqI93n1H5lSBC6hByl1FpjNxuBkgjdKwPcQ0NvXMdga2J6A7oHyEIQCEzbxiAvMYmizt0LM7cw+LbsJ2HXsg6hC5aDqFy11AIQhBxCEIOoQhAKA5s5oGDYDcWYgu/SOc0BrS3O6mtcSAHWa9u6leIyZY3nzGxACy91ENA3OpA2vfT47Kg8xxPdh3TtidJnfHFho5mlwe+R+VuKxYcPuNLi5kbgGtoEgEgMB9y5xWefGMl9MrJGyNdla9owzG6xtLy9zHSvOXOwDMNLNMCtXGONR4ZgdI4AucGMBNF73fdaPpv0AJ6KuYZmKwZwuCwsAkhiiAkmfYDjThTSPSwBwBO5pwAad0zwRxpx0E2LhjLXmURhscrzh4gAAcwJbHNI4sJLh91rhbSMpCe4Tw98knnTA3dixRcaNU06siaCcrTqXEucAaUxxIyiJ/kCMy16BIXBl/vFoJr4KCwHHsTiLdDDGI70MpljPUZT+jNuBGoAIG2YkGlOB47GyvzzRQxwEyAAiRswDcoY4tcSKcc5o5SGht6kgBOYXPl/SFpd1LQWt9gAST8+vYbJtPxYAlsbTK+yCGVQIv77ycrNtib7ApKbhr5XuEr6h2bHHmaXChZlkBs636W0K3LroKYvFQ4ODMQI42U1rWN6k01jGNGrnEgBoFklBH8Sw5yOmxmIMULAS6OJxjjq/15R+kedhQLQbrKbUNw7i+HbMzzajkLBJhMG1hD2RvDh5rowK85wDrJ0jboSLc53rjPEpQYnyxtdiJXgYLB3Ya8a+diHNuyxpzOI9LNhbqcozGcrynFNhf5sjZGibHYgRnNiPVTMHG4emKEZLLLHpIBsuJIX3g/FG4iFsrAQ12arrUNcW2C0kOaasOBogg9U9VVw3HMb5LiOH+WQ8NijdMyyz0gF2RpbHQu9aFaXsvPH+Z8VhoJZBg87hNHFC1rnOD2vDbkORpLWhxcNQLoaCwgsOM4ZDMKlijlA6PY19f6gaUHxjheBwkRkOGib+y1jQwudvQy0BsSTsACVHRwZ8VllwUbjKTLM5wNtBYGRsYQ0h5/RguLnNDc1C9kw4Xy1HPL9pnhxAePTDhWedG2EMfYLpczWulJDXE5g0aAXlBQWHg3L7ZYWvnjfE91nIzEYloa0uOQEZxTsuWxQ1vRPWcqxNvI/Ess2axOIP4OeQiPl1paLfiWHqBiZ3V7W52q9Dl8g+nE4oe3mNd/vaa+SDweXngksxmKb7F0cjdPaSN35g+6VEWKbtJDKOz2OjP+tjiP/BIzcs5nZjisYOlCUNH0DaXkcoR/rT4x/xxU4/2Oag9P5idH/8AIw08YG72ATx6dbjJfXuWD5KXw87Xta9hDmuAc1zTYLSLBBGhBBu1HR8rYYCjEJL/AP1Lpj9ZS4qSiiDQA0AAAAACgANgANgg9IQhB1BQEIIZ3LEbpjJI+aUZxI2KSQuhZIKpzY/YgEAkhp1ABUzSEIBFIQgEIQgElLhmuLS5oJaczSQDldRFjsacRfuUqhB58sXdC6q+tHpfyC9UhCAQhCAQhCAQuWuoBCEIBCEIOIXLQg//2Q=="/>
          <p:cNvSpPr>
            <a:spLocks noChangeAspect="1" noChangeArrowheads="1"/>
          </p:cNvSpPr>
          <p:nvPr/>
        </p:nvSpPr>
        <p:spPr bwMode="auto">
          <a:xfrm>
            <a:off x="155575" y="-1828800"/>
            <a:ext cx="2390775" cy="38195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42" name="Picture 6" descr="http://all-about-genetics.ru/data/files/tiny-mce/scientist/mnd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0" y="285728"/>
            <a:ext cx="3571868" cy="5706451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976 0.40949 L -5.55556E-7 -9.25926E-6 " pathEditMode="relative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3582990"/>
          </a:xfrm>
        </p:spPr>
        <p:txBody>
          <a:bodyPr>
            <a:normAutofit/>
          </a:bodyPr>
          <a:lstStyle/>
          <a:p>
            <a:pPr algn="ctr"/>
            <a:r>
              <a:rPr lang="ru-RU" sz="54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Свої</a:t>
            </a:r>
            <a:r>
              <a:rPr lang="ru-RU" sz="5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досліди</a:t>
            </a:r>
            <a:r>
              <a:rPr lang="ru-RU" sz="5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Г. Мендель </a:t>
            </a:r>
            <a:r>
              <a:rPr lang="ru-RU" sz="54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провів</a:t>
            </a:r>
            <a:r>
              <a:rPr lang="ru-RU" sz="5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на </a:t>
            </a:r>
            <a:r>
              <a:rPr lang="ru-RU" sz="54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рослині</a:t>
            </a:r>
            <a:r>
              <a:rPr lang="ru-RU" sz="5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</a:t>
            </a:r>
            <a:r>
              <a:rPr lang="ru-RU" sz="5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родини</a:t>
            </a:r>
            <a:r>
              <a:rPr lang="ru-RU" sz="5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Бобові</a:t>
            </a:r>
            <a:r>
              <a:rPr lang="ru-RU" sz="5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- </a:t>
            </a:r>
            <a:r>
              <a:rPr lang="ru-RU" sz="54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горосі</a:t>
            </a:r>
            <a:r>
              <a:rPr lang="ru-RU" sz="5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посівному</a:t>
            </a:r>
            <a:endParaRPr lang="ru-RU" sz="5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3314" name="Picture 2" descr="http://notatky.in.ua/images/articles/Goroh_zelenyj.jpe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085705" y="2831374"/>
            <a:ext cx="6058295" cy="402662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6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71802" y="0"/>
            <a:ext cx="4857784" cy="1107996"/>
          </a:xfrm>
          <a:prstGeom prst="rect">
            <a:avLst/>
          </a:prstGeom>
          <a:noFill/>
          <a:effectLst>
            <a:reflection blurRad="6350" stA="50000" endA="300" endPos="90000" dist="50800" dir="5400000" sy="-100000" algn="bl" rotWithShape="0"/>
          </a:effectLst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6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Тому </a:t>
            </a:r>
            <a:r>
              <a:rPr lang="uk-UA" sz="6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що:</a:t>
            </a:r>
            <a:endParaRPr lang="ru-RU" sz="6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071546"/>
            <a:ext cx="9144000" cy="5078313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         ◉ є багато сортів цієї культурної рослини</a:t>
            </a:r>
            <a:br>
              <a:rPr lang="uk-UA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◉ її життєвий цикл досить короткий</a:t>
            </a:r>
            <a:r>
              <a:rPr lang="uk-UA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uk-UA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uk-UA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◉ це самозапильна рослина</a:t>
            </a:r>
            <a:endParaRPr lang="ru-RU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214282" y="0"/>
            <a:ext cx="8929718" cy="6858000"/>
            <a:chOff x="214282" y="0"/>
            <a:chExt cx="8929718" cy="6858000"/>
          </a:xfrm>
        </p:grpSpPr>
        <p:pic>
          <p:nvPicPr>
            <p:cNvPr id="15362" name="Picture 2" descr="https://encrypted-tbn1.gstatic.com/images?q=tbn:ANd9GcSOLKDrMV45Zc5WQKtFlP1NQjZDVTFVTIhYk2VLR67tsy4g6IMS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flipH="1">
              <a:off x="6000728" y="4738118"/>
              <a:ext cx="3143272" cy="2119882"/>
            </a:xfrm>
            <a:prstGeom prst="rect">
              <a:avLst/>
            </a:prstGeom>
            <a:noFill/>
          </p:spPr>
        </p:pic>
        <p:pic>
          <p:nvPicPr>
            <p:cNvPr id="15364" name="Picture 4" descr="https://encrypted-tbn3.gstatic.com/images?q=tbn:ANd9GcSs2JuZzzEUJP7buZxIwN5xjpGk_iSVo8aNQi10sgFDdNEEANf56w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CFCFE"/>
                </a:clrFrom>
                <a:clrTo>
                  <a:srgbClr val="FCFC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4282" y="0"/>
              <a:ext cx="2893203" cy="192880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142852"/>
            <a:ext cx="8072494" cy="135732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Схрещуючи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чисті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лінії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гороху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між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собою, Г. Мендель одержав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гетерозиготні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(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гібридні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)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форми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143116"/>
            <a:ext cx="8501122" cy="1071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Для початку він схрестив 2 види гороху: Жовту і Зелену</a:t>
            </a:r>
            <a:endParaRPr lang="ru-RU" sz="32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4357686" y="1571612"/>
            <a:ext cx="571504" cy="71438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b="1" cap="all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Плюс 9"/>
          <p:cNvSpPr/>
          <p:nvPr/>
        </p:nvSpPr>
        <p:spPr>
          <a:xfrm rot="2780978">
            <a:off x="4214810" y="3214686"/>
            <a:ext cx="857256" cy="857256"/>
          </a:xfrm>
          <a:prstGeom prst="mathPlu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войная стрелка влево/вверх 11"/>
          <p:cNvSpPr/>
          <p:nvPr/>
        </p:nvSpPr>
        <p:spPr>
          <a:xfrm rot="2601230">
            <a:off x="3487921" y="3345052"/>
            <a:ext cx="2357454" cy="2357454"/>
          </a:xfrm>
          <a:prstGeom prst="leftUpArrow">
            <a:avLst>
              <a:gd name="adj1" fmla="val 11619"/>
              <a:gd name="adj2" fmla="val 25000"/>
              <a:gd name="adj3" fmla="val 23209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2" name="Группа 21"/>
          <p:cNvGrpSpPr/>
          <p:nvPr/>
        </p:nvGrpSpPr>
        <p:grpSpPr>
          <a:xfrm>
            <a:off x="1928794" y="3214686"/>
            <a:ext cx="1643074" cy="1008536"/>
            <a:chOff x="1928794" y="3214686"/>
            <a:chExt cx="1643074" cy="1008536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2500298" y="3214686"/>
              <a:ext cx="1071570" cy="1008536"/>
              <a:chOff x="2500298" y="3143248"/>
              <a:chExt cx="1071570" cy="1008536"/>
            </a:xfrm>
          </p:grpSpPr>
          <p:sp>
            <p:nvSpPr>
              <p:cNvPr id="6" name="Блок-схема: узел 5"/>
              <p:cNvSpPr/>
              <p:nvPr/>
            </p:nvSpPr>
            <p:spPr>
              <a:xfrm>
                <a:off x="2500298" y="3143248"/>
                <a:ext cx="1071570" cy="1008536"/>
              </a:xfrm>
              <a:prstGeom prst="flowChartConnector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714612" y="3214686"/>
                <a:ext cx="71438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5400" b="1" dirty="0" smtClean="0">
                    <a:ln w="17780" cmpd="sng">
                      <a:solidFill>
                        <a:srgbClr val="FFFFFF"/>
                      </a:solidFill>
                      <a:prstDash val="solid"/>
                      <a:miter lim="800000"/>
                    </a:ln>
                    <a:gradFill rotWithShape="1">
                      <a:gsLst>
                        <a:gs pos="0">
                          <a:srgbClr val="000000">
                            <a:tint val="92000"/>
                            <a:shade val="100000"/>
                            <a:satMod val="150000"/>
                          </a:srgbClr>
                        </a:gs>
                        <a:gs pos="49000">
                          <a:srgbClr val="000000">
                            <a:tint val="89000"/>
                            <a:shade val="90000"/>
                            <a:satMod val="150000"/>
                          </a:srgbClr>
                        </a:gs>
                        <a:gs pos="50000">
                          <a:srgbClr val="000000">
                            <a:tint val="100000"/>
                            <a:shade val="75000"/>
                            <a:satMod val="150000"/>
                          </a:srgbClr>
                        </a:gs>
                        <a:gs pos="95000">
                          <a:srgbClr val="000000">
                            <a:shade val="47000"/>
                            <a:satMod val="150000"/>
                          </a:srgbClr>
                        </a:gs>
                        <a:gs pos="100000">
                          <a:srgbClr val="000000">
                            <a:shade val="39000"/>
                            <a:satMod val="150000"/>
                          </a:srgbClr>
                        </a:gs>
                      </a:gsLst>
                      <a:lin ang="5400000"/>
                    </a:gradFill>
                    <a:effectLst>
                      <a:outerShdw blurRad="50800" algn="tl" rotWithShape="0">
                        <a:srgbClr val="000000"/>
                      </a:outerShdw>
                    </a:effectLst>
                  </a:rPr>
                  <a:t>Р</a:t>
                </a:r>
                <a:endParaRPr lang="ru-RU" sz="54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1928794" y="3500438"/>
              <a:ext cx="9286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АА</a:t>
              </a:r>
              <a:endParaRPr lang="ru-RU" sz="2800" b="1" dirty="0"/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5857884" y="3071810"/>
            <a:ext cx="1857388" cy="1000132"/>
            <a:chOff x="5857884" y="3071810"/>
            <a:chExt cx="1857388" cy="1000132"/>
          </a:xfrm>
        </p:grpSpPr>
        <p:sp>
          <p:nvSpPr>
            <p:cNvPr id="8" name="Блок-схема: узел 7"/>
            <p:cNvSpPr/>
            <p:nvPr/>
          </p:nvSpPr>
          <p:spPr>
            <a:xfrm>
              <a:off x="5857884" y="3071810"/>
              <a:ext cx="1000132" cy="1000132"/>
            </a:xfrm>
            <a:prstGeom prst="flowChartConnector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54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P</a:t>
              </a:r>
              <a:endParaRPr lang="ru-RU" sz="5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786578" y="3286124"/>
              <a:ext cx="9286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err="1" smtClean="0"/>
                <a:t>а</a:t>
              </a:r>
              <a:r>
                <a:rPr lang="uk-UA" sz="2800" b="1" dirty="0" err="1" smtClean="0"/>
                <a:t>а</a:t>
              </a:r>
              <a:endParaRPr lang="ru-RU" sz="2800" b="1" dirty="0"/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4143372" y="5643578"/>
            <a:ext cx="1214446" cy="1661993"/>
            <a:chOff x="4143372" y="5643578"/>
            <a:chExt cx="1214446" cy="1661993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4143372" y="5643578"/>
              <a:ext cx="1071570" cy="1661993"/>
              <a:chOff x="4143372" y="5643578"/>
              <a:chExt cx="1071570" cy="1661993"/>
            </a:xfrm>
          </p:grpSpPr>
          <p:sp>
            <p:nvSpPr>
              <p:cNvPr id="13" name="Блок-схема: узел 12"/>
              <p:cNvSpPr/>
              <p:nvPr/>
            </p:nvSpPr>
            <p:spPr>
              <a:xfrm>
                <a:off x="4143372" y="5643578"/>
                <a:ext cx="1071570" cy="1008536"/>
              </a:xfrm>
              <a:prstGeom prst="flowChartConnector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4286248" y="5643578"/>
                <a:ext cx="857256" cy="16619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5400" b="1" dirty="0" smtClean="0">
                    <a:ln w="17780" cmpd="sng">
                      <a:solidFill>
                        <a:srgbClr val="FFFFFF"/>
                      </a:solidFill>
                      <a:prstDash val="solid"/>
                      <a:miter lim="800000"/>
                    </a:ln>
                    <a:gradFill rotWithShape="1">
                      <a:gsLst>
                        <a:gs pos="0">
                          <a:srgbClr val="000000">
                            <a:tint val="92000"/>
                            <a:shade val="100000"/>
                            <a:satMod val="150000"/>
                          </a:srgbClr>
                        </a:gs>
                        <a:gs pos="49000">
                          <a:srgbClr val="000000">
                            <a:tint val="89000"/>
                            <a:shade val="90000"/>
                            <a:satMod val="150000"/>
                          </a:srgbClr>
                        </a:gs>
                        <a:gs pos="50000">
                          <a:srgbClr val="000000">
                            <a:tint val="100000"/>
                            <a:shade val="75000"/>
                            <a:satMod val="150000"/>
                          </a:srgbClr>
                        </a:gs>
                        <a:gs pos="95000">
                          <a:srgbClr val="000000">
                            <a:shade val="47000"/>
                            <a:satMod val="150000"/>
                          </a:srgbClr>
                        </a:gs>
                        <a:gs pos="100000">
                          <a:srgbClr val="000000">
                            <a:shade val="39000"/>
                            <a:satMod val="150000"/>
                          </a:srgbClr>
                        </a:gs>
                      </a:gsLst>
                      <a:lin ang="5400000"/>
                    </a:gradFill>
                    <a:effectLst>
                      <a:outerShdw blurRad="50800" algn="tl" rotWithShape="0">
                        <a:srgbClr val="000000"/>
                      </a:outerShdw>
                    </a:effectLst>
                  </a:rPr>
                  <a:t>F</a:t>
                </a:r>
                <a:r>
                  <a:rPr lang="en-US" sz="5400" b="1" baseline="-25000" dirty="0" smtClean="0">
                    <a:ln w="17780" cmpd="sng">
                      <a:solidFill>
                        <a:srgbClr val="FFFFFF"/>
                      </a:solidFill>
                      <a:prstDash val="solid"/>
                      <a:miter lim="800000"/>
                    </a:ln>
                    <a:gradFill rotWithShape="1">
                      <a:gsLst>
                        <a:gs pos="0">
                          <a:srgbClr val="000000">
                            <a:tint val="92000"/>
                            <a:shade val="100000"/>
                            <a:satMod val="150000"/>
                          </a:srgbClr>
                        </a:gs>
                        <a:gs pos="49000">
                          <a:srgbClr val="000000">
                            <a:tint val="89000"/>
                            <a:shade val="90000"/>
                            <a:satMod val="150000"/>
                          </a:srgbClr>
                        </a:gs>
                        <a:gs pos="50000">
                          <a:srgbClr val="000000">
                            <a:tint val="100000"/>
                            <a:shade val="75000"/>
                            <a:satMod val="150000"/>
                          </a:srgbClr>
                        </a:gs>
                        <a:gs pos="95000">
                          <a:srgbClr val="000000">
                            <a:shade val="47000"/>
                            <a:satMod val="150000"/>
                          </a:srgbClr>
                        </a:gs>
                        <a:gs pos="100000">
                          <a:srgbClr val="000000">
                            <a:shade val="39000"/>
                            <a:satMod val="150000"/>
                          </a:srgbClr>
                        </a:gs>
                      </a:gsLst>
                      <a:lin ang="5400000"/>
                    </a:gradFill>
                    <a:effectLst>
                      <a:outerShdw blurRad="50800" algn="tl" rotWithShape="0">
                        <a:srgbClr val="000000"/>
                      </a:outerShdw>
                    </a:effectLst>
                  </a:rPr>
                  <a:t>1</a:t>
                </a:r>
                <a:endParaRPr lang="ru-RU" sz="54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  <a:p>
                <a:endParaRPr lang="ru-RU" sz="48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4429124" y="6477680"/>
              <a:ext cx="9286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err="1" smtClean="0"/>
                <a:t>Аа</a:t>
              </a:r>
              <a:endParaRPr lang="ru-RU" sz="2800" b="1" dirty="0"/>
            </a:p>
          </p:txBody>
        </p:sp>
      </p:grp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00"/>
                            </p:stCondLst>
                            <p:childTnLst>
                              <p:par>
                                <p:cTn id="5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93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193" decel="100000"/>
                                        <p:tgtEl>
                                          <p:spTgt spid="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3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4" dur="193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5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6" dur="193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7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5" grpId="0" animBg="1"/>
      <p:bldP spid="10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394956" cy="3588453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Як наслідок Мендель встановив Закон одноманітності гібридів: проявився лише один з двох варіантів ознаки, а саме  - домінантний.</a:t>
            </a:r>
            <a:endParaRPr lang="ru-RU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286248" y="3143248"/>
            <a:ext cx="571504" cy="71438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b="1" cap="all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3929066"/>
            <a:ext cx="87154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Дослід продовжується! Мендель  вирощував рослини з насіння, отриманого покоління, і схрещував їх між собою. 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люс 6"/>
          <p:cNvSpPr/>
          <p:nvPr/>
        </p:nvSpPr>
        <p:spPr>
          <a:xfrm rot="2790288">
            <a:off x="4034955" y="891691"/>
            <a:ext cx="857256" cy="857256"/>
          </a:xfrm>
          <a:prstGeom prst="mathPlu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войная стрелка влево/вверх 10"/>
          <p:cNvSpPr/>
          <p:nvPr/>
        </p:nvSpPr>
        <p:spPr>
          <a:xfrm rot="2601230">
            <a:off x="3130730" y="1130475"/>
            <a:ext cx="2357454" cy="2357454"/>
          </a:xfrm>
          <a:prstGeom prst="leftUpArrow">
            <a:avLst>
              <a:gd name="adj1" fmla="val 11619"/>
              <a:gd name="adj2" fmla="val 25000"/>
              <a:gd name="adj3" fmla="val 23209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1071538" y="4795897"/>
            <a:ext cx="735811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Нащадки 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F</a:t>
            </a:r>
            <a:r>
              <a:rPr lang="en-US" sz="3200" b="1" baseline="-250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r>
              <a:rPr lang="uk-UA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та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P </a:t>
            </a:r>
            <a:r>
              <a:rPr lang="uk-UA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утворили 8023 насінини, з яких </a:t>
            </a:r>
            <a:r>
              <a:rPr lang="uk-UA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6022 були жовтого кольору</a:t>
            </a:r>
            <a:r>
              <a:rPr lang="uk-UA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 а </a:t>
            </a:r>
            <a:r>
              <a:rPr lang="uk-UA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2001 – зеленого. </a:t>
            </a:r>
            <a:endParaRPr lang="ru-RU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31" name="Группа 30"/>
          <p:cNvGrpSpPr/>
          <p:nvPr/>
        </p:nvGrpSpPr>
        <p:grpSpPr>
          <a:xfrm>
            <a:off x="2500298" y="214290"/>
            <a:ext cx="1071570" cy="1508602"/>
            <a:chOff x="2500298" y="214290"/>
            <a:chExt cx="1071570" cy="1508602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2500298" y="714356"/>
              <a:ext cx="1071570" cy="1008536"/>
              <a:chOff x="2500298" y="714356"/>
              <a:chExt cx="1071570" cy="1008536"/>
            </a:xfrm>
          </p:grpSpPr>
          <p:sp>
            <p:nvSpPr>
              <p:cNvPr id="5" name="Блок-схема: узел 4"/>
              <p:cNvSpPr/>
              <p:nvPr/>
            </p:nvSpPr>
            <p:spPr>
              <a:xfrm>
                <a:off x="2500298" y="714356"/>
                <a:ext cx="1071570" cy="1008536"/>
              </a:xfrm>
              <a:prstGeom prst="flowChartConnector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2643174" y="785794"/>
                <a:ext cx="726481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 smtClean="0">
                    <a:ln w="17780" cmpd="sng">
                      <a:solidFill>
                        <a:srgbClr val="FFFFFF"/>
                      </a:solidFill>
                      <a:prstDash val="solid"/>
                      <a:miter lim="800000"/>
                    </a:ln>
                    <a:gradFill rotWithShape="1">
                      <a:gsLst>
                        <a:gs pos="0">
                          <a:srgbClr val="000000">
                            <a:tint val="92000"/>
                            <a:shade val="100000"/>
                            <a:satMod val="150000"/>
                          </a:srgbClr>
                        </a:gs>
                        <a:gs pos="49000">
                          <a:srgbClr val="000000">
                            <a:tint val="89000"/>
                            <a:shade val="90000"/>
                            <a:satMod val="150000"/>
                          </a:srgbClr>
                        </a:gs>
                        <a:gs pos="50000">
                          <a:srgbClr val="000000">
                            <a:tint val="100000"/>
                            <a:shade val="75000"/>
                            <a:satMod val="150000"/>
                          </a:srgbClr>
                        </a:gs>
                        <a:gs pos="95000">
                          <a:srgbClr val="000000">
                            <a:shade val="47000"/>
                            <a:satMod val="150000"/>
                          </a:srgbClr>
                        </a:gs>
                        <a:gs pos="100000">
                          <a:srgbClr val="000000">
                            <a:shade val="39000"/>
                            <a:satMod val="150000"/>
                          </a:srgbClr>
                        </a:gs>
                      </a:gsLst>
                      <a:lin ang="5400000"/>
                    </a:gradFill>
                    <a:effectLst>
                      <a:outerShdw blurRad="50800" algn="tl" rotWithShape="0">
                        <a:srgbClr val="000000"/>
                      </a:outerShdw>
                    </a:effectLst>
                  </a:rPr>
                  <a:t>F</a:t>
                </a:r>
                <a:r>
                  <a:rPr lang="en-US" sz="4400" b="1" baseline="-25000" dirty="0" smtClean="0">
                    <a:ln w="17780" cmpd="sng">
                      <a:solidFill>
                        <a:srgbClr val="FFFFFF"/>
                      </a:solidFill>
                      <a:prstDash val="solid"/>
                      <a:miter lim="800000"/>
                    </a:ln>
                    <a:gradFill rotWithShape="1">
                      <a:gsLst>
                        <a:gs pos="0">
                          <a:srgbClr val="000000">
                            <a:tint val="92000"/>
                            <a:shade val="100000"/>
                            <a:satMod val="150000"/>
                          </a:srgbClr>
                        </a:gs>
                        <a:gs pos="49000">
                          <a:srgbClr val="000000">
                            <a:tint val="89000"/>
                            <a:shade val="90000"/>
                            <a:satMod val="150000"/>
                          </a:srgbClr>
                        </a:gs>
                        <a:gs pos="50000">
                          <a:srgbClr val="000000">
                            <a:tint val="100000"/>
                            <a:shade val="75000"/>
                            <a:satMod val="150000"/>
                          </a:srgbClr>
                        </a:gs>
                        <a:gs pos="95000">
                          <a:srgbClr val="000000">
                            <a:shade val="47000"/>
                            <a:satMod val="150000"/>
                          </a:srgbClr>
                        </a:gs>
                        <a:gs pos="100000">
                          <a:srgbClr val="000000">
                            <a:shade val="39000"/>
                            <a:satMod val="150000"/>
                          </a:srgbClr>
                        </a:gs>
                      </a:gsLst>
                      <a:lin ang="5400000"/>
                    </a:gradFill>
                    <a:effectLst>
                      <a:outerShdw blurRad="50800" algn="tl" rotWithShape="0">
                        <a:srgbClr val="000000"/>
                      </a:outerShdw>
                    </a:effectLst>
                  </a:rPr>
                  <a:t>1</a:t>
                </a:r>
                <a:endParaRPr lang="ru-RU" sz="4400" dirty="0"/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2643174" y="214290"/>
              <a:ext cx="9286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err="1" smtClean="0"/>
                <a:t>Аа</a:t>
              </a:r>
              <a:endParaRPr lang="ru-RU" sz="2800" b="1" dirty="0"/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5214942" y="214290"/>
            <a:ext cx="1071570" cy="1508602"/>
            <a:chOff x="5214942" y="214290"/>
            <a:chExt cx="1071570" cy="1508602"/>
          </a:xfrm>
        </p:grpSpPr>
        <p:grpSp>
          <p:nvGrpSpPr>
            <p:cNvPr id="12" name="Группа 11"/>
            <p:cNvGrpSpPr/>
            <p:nvPr/>
          </p:nvGrpSpPr>
          <p:grpSpPr>
            <a:xfrm>
              <a:off x="5214942" y="714356"/>
              <a:ext cx="1071570" cy="1008536"/>
              <a:chOff x="5214942" y="714356"/>
              <a:chExt cx="1071570" cy="1008536"/>
            </a:xfrm>
          </p:grpSpPr>
          <p:sp>
            <p:nvSpPr>
              <p:cNvPr id="6" name="Блок-схема: узел 5"/>
              <p:cNvSpPr/>
              <p:nvPr/>
            </p:nvSpPr>
            <p:spPr>
              <a:xfrm>
                <a:off x="5214942" y="714356"/>
                <a:ext cx="1071570" cy="1008536"/>
              </a:xfrm>
              <a:prstGeom prst="flowChartConnector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рямоугольник 9"/>
              <p:cNvSpPr/>
              <p:nvPr/>
            </p:nvSpPr>
            <p:spPr>
              <a:xfrm>
                <a:off x="5500694" y="714356"/>
                <a:ext cx="524503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b="1" dirty="0" smtClean="0">
                    <a:ln w="17780" cmpd="sng">
                      <a:solidFill>
                        <a:srgbClr val="FFFFFF"/>
                      </a:solidFill>
                      <a:prstDash val="solid"/>
                      <a:miter lim="800000"/>
                    </a:ln>
                    <a:gradFill rotWithShape="1">
                      <a:gsLst>
                        <a:gs pos="0">
                          <a:srgbClr val="000000">
                            <a:tint val="92000"/>
                            <a:shade val="100000"/>
                            <a:satMod val="150000"/>
                          </a:srgbClr>
                        </a:gs>
                        <a:gs pos="49000">
                          <a:srgbClr val="000000">
                            <a:tint val="89000"/>
                            <a:shade val="90000"/>
                            <a:satMod val="150000"/>
                          </a:srgbClr>
                        </a:gs>
                        <a:gs pos="50000">
                          <a:srgbClr val="000000">
                            <a:tint val="100000"/>
                            <a:shade val="75000"/>
                            <a:satMod val="150000"/>
                          </a:srgbClr>
                        </a:gs>
                        <a:gs pos="95000">
                          <a:srgbClr val="000000">
                            <a:shade val="47000"/>
                            <a:satMod val="150000"/>
                          </a:srgbClr>
                        </a:gs>
                        <a:gs pos="100000">
                          <a:srgbClr val="000000">
                            <a:shade val="39000"/>
                            <a:satMod val="150000"/>
                          </a:srgbClr>
                        </a:gs>
                      </a:gsLst>
                      <a:lin ang="5400000"/>
                    </a:gradFill>
                    <a:effectLst>
                      <a:outerShdw blurRad="50800" algn="tl" rotWithShape="0">
                        <a:srgbClr val="000000"/>
                      </a:outerShdw>
                    </a:effectLst>
                  </a:rPr>
                  <a:t>P</a:t>
                </a:r>
                <a:endParaRPr lang="ru-RU" sz="4800" dirty="0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5357818" y="214290"/>
              <a:ext cx="9286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err="1" smtClean="0"/>
                <a:t>Аа</a:t>
              </a:r>
              <a:endParaRPr lang="ru-RU" sz="2800" b="1" dirty="0"/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1071538" y="2928934"/>
            <a:ext cx="6715172" cy="1809104"/>
            <a:chOff x="1071538" y="2928934"/>
            <a:chExt cx="6715172" cy="1809104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1071538" y="2928934"/>
              <a:ext cx="6715172" cy="1285884"/>
              <a:chOff x="1071538" y="3643314"/>
              <a:chExt cx="6715172" cy="1285884"/>
            </a:xfrm>
          </p:grpSpPr>
          <p:sp>
            <p:nvSpPr>
              <p:cNvPr id="13" name="Блок-схема: узел 12"/>
              <p:cNvSpPr/>
              <p:nvPr/>
            </p:nvSpPr>
            <p:spPr>
              <a:xfrm>
                <a:off x="1071538" y="3786190"/>
                <a:ext cx="1143008" cy="1143008"/>
              </a:xfrm>
              <a:prstGeom prst="flowChartConnector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Блок-схема: узел 13"/>
              <p:cNvSpPr/>
              <p:nvPr/>
            </p:nvSpPr>
            <p:spPr>
              <a:xfrm>
                <a:off x="2928926" y="3643314"/>
                <a:ext cx="1143008" cy="1143008"/>
              </a:xfrm>
              <a:prstGeom prst="flowChartConnector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Блок-схема: узел 14"/>
              <p:cNvSpPr/>
              <p:nvPr/>
            </p:nvSpPr>
            <p:spPr>
              <a:xfrm>
                <a:off x="4857752" y="3643314"/>
                <a:ext cx="1143008" cy="1143008"/>
              </a:xfrm>
              <a:prstGeom prst="flowChartConnector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Блок-схема: узел 15"/>
              <p:cNvSpPr/>
              <p:nvPr/>
            </p:nvSpPr>
            <p:spPr>
              <a:xfrm>
                <a:off x="6643702" y="3643314"/>
                <a:ext cx="1143008" cy="1143008"/>
              </a:xfrm>
              <a:prstGeom prst="flowChartConnector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25" name="Rectangle 1"/>
              <p:cNvSpPr>
                <a:spLocks noChangeArrowheads="1"/>
              </p:cNvSpPr>
              <p:nvPr/>
            </p:nvSpPr>
            <p:spPr bwMode="auto">
              <a:xfrm>
                <a:off x="1285852" y="3929066"/>
                <a:ext cx="714348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800" b="1" i="0" u="none" strike="noStrike" normalizeH="0" baseline="0" dirty="0" smtClean="0">
                    <a:ln w="17780" cmpd="sng">
                      <a:solidFill>
                        <a:srgbClr val="FFFFFF"/>
                      </a:solidFill>
                      <a:prstDash val="solid"/>
                      <a:miter lim="800000"/>
                    </a:ln>
                    <a:gradFill rotWithShape="1">
                      <a:gsLst>
                        <a:gs pos="0">
                          <a:srgbClr val="000000">
                            <a:tint val="92000"/>
                            <a:shade val="100000"/>
                            <a:satMod val="150000"/>
                          </a:srgbClr>
                        </a:gs>
                        <a:gs pos="49000">
                          <a:srgbClr val="000000">
                            <a:tint val="89000"/>
                            <a:shade val="90000"/>
                            <a:satMod val="150000"/>
                          </a:srgbClr>
                        </a:gs>
                        <a:gs pos="50000">
                          <a:srgbClr val="000000">
                            <a:tint val="100000"/>
                            <a:shade val="75000"/>
                            <a:satMod val="150000"/>
                          </a:srgbClr>
                        </a:gs>
                        <a:gs pos="95000">
                          <a:srgbClr val="000000">
                            <a:shade val="47000"/>
                            <a:satMod val="150000"/>
                          </a:srgbClr>
                        </a:gs>
                        <a:gs pos="100000">
                          <a:srgbClr val="000000">
                            <a:shade val="39000"/>
                            <a:satMod val="150000"/>
                          </a:srgbClr>
                        </a:gs>
                      </a:gsLst>
                      <a:lin ang="5400000"/>
                    </a:gradFill>
                    <a:effectLst>
                      <a:outerShdw blurRad="50800" algn="tl" rotWithShape="0">
                        <a:srgbClr val="000000"/>
                      </a:outerShdw>
                    </a:effectLst>
                    <a:latin typeface="Calibri" pitchFamily="34" charset="0"/>
                    <a:ea typeface="Times New Roman" pitchFamily="18" charset="0"/>
                    <a:cs typeface="Times New Roman" pitchFamily="18" charset="0"/>
                  </a:rPr>
                  <a:t>F</a:t>
                </a:r>
                <a:r>
                  <a:rPr kumimoji="0" lang="en-US" sz="4800" b="1" i="0" u="none" strike="noStrike" normalizeH="0" baseline="-30000" dirty="0" smtClean="0">
                    <a:ln w="17780" cmpd="sng">
                      <a:solidFill>
                        <a:srgbClr val="FFFFFF"/>
                      </a:solidFill>
                      <a:prstDash val="solid"/>
                      <a:miter lim="800000"/>
                    </a:ln>
                    <a:gradFill rotWithShape="1">
                      <a:gsLst>
                        <a:gs pos="0">
                          <a:srgbClr val="000000">
                            <a:tint val="92000"/>
                            <a:shade val="100000"/>
                            <a:satMod val="150000"/>
                          </a:srgbClr>
                        </a:gs>
                        <a:gs pos="49000">
                          <a:srgbClr val="000000">
                            <a:tint val="89000"/>
                            <a:shade val="90000"/>
                            <a:satMod val="150000"/>
                          </a:srgbClr>
                        </a:gs>
                        <a:gs pos="50000">
                          <a:srgbClr val="000000">
                            <a:tint val="100000"/>
                            <a:shade val="75000"/>
                            <a:satMod val="150000"/>
                          </a:srgbClr>
                        </a:gs>
                        <a:gs pos="95000">
                          <a:srgbClr val="000000">
                            <a:shade val="47000"/>
                            <a:satMod val="150000"/>
                          </a:srgbClr>
                        </a:gs>
                        <a:gs pos="100000">
                          <a:srgbClr val="000000">
                            <a:shade val="39000"/>
                            <a:satMod val="150000"/>
                          </a:srgbClr>
                        </a:gs>
                      </a:gsLst>
                      <a:lin ang="5400000"/>
                    </a:gradFill>
                    <a:effectLst>
                      <a:outerShdw blurRad="50800" algn="tl" rotWithShape="0">
                        <a:srgbClr val="000000"/>
                      </a:outerShdw>
                    </a:effectLst>
                    <a:latin typeface="Calibri" pitchFamily="34" charset="0"/>
                    <a:ea typeface="Times New Roman" pitchFamily="18" charset="0"/>
                    <a:cs typeface="Times New Roman" pitchFamily="18" charset="0"/>
                  </a:rPr>
                  <a:t>2</a:t>
                </a:r>
                <a:endParaRPr kumimoji="0" lang="en-US" sz="6000" b="1" i="0" u="none" strike="noStrike" normalizeH="0" baseline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Arial" pitchFamily="34" charset="0"/>
                </a:endParaRPr>
              </a:p>
            </p:txBody>
          </p:sp>
          <p:sp>
            <p:nvSpPr>
              <p:cNvPr id="18" name="Rectangle 1"/>
              <p:cNvSpPr>
                <a:spLocks noChangeArrowheads="1"/>
              </p:cNvSpPr>
              <p:nvPr/>
            </p:nvSpPr>
            <p:spPr bwMode="auto">
              <a:xfrm>
                <a:off x="3143240" y="3714752"/>
                <a:ext cx="714348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800" b="1" i="0" u="none" strike="noStrike" normalizeH="0" baseline="0" dirty="0" smtClean="0">
                    <a:ln w="17780" cmpd="sng">
                      <a:solidFill>
                        <a:srgbClr val="FFFFFF"/>
                      </a:solidFill>
                      <a:prstDash val="solid"/>
                      <a:miter lim="800000"/>
                    </a:ln>
                    <a:gradFill rotWithShape="1">
                      <a:gsLst>
                        <a:gs pos="0">
                          <a:srgbClr val="000000">
                            <a:tint val="92000"/>
                            <a:shade val="100000"/>
                            <a:satMod val="150000"/>
                          </a:srgbClr>
                        </a:gs>
                        <a:gs pos="49000">
                          <a:srgbClr val="000000">
                            <a:tint val="89000"/>
                            <a:shade val="90000"/>
                            <a:satMod val="150000"/>
                          </a:srgbClr>
                        </a:gs>
                        <a:gs pos="50000">
                          <a:srgbClr val="000000">
                            <a:tint val="100000"/>
                            <a:shade val="75000"/>
                            <a:satMod val="150000"/>
                          </a:srgbClr>
                        </a:gs>
                        <a:gs pos="95000">
                          <a:srgbClr val="000000">
                            <a:shade val="47000"/>
                            <a:satMod val="150000"/>
                          </a:srgbClr>
                        </a:gs>
                        <a:gs pos="100000">
                          <a:srgbClr val="000000">
                            <a:shade val="39000"/>
                            <a:satMod val="150000"/>
                          </a:srgbClr>
                        </a:gs>
                      </a:gsLst>
                      <a:lin ang="5400000"/>
                    </a:gradFill>
                    <a:effectLst>
                      <a:outerShdw blurRad="50800" algn="tl" rotWithShape="0">
                        <a:srgbClr val="000000"/>
                      </a:outerShdw>
                    </a:effectLst>
                    <a:latin typeface="Calibri" pitchFamily="34" charset="0"/>
                    <a:ea typeface="Times New Roman" pitchFamily="18" charset="0"/>
                    <a:cs typeface="Times New Roman" pitchFamily="18" charset="0"/>
                  </a:rPr>
                  <a:t>F</a:t>
                </a:r>
                <a:r>
                  <a:rPr kumimoji="0" lang="en-US" sz="4800" b="1" i="0" u="none" strike="noStrike" normalizeH="0" baseline="-30000" dirty="0" smtClean="0">
                    <a:ln w="17780" cmpd="sng">
                      <a:solidFill>
                        <a:srgbClr val="FFFFFF"/>
                      </a:solidFill>
                      <a:prstDash val="solid"/>
                      <a:miter lim="800000"/>
                    </a:ln>
                    <a:gradFill rotWithShape="1">
                      <a:gsLst>
                        <a:gs pos="0">
                          <a:srgbClr val="000000">
                            <a:tint val="92000"/>
                            <a:shade val="100000"/>
                            <a:satMod val="150000"/>
                          </a:srgbClr>
                        </a:gs>
                        <a:gs pos="49000">
                          <a:srgbClr val="000000">
                            <a:tint val="89000"/>
                            <a:shade val="90000"/>
                            <a:satMod val="150000"/>
                          </a:srgbClr>
                        </a:gs>
                        <a:gs pos="50000">
                          <a:srgbClr val="000000">
                            <a:tint val="100000"/>
                            <a:shade val="75000"/>
                            <a:satMod val="150000"/>
                          </a:srgbClr>
                        </a:gs>
                        <a:gs pos="95000">
                          <a:srgbClr val="000000">
                            <a:shade val="47000"/>
                            <a:satMod val="150000"/>
                          </a:srgbClr>
                        </a:gs>
                        <a:gs pos="100000">
                          <a:srgbClr val="000000">
                            <a:shade val="39000"/>
                            <a:satMod val="150000"/>
                          </a:srgbClr>
                        </a:gs>
                      </a:gsLst>
                      <a:lin ang="5400000"/>
                    </a:gradFill>
                    <a:effectLst>
                      <a:outerShdw blurRad="50800" algn="tl" rotWithShape="0">
                        <a:srgbClr val="000000"/>
                      </a:outerShdw>
                    </a:effectLst>
                    <a:latin typeface="Calibri" pitchFamily="34" charset="0"/>
                    <a:ea typeface="Times New Roman" pitchFamily="18" charset="0"/>
                    <a:cs typeface="Times New Roman" pitchFamily="18" charset="0"/>
                  </a:rPr>
                  <a:t>2</a:t>
                </a:r>
                <a:endParaRPr kumimoji="0" lang="en-US" sz="6000" b="1" i="0" u="none" strike="noStrike" normalizeH="0" baseline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Arial" pitchFamily="34" charset="0"/>
                </a:endParaRPr>
              </a:p>
            </p:txBody>
          </p:sp>
          <p:sp>
            <p:nvSpPr>
              <p:cNvPr id="19" name="Rectangle 1"/>
              <p:cNvSpPr>
                <a:spLocks noChangeArrowheads="1"/>
              </p:cNvSpPr>
              <p:nvPr/>
            </p:nvSpPr>
            <p:spPr bwMode="auto">
              <a:xfrm>
                <a:off x="6858048" y="3812449"/>
                <a:ext cx="714348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800" b="1" i="0" u="none" strike="noStrike" normalizeH="0" baseline="0" dirty="0" smtClean="0">
                    <a:ln w="17780" cmpd="sng">
                      <a:solidFill>
                        <a:srgbClr val="FFFFFF"/>
                      </a:solidFill>
                      <a:prstDash val="solid"/>
                      <a:miter lim="800000"/>
                    </a:ln>
                    <a:gradFill rotWithShape="1">
                      <a:gsLst>
                        <a:gs pos="0">
                          <a:srgbClr val="000000">
                            <a:tint val="92000"/>
                            <a:shade val="100000"/>
                            <a:satMod val="150000"/>
                          </a:srgbClr>
                        </a:gs>
                        <a:gs pos="49000">
                          <a:srgbClr val="000000">
                            <a:tint val="89000"/>
                            <a:shade val="90000"/>
                            <a:satMod val="150000"/>
                          </a:srgbClr>
                        </a:gs>
                        <a:gs pos="50000">
                          <a:srgbClr val="000000">
                            <a:tint val="100000"/>
                            <a:shade val="75000"/>
                            <a:satMod val="150000"/>
                          </a:srgbClr>
                        </a:gs>
                        <a:gs pos="95000">
                          <a:srgbClr val="000000">
                            <a:shade val="47000"/>
                            <a:satMod val="150000"/>
                          </a:srgbClr>
                        </a:gs>
                        <a:gs pos="100000">
                          <a:srgbClr val="000000">
                            <a:shade val="39000"/>
                            <a:satMod val="150000"/>
                          </a:srgbClr>
                        </a:gs>
                      </a:gsLst>
                      <a:lin ang="5400000"/>
                    </a:gradFill>
                    <a:effectLst>
                      <a:outerShdw blurRad="50800" algn="tl" rotWithShape="0">
                        <a:srgbClr val="000000"/>
                      </a:outerShdw>
                    </a:effectLst>
                    <a:latin typeface="Calibri" pitchFamily="34" charset="0"/>
                    <a:ea typeface="Times New Roman" pitchFamily="18" charset="0"/>
                    <a:cs typeface="Times New Roman" pitchFamily="18" charset="0"/>
                  </a:rPr>
                  <a:t>F</a:t>
                </a:r>
                <a:r>
                  <a:rPr kumimoji="0" lang="en-US" sz="4800" b="1" i="0" u="none" strike="noStrike" normalizeH="0" baseline="-30000" dirty="0" smtClean="0">
                    <a:ln w="17780" cmpd="sng">
                      <a:solidFill>
                        <a:srgbClr val="FFFFFF"/>
                      </a:solidFill>
                      <a:prstDash val="solid"/>
                      <a:miter lim="800000"/>
                    </a:ln>
                    <a:gradFill rotWithShape="1">
                      <a:gsLst>
                        <a:gs pos="0">
                          <a:srgbClr val="000000">
                            <a:tint val="92000"/>
                            <a:shade val="100000"/>
                            <a:satMod val="150000"/>
                          </a:srgbClr>
                        </a:gs>
                        <a:gs pos="49000">
                          <a:srgbClr val="000000">
                            <a:tint val="89000"/>
                            <a:shade val="90000"/>
                            <a:satMod val="150000"/>
                          </a:srgbClr>
                        </a:gs>
                        <a:gs pos="50000">
                          <a:srgbClr val="000000">
                            <a:tint val="100000"/>
                            <a:shade val="75000"/>
                            <a:satMod val="150000"/>
                          </a:srgbClr>
                        </a:gs>
                        <a:gs pos="95000">
                          <a:srgbClr val="000000">
                            <a:shade val="47000"/>
                            <a:satMod val="150000"/>
                          </a:srgbClr>
                        </a:gs>
                        <a:gs pos="100000">
                          <a:srgbClr val="000000">
                            <a:shade val="39000"/>
                            <a:satMod val="150000"/>
                          </a:srgbClr>
                        </a:gs>
                      </a:gsLst>
                      <a:lin ang="5400000"/>
                    </a:gradFill>
                    <a:effectLst>
                      <a:outerShdw blurRad="50800" algn="tl" rotWithShape="0">
                        <a:srgbClr val="000000"/>
                      </a:outerShdw>
                    </a:effectLst>
                    <a:latin typeface="Calibri" pitchFamily="34" charset="0"/>
                    <a:ea typeface="Times New Roman" pitchFamily="18" charset="0"/>
                    <a:cs typeface="Times New Roman" pitchFamily="18" charset="0"/>
                  </a:rPr>
                  <a:t>2</a:t>
                </a:r>
                <a:endParaRPr kumimoji="0" lang="en-US" sz="6000" b="1" i="0" u="none" strike="noStrike" normalizeH="0" baseline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Arial" pitchFamily="34" charset="0"/>
                </a:endParaRPr>
              </a:p>
            </p:txBody>
          </p:sp>
          <p:sp>
            <p:nvSpPr>
              <p:cNvPr id="20" name="Rectangle 1"/>
              <p:cNvSpPr>
                <a:spLocks noChangeArrowheads="1"/>
              </p:cNvSpPr>
              <p:nvPr/>
            </p:nvSpPr>
            <p:spPr bwMode="auto">
              <a:xfrm>
                <a:off x="5072066" y="3714752"/>
                <a:ext cx="714348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800" b="1" i="0" u="none" strike="noStrike" normalizeH="0" baseline="0" dirty="0" smtClean="0">
                    <a:ln w="17780" cmpd="sng">
                      <a:solidFill>
                        <a:srgbClr val="FFFFFF"/>
                      </a:solidFill>
                      <a:prstDash val="solid"/>
                      <a:miter lim="800000"/>
                    </a:ln>
                    <a:gradFill rotWithShape="1">
                      <a:gsLst>
                        <a:gs pos="0">
                          <a:srgbClr val="000000">
                            <a:tint val="92000"/>
                            <a:shade val="100000"/>
                            <a:satMod val="150000"/>
                          </a:srgbClr>
                        </a:gs>
                        <a:gs pos="49000">
                          <a:srgbClr val="000000">
                            <a:tint val="89000"/>
                            <a:shade val="90000"/>
                            <a:satMod val="150000"/>
                          </a:srgbClr>
                        </a:gs>
                        <a:gs pos="50000">
                          <a:srgbClr val="000000">
                            <a:tint val="100000"/>
                            <a:shade val="75000"/>
                            <a:satMod val="150000"/>
                          </a:srgbClr>
                        </a:gs>
                        <a:gs pos="95000">
                          <a:srgbClr val="000000">
                            <a:shade val="47000"/>
                            <a:satMod val="150000"/>
                          </a:srgbClr>
                        </a:gs>
                        <a:gs pos="100000">
                          <a:srgbClr val="000000">
                            <a:shade val="39000"/>
                            <a:satMod val="150000"/>
                          </a:srgbClr>
                        </a:gs>
                      </a:gsLst>
                      <a:lin ang="5400000"/>
                    </a:gradFill>
                    <a:effectLst>
                      <a:outerShdw blurRad="50800" algn="tl" rotWithShape="0">
                        <a:srgbClr val="000000"/>
                      </a:outerShdw>
                    </a:effectLst>
                    <a:latin typeface="Calibri" pitchFamily="34" charset="0"/>
                    <a:ea typeface="Times New Roman" pitchFamily="18" charset="0"/>
                    <a:cs typeface="Times New Roman" pitchFamily="18" charset="0"/>
                  </a:rPr>
                  <a:t>F</a:t>
                </a:r>
                <a:r>
                  <a:rPr kumimoji="0" lang="en-US" sz="4800" b="1" i="0" u="none" strike="noStrike" normalizeH="0" baseline="-30000" dirty="0" smtClean="0">
                    <a:ln w="17780" cmpd="sng">
                      <a:solidFill>
                        <a:srgbClr val="FFFFFF"/>
                      </a:solidFill>
                      <a:prstDash val="solid"/>
                      <a:miter lim="800000"/>
                    </a:ln>
                    <a:gradFill rotWithShape="1">
                      <a:gsLst>
                        <a:gs pos="0">
                          <a:srgbClr val="000000">
                            <a:tint val="92000"/>
                            <a:shade val="100000"/>
                            <a:satMod val="150000"/>
                          </a:srgbClr>
                        </a:gs>
                        <a:gs pos="49000">
                          <a:srgbClr val="000000">
                            <a:tint val="89000"/>
                            <a:shade val="90000"/>
                            <a:satMod val="150000"/>
                          </a:srgbClr>
                        </a:gs>
                        <a:gs pos="50000">
                          <a:srgbClr val="000000">
                            <a:tint val="100000"/>
                            <a:shade val="75000"/>
                            <a:satMod val="150000"/>
                          </a:srgbClr>
                        </a:gs>
                        <a:gs pos="95000">
                          <a:srgbClr val="000000">
                            <a:shade val="47000"/>
                            <a:satMod val="150000"/>
                          </a:srgbClr>
                        </a:gs>
                        <a:gs pos="100000">
                          <a:srgbClr val="000000">
                            <a:shade val="39000"/>
                            <a:satMod val="150000"/>
                          </a:srgbClr>
                        </a:gs>
                      </a:gsLst>
                      <a:lin ang="5400000"/>
                    </a:gradFill>
                    <a:effectLst>
                      <a:outerShdw blurRad="50800" algn="tl" rotWithShape="0">
                        <a:srgbClr val="000000"/>
                      </a:outerShdw>
                    </a:effectLst>
                    <a:latin typeface="Calibri" pitchFamily="34" charset="0"/>
                    <a:ea typeface="Times New Roman" pitchFamily="18" charset="0"/>
                    <a:cs typeface="Times New Roman" pitchFamily="18" charset="0"/>
                  </a:rPr>
                  <a:t>2</a:t>
                </a:r>
                <a:endParaRPr kumimoji="0" lang="en-US" sz="6000" b="1" i="0" u="none" strike="noStrike" normalizeH="0" baseline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Arial" pitchFamily="34" charset="0"/>
                </a:endParaRPr>
              </a:p>
            </p:txBody>
          </p:sp>
        </p:grpSp>
        <p:grpSp>
          <p:nvGrpSpPr>
            <p:cNvPr id="33" name="Группа 32"/>
            <p:cNvGrpSpPr/>
            <p:nvPr/>
          </p:nvGrpSpPr>
          <p:grpSpPr>
            <a:xfrm>
              <a:off x="1285852" y="4048788"/>
              <a:ext cx="6500858" cy="689250"/>
              <a:chOff x="1285852" y="4048788"/>
              <a:chExt cx="6500858" cy="689250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5000628" y="4120226"/>
                <a:ext cx="9286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err="1" smtClean="0"/>
                  <a:t>Аа</a:t>
                </a:r>
                <a:endParaRPr lang="ru-RU" sz="2800" b="1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071802" y="4120226"/>
                <a:ext cx="7858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err="1" smtClean="0"/>
                  <a:t>Аа</a:t>
                </a:r>
                <a:endParaRPr lang="ru-RU" sz="2800" b="1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285852" y="4214818"/>
                <a:ext cx="9286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АА</a:t>
                </a:r>
                <a:endParaRPr lang="ru-RU" sz="2800" b="1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858016" y="4048788"/>
                <a:ext cx="9286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err="1" smtClean="0"/>
                  <a:t>а</a:t>
                </a:r>
                <a:r>
                  <a:rPr lang="uk-UA" sz="2800" b="1" dirty="0" err="1" smtClean="0"/>
                  <a:t>а</a:t>
                </a:r>
                <a:endParaRPr lang="ru-RU" sz="2800" b="1" dirty="0"/>
              </a:p>
            </p:txBody>
          </p:sp>
        </p:grpSp>
      </p:grp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142984"/>
            <a:ext cx="8686800" cy="509094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Закон розщеплення: при схрещуванні гібридів першого покоління між собою серед їхніх нащадків спостерігають явище розщеплення ознак: у фенотипі ¼ гібридів другого покоління проявляється рецесивний, а ¾  – домінантний варіант ознак. </a:t>
            </a:r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dirty="0" smtClean="0"/>
              <a:t>  Як наслідок:</a:t>
            </a:r>
            <a:endParaRPr lang="ru-RU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64291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Розщеплення за генотипом </a:t>
            </a:r>
            <a:r>
              <a:rPr lang="uk-UA" sz="400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розслин</a:t>
            </a:r>
            <a:r>
              <a:rPr lang="uk-UA" sz="40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40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F</a:t>
            </a:r>
            <a:r>
              <a:rPr lang="en-US" sz="4000" baseline="-250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r>
              <a:rPr lang="uk-UA" sz="4000" baseline="-250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uk-UA" sz="40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гороху посівного в разі самозапилення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6" name="Стрелка вниз 15"/>
          <p:cNvSpPr/>
          <p:nvPr/>
        </p:nvSpPr>
        <p:spPr>
          <a:xfrm>
            <a:off x="7215206" y="3143248"/>
            <a:ext cx="857256" cy="1000132"/>
          </a:xfrm>
          <a:prstGeom prst="downArrow">
            <a:avLst>
              <a:gd name="adj1" fmla="val 16138"/>
              <a:gd name="adj2" fmla="val 36455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785786" y="3286124"/>
            <a:ext cx="857256" cy="1000132"/>
          </a:xfrm>
          <a:prstGeom prst="downArrow">
            <a:avLst>
              <a:gd name="adj1" fmla="val 16138"/>
              <a:gd name="adj2" fmla="val 36455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0" name="Группа 49"/>
          <p:cNvGrpSpPr/>
          <p:nvPr/>
        </p:nvGrpSpPr>
        <p:grpSpPr>
          <a:xfrm>
            <a:off x="2521590" y="2597125"/>
            <a:ext cx="3766640" cy="1732996"/>
            <a:chOff x="2521590" y="2597125"/>
            <a:chExt cx="3766640" cy="1732996"/>
          </a:xfrm>
        </p:grpSpPr>
        <p:sp>
          <p:nvSpPr>
            <p:cNvPr id="19" name="Стрелка вниз 18"/>
            <p:cNvSpPr/>
            <p:nvPr/>
          </p:nvSpPr>
          <p:spPr>
            <a:xfrm rot="2489455">
              <a:off x="2521590" y="2597125"/>
              <a:ext cx="948696" cy="1732996"/>
            </a:xfrm>
            <a:prstGeom prst="downArrow">
              <a:avLst>
                <a:gd name="adj1" fmla="val 16138"/>
                <a:gd name="adj2" fmla="val 36455"/>
              </a:avLst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Стрелка вниз 19"/>
            <p:cNvSpPr/>
            <p:nvPr/>
          </p:nvSpPr>
          <p:spPr>
            <a:xfrm rot="872826">
              <a:off x="3357554" y="3143248"/>
              <a:ext cx="857256" cy="1000132"/>
            </a:xfrm>
            <a:prstGeom prst="downArrow">
              <a:avLst>
                <a:gd name="adj1" fmla="val 16138"/>
                <a:gd name="adj2" fmla="val 36455"/>
              </a:avLst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Стрелка вниз 20"/>
            <p:cNvSpPr/>
            <p:nvPr/>
          </p:nvSpPr>
          <p:spPr>
            <a:xfrm rot="20639460">
              <a:off x="4429124" y="3143248"/>
              <a:ext cx="857256" cy="1000132"/>
            </a:xfrm>
            <a:prstGeom prst="downArrow">
              <a:avLst>
                <a:gd name="adj1" fmla="val 16138"/>
                <a:gd name="adj2" fmla="val 36455"/>
              </a:avLst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Стрелка вниз 21"/>
            <p:cNvSpPr/>
            <p:nvPr/>
          </p:nvSpPr>
          <p:spPr>
            <a:xfrm rot="19678544">
              <a:off x="5413172" y="2651364"/>
              <a:ext cx="875058" cy="1537634"/>
            </a:xfrm>
            <a:prstGeom prst="downArrow">
              <a:avLst>
                <a:gd name="adj1" fmla="val 16138"/>
                <a:gd name="adj2" fmla="val 36455"/>
              </a:avLst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642910" y="4286256"/>
            <a:ext cx="1143008" cy="1143008"/>
            <a:chOff x="642910" y="4286256"/>
            <a:chExt cx="1143008" cy="1143008"/>
          </a:xfrm>
        </p:grpSpPr>
        <p:sp>
          <p:nvSpPr>
            <p:cNvPr id="6" name="Блок-схема: узел 5"/>
            <p:cNvSpPr/>
            <p:nvPr/>
          </p:nvSpPr>
          <p:spPr>
            <a:xfrm>
              <a:off x="642910" y="4286256"/>
              <a:ext cx="1143008" cy="1143008"/>
            </a:xfrm>
            <a:prstGeom prst="flowChartConnector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85786" y="4500570"/>
              <a:ext cx="9286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АА</a:t>
              </a:r>
              <a:endParaRPr lang="ru-RU" sz="2800" b="1" dirty="0"/>
            </a:p>
          </p:txBody>
        </p:sp>
      </p:grpSp>
      <p:grpSp>
        <p:nvGrpSpPr>
          <p:cNvPr id="78" name="Группа 77"/>
          <p:cNvGrpSpPr/>
          <p:nvPr/>
        </p:nvGrpSpPr>
        <p:grpSpPr>
          <a:xfrm>
            <a:off x="7072330" y="4286256"/>
            <a:ext cx="1214446" cy="1143008"/>
            <a:chOff x="7072330" y="4286256"/>
            <a:chExt cx="1214446" cy="1143008"/>
          </a:xfrm>
        </p:grpSpPr>
        <p:sp>
          <p:nvSpPr>
            <p:cNvPr id="10" name="Блок-схема: узел 9"/>
            <p:cNvSpPr/>
            <p:nvPr/>
          </p:nvSpPr>
          <p:spPr>
            <a:xfrm>
              <a:off x="7072330" y="4286256"/>
              <a:ext cx="1143008" cy="1143008"/>
            </a:xfrm>
            <a:prstGeom prst="flowChartConnector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358082" y="4405978"/>
              <a:ext cx="9286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err="1" smtClean="0"/>
                <a:t>а</a:t>
              </a:r>
              <a:r>
                <a:rPr lang="uk-UA" sz="2800" b="1" dirty="0" err="1" smtClean="0"/>
                <a:t>а</a:t>
              </a:r>
              <a:endParaRPr lang="ru-RU" sz="2800" b="1" dirty="0"/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0" y="1794423"/>
            <a:ext cx="8215338" cy="1277387"/>
            <a:chOff x="0" y="1794423"/>
            <a:chExt cx="8215338" cy="1277387"/>
          </a:xfrm>
        </p:grpSpPr>
        <p:sp>
          <p:nvSpPr>
            <p:cNvPr id="11" name="Блок-схема: узел 10"/>
            <p:cNvSpPr/>
            <p:nvPr/>
          </p:nvSpPr>
          <p:spPr>
            <a:xfrm>
              <a:off x="7072330" y="1794423"/>
              <a:ext cx="1143008" cy="1277387"/>
            </a:xfrm>
            <a:prstGeom prst="flowChartConnector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7" name="Группа 36"/>
            <p:cNvGrpSpPr/>
            <p:nvPr/>
          </p:nvGrpSpPr>
          <p:grpSpPr>
            <a:xfrm>
              <a:off x="714348" y="1794423"/>
              <a:ext cx="4214842" cy="1277387"/>
              <a:chOff x="714348" y="1928802"/>
              <a:chExt cx="4214842" cy="1143008"/>
            </a:xfrm>
          </p:grpSpPr>
          <p:sp>
            <p:nvSpPr>
              <p:cNvPr id="5" name="Блок-схема: узел 4"/>
              <p:cNvSpPr/>
              <p:nvPr/>
            </p:nvSpPr>
            <p:spPr>
              <a:xfrm>
                <a:off x="3786182" y="1928802"/>
                <a:ext cx="1143008" cy="1143008"/>
              </a:xfrm>
              <a:prstGeom prst="flowChartConnector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33" name="Группа 32"/>
              <p:cNvGrpSpPr/>
              <p:nvPr/>
            </p:nvGrpSpPr>
            <p:grpSpPr>
              <a:xfrm>
                <a:off x="714348" y="1928802"/>
                <a:ext cx="1143008" cy="1143008"/>
                <a:chOff x="714348" y="1928802"/>
                <a:chExt cx="1143008" cy="1143008"/>
              </a:xfrm>
            </p:grpSpPr>
            <p:sp>
              <p:nvSpPr>
                <p:cNvPr id="4" name="Блок-схема: узел 3"/>
                <p:cNvSpPr/>
                <p:nvPr/>
              </p:nvSpPr>
              <p:spPr>
                <a:xfrm>
                  <a:off x="714348" y="1928802"/>
                  <a:ext cx="1143008" cy="1143008"/>
                </a:xfrm>
                <a:prstGeom prst="flowChartConnector">
                  <a:avLst/>
                </a:prstGeom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857224" y="2214554"/>
                  <a:ext cx="92869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sz="2800" b="1" dirty="0" smtClean="0"/>
                    <a:t>АА</a:t>
                  </a:r>
                  <a:endParaRPr lang="ru-RU" sz="2800" b="1" dirty="0"/>
                </a:p>
              </p:txBody>
            </p:sp>
          </p:grpSp>
          <p:sp>
            <p:nvSpPr>
              <p:cNvPr id="28" name="TextBox 27"/>
              <p:cNvSpPr txBox="1"/>
              <p:nvPr/>
            </p:nvSpPr>
            <p:spPr>
              <a:xfrm>
                <a:off x="4000496" y="2191400"/>
                <a:ext cx="7858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err="1" smtClean="0"/>
                  <a:t>Аа</a:t>
                </a:r>
                <a:endParaRPr lang="ru-RU" sz="2800" b="1" dirty="0"/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7286644" y="2153041"/>
              <a:ext cx="9286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err="1" smtClean="0"/>
                <a:t>а</a:t>
              </a:r>
              <a:r>
                <a:rPr lang="uk-UA" sz="2800" b="1" dirty="0" err="1" smtClean="0"/>
                <a:t>а</a:t>
              </a:r>
              <a:endParaRPr lang="ru-RU" sz="2800" b="1" dirty="0"/>
            </a:p>
          </p:txBody>
        </p:sp>
        <p:sp>
          <p:nvSpPr>
            <p:cNvPr id="32" name="Rectangle 1"/>
            <p:cNvSpPr>
              <a:spLocks noChangeArrowheads="1"/>
            </p:cNvSpPr>
            <p:nvPr/>
          </p:nvSpPr>
          <p:spPr bwMode="auto">
            <a:xfrm>
              <a:off x="0" y="1857365"/>
              <a:ext cx="71434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800" b="1" i="0" u="none" strike="noStrike" normalizeH="0" baseline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F</a:t>
              </a:r>
              <a:r>
                <a:rPr kumimoji="0" lang="en-US" sz="4800" b="1" i="0" u="none" strike="noStrike" normalizeH="0" baseline="-3000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2</a:t>
              </a:r>
              <a:endParaRPr kumimoji="0" lang="en-US" sz="6000" b="1" i="0" u="none" strike="noStrike" normalizeH="0" baseline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</a:endParaRPr>
            </a:p>
          </p:txBody>
        </p:sp>
      </p:grpSp>
      <p:grpSp>
        <p:nvGrpSpPr>
          <p:cNvPr id="75" name="Группа 74"/>
          <p:cNvGrpSpPr/>
          <p:nvPr/>
        </p:nvGrpSpPr>
        <p:grpSpPr>
          <a:xfrm>
            <a:off x="2000232" y="4143380"/>
            <a:ext cx="4786346" cy="1143008"/>
            <a:chOff x="2000232" y="4143380"/>
            <a:chExt cx="4786346" cy="1143008"/>
          </a:xfrm>
        </p:grpSpPr>
        <p:grpSp>
          <p:nvGrpSpPr>
            <p:cNvPr id="54" name="Группа 53"/>
            <p:cNvGrpSpPr/>
            <p:nvPr/>
          </p:nvGrpSpPr>
          <p:grpSpPr>
            <a:xfrm>
              <a:off x="3214678" y="4143380"/>
              <a:ext cx="1143008" cy="1143008"/>
              <a:chOff x="3214678" y="4143380"/>
              <a:chExt cx="1143008" cy="1143008"/>
            </a:xfrm>
          </p:grpSpPr>
          <p:sp>
            <p:nvSpPr>
              <p:cNvPr id="8" name="Блок-схема: узел 7"/>
              <p:cNvSpPr/>
              <p:nvPr/>
            </p:nvSpPr>
            <p:spPr>
              <a:xfrm>
                <a:off x="3214678" y="4143380"/>
                <a:ext cx="1143008" cy="1143008"/>
              </a:xfrm>
              <a:prstGeom prst="flowChartConnector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428992" y="4334540"/>
                <a:ext cx="7858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err="1" smtClean="0"/>
                  <a:t>Аа</a:t>
                </a:r>
                <a:endParaRPr lang="ru-RU" sz="2800" b="1" dirty="0"/>
              </a:p>
            </p:txBody>
          </p:sp>
        </p:grpSp>
        <p:grpSp>
          <p:nvGrpSpPr>
            <p:cNvPr id="55" name="Группа 54"/>
            <p:cNvGrpSpPr/>
            <p:nvPr/>
          </p:nvGrpSpPr>
          <p:grpSpPr>
            <a:xfrm>
              <a:off x="4429124" y="4143380"/>
              <a:ext cx="1143008" cy="1143008"/>
              <a:chOff x="4429124" y="4143380"/>
              <a:chExt cx="1143008" cy="1143008"/>
            </a:xfrm>
          </p:grpSpPr>
          <p:sp>
            <p:nvSpPr>
              <p:cNvPr id="12" name="Блок-схема: узел 11"/>
              <p:cNvSpPr/>
              <p:nvPr/>
            </p:nvSpPr>
            <p:spPr>
              <a:xfrm>
                <a:off x="4429124" y="4143380"/>
                <a:ext cx="1143008" cy="1143008"/>
              </a:xfrm>
              <a:prstGeom prst="flowChartConnector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4643438" y="4334540"/>
                <a:ext cx="7858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err="1" smtClean="0"/>
                  <a:t>Аа</a:t>
                </a:r>
                <a:endParaRPr lang="ru-RU" sz="2800" b="1" dirty="0"/>
              </a:p>
            </p:txBody>
          </p:sp>
        </p:grpSp>
        <p:grpSp>
          <p:nvGrpSpPr>
            <p:cNvPr id="56" name="Группа 55"/>
            <p:cNvGrpSpPr/>
            <p:nvPr/>
          </p:nvGrpSpPr>
          <p:grpSpPr>
            <a:xfrm>
              <a:off x="5643570" y="4143380"/>
              <a:ext cx="1143008" cy="1143008"/>
              <a:chOff x="5643570" y="4143380"/>
              <a:chExt cx="1143008" cy="1143008"/>
            </a:xfrm>
          </p:grpSpPr>
          <p:sp>
            <p:nvSpPr>
              <p:cNvPr id="9" name="Блок-схема: узел 8"/>
              <p:cNvSpPr/>
              <p:nvPr/>
            </p:nvSpPr>
            <p:spPr>
              <a:xfrm>
                <a:off x="5643570" y="4143380"/>
                <a:ext cx="1143008" cy="1143008"/>
              </a:xfrm>
              <a:prstGeom prst="flowChartConnector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857884" y="4429132"/>
                <a:ext cx="9286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err="1" smtClean="0"/>
                  <a:t>а</a:t>
                </a:r>
                <a:r>
                  <a:rPr lang="uk-UA" sz="2800" b="1" dirty="0" err="1" smtClean="0"/>
                  <a:t>а</a:t>
                </a:r>
                <a:endParaRPr lang="ru-RU" sz="2800" b="1" dirty="0"/>
              </a:p>
            </p:txBody>
          </p:sp>
        </p:grpSp>
        <p:grpSp>
          <p:nvGrpSpPr>
            <p:cNvPr id="51" name="Группа 50"/>
            <p:cNvGrpSpPr/>
            <p:nvPr/>
          </p:nvGrpSpPr>
          <p:grpSpPr>
            <a:xfrm>
              <a:off x="2000232" y="4143380"/>
              <a:ext cx="1143008" cy="1143008"/>
              <a:chOff x="2000232" y="4143380"/>
              <a:chExt cx="1143008" cy="1143008"/>
            </a:xfrm>
          </p:grpSpPr>
          <p:sp>
            <p:nvSpPr>
              <p:cNvPr id="7" name="Блок-схема: узел 6"/>
              <p:cNvSpPr/>
              <p:nvPr/>
            </p:nvSpPr>
            <p:spPr>
              <a:xfrm>
                <a:off x="2000232" y="4143380"/>
                <a:ext cx="1143008" cy="1143008"/>
              </a:xfrm>
              <a:prstGeom prst="flowChartConnector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214546" y="4477416"/>
                <a:ext cx="9286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АА</a:t>
                </a:r>
                <a:endParaRPr lang="ru-RU" sz="2800" b="1" dirty="0"/>
              </a:p>
            </p:txBody>
          </p:sp>
        </p:grpSp>
      </p:grp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-285776"/>
            <a:ext cx="8043890" cy="5869006"/>
          </a:xfrm>
          <a:scene3d>
            <a:camera prst="perspectiveRelaxed"/>
            <a:lightRig rig="threePt" dir="t"/>
          </a:scene3d>
        </p:spPr>
        <p:txBody>
          <a:bodyPr>
            <a:noAutofit/>
          </a:bodyPr>
          <a:lstStyle/>
          <a:p>
            <a:pPr algn="ctr"/>
            <a:r>
              <a:rPr lang="uk-UA" sz="48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Отож, Мендель сформував закон незалежного комбінування ознак: при </a:t>
            </a:r>
            <a:r>
              <a:rPr lang="uk-UA" sz="480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ди-</a:t>
            </a:r>
            <a:r>
              <a:rPr lang="uk-UA" sz="48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або </a:t>
            </a:r>
            <a:r>
              <a:rPr lang="uk-UA" sz="480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полігібридному</a:t>
            </a:r>
            <a:r>
              <a:rPr lang="uk-UA" sz="48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схрещуванні розщеплення за кожною ознакою відбувається незалежно від інших</a:t>
            </a:r>
            <a:endParaRPr lang="ru-RU" sz="48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139</TotalTime>
  <Words>216</Words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Слайд 1</vt:lpstr>
      <vt:lpstr>Свої досліди Г. Мендель провів на рослині з родини Бобові - горосі посівному</vt:lpstr>
      <vt:lpstr>Слайд 3</vt:lpstr>
      <vt:lpstr>Слайд 4</vt:lpstr>
      <vt:lpstr>Як наслідок Мендель встановив Закон одноманітності гібридів: проявився лише один з двох варіантів ознаки, а саме  - домінантний.</vt:lpstr>
      <vt:lpstr>Слайд 6</vt:lpstr>
      <vt:lpstr>  Як наслідок:</vt:lpstr>
      <vt:lpstr>Розщеплення за генотипом розслин F2  гороху посівного в разі самозапилення </vt:lpstr>
      <vt:lpstr>Отож, Мендель сформував закон незалежного комбінування ознак: при ди-  або полігібридному схрещуванні розщеплення за кожною ознакою відбувається незалежно від інших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18</cp:revision>
  <dcterms:modified xsi:type="dcterms:W3CDTF">2013-10-01T16:28:36Z</dcterms:modified>
</cp:coreProperties>
</file>