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27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B5071-925E-4710-AB3F-A342EBA23E53}" type="datetimeFigureOut">
              <a:rPr lang="ru-RU" smtClean="0"/>
              <a:t>30.03.2014</a:t>
            </a:fld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9B59D8-A7EE-487A-9E9E-74658818EDA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B5071-925E-4710-AB3F-A342EBA23E53}" type="datetimeFigureOut">
              <a:rPr lang="ru-RU" smtClean="0"/>
              <a:t>30.03.2014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B59D8-A7EE-487A-9E9E-74658818EDA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B5071-925E-4710-AB3F-A342EBA23E53}" type="datetimeFigureOut">
              <a:rPr lang="ru-RU" smtClean="0"/>
              <a:t>30.03.2014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B59D8-A7EE-487A-9E9E-74658818EDA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06B5071-925E-4710-AB3F-A342EBA23E53}" type="datetimeFigureOut">
              <a:rPr lang="ru-RU" smtClean="0"/>
              <a:t>30.03.2014</a:t>
            </a:fld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C9B59D8-A7EE-487A-9E9E-74658818EDA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B5071-925E-4710-AB3F-A342EBA23E53}" type="datetimeFigureOut">
              <a:rPr lang="ru-RU" smtClean="0"/>
              <a:t>30.03.2014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B59D8-A7EE-487A-9E9E-74658818EDA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B5071-925E-4710-AB3F-A342EBA23E53}" type="datetimeFigureOut">
              <a:rPr lang="ru-RU" smtClean="0"/>
              <a:t>30.03.2014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B59D8-A7EE-487A-9E9E-74658818EDA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B59D8-A7EE-487A-9E9E-74658818EDA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B5071-925E-4710-AB3F-A342EBA23E53}" type="datetimeFigureOut">
              <a:rPr lang="ru-RU" smtClean="0"/>
              <a:t>30.03.2014</a:t>
            </a:fld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B5071-925E-4710-AB3F-A342EBA23E53}" type="datetimeFigureOut">
              <a:rPr lang="ru-RU" smtClean="0"/>
              <a:t>30.03.2014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B59D8-A7EE-487A-9E9E-74658818EDA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B5071-925E-4710-AB3F-A342EBA23E53}" type="datetimeFigureOut">
              <a:rPr lang="ru-RU" smtClean="0"/>
              <a:t>30.03.2014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B59D8-A7EE-487A-9E9E-74658818EDA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06B5071-925E-4710-AB3F-A342EBA23E53}" type="datetimeFigureOut">
              <a:rPr lang="ru-RU" smtClean="0"/>
              <a:t>30.03.2014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C9B59D8-A7EE-487A-9E9E-74658818EDA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B5071-925E-4710-AB3F-A342EBA23E53}" type="datetimeFigureOut">
              <a:rPr lang="ru-RU" smtClean="0"/>
              <a:t>30.03.2014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9B59D8-A7EE-487A-9E9E-74658818EDA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06B5071-925E-4710-AB3F-A342EBA23E53}" type="datetimeFigureOut">
              <a:rPr lang="ru-RU" smtClean="0"/>
              <a:t>30.03.2014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C9B59D8-A7EE-487A-9E9E-74658818EDA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Ішемічні хвороби серця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311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404664"/>
            <a:ext cx="8363272" cy="5691336"/>
          </a:xfrm>
        </p:spPr>
        <p:txBody>
          <a:bodyPr/>
          <a:lstStyle/>
          <a:p>
            <a:r>
              <a:rPr lang="vi-VN" dirty="0">
                <a:solidFill>
                  <a:schemeClr val="bg1">
                    <a:lumMod val="95000"/>
                    <a:lumOff val="5000"/>
                  </a:schemeClr>
                </a:solidFill>
              </a:rPr>
              <a:t>Ішемі́чна хворо́ба се́рця (ІХС) </a:t>
            </a:r>
            <a:r>
              <a:rPr lang="vi-VN" dirty="0"/>
              <a:t>— патологічний стан, що характеризується абсолютним або відносним порушенням кровопостачання міокарду внаслідок ураження коронарних артерій серця.В основі ішемічної хвороби серця лежить порушення кровоплину в коронарних судинах, що призводить до недостатнього кровопостачання серцевого м'яза. Переважно ішемічна хвороба серця зумовлюється атеросклерозом . Внаслідок появи атеросклеротичної бляшки просвіт судини звужується. Слід відзначити, що атеросклероз може розвинутися не тільки в коронарних, але й в будь-яких інших судинах людського організму.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07673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60648"/>
            <a:ext cx="5194920" cy="6297116"/>
          </a:xfrm>
        </p:spPr>
        <p:txBody>
          <a:bodyPr>
            <a:normAutofit/>
          </a:bodyPr>
          <a:lstStyle/>
          <a:p>
            <a:r>
              <a:rPr lang="ru-RU" sz="1050" dirty="0"/>
              <a:t>В </a:t>
            </a:r>
            <a:r>
              <a:rPr lang="ru-RU" sz="1050" dirty="0" err="1"/>
              <a:t>основі</a:t>
            </a:r>
            <a:r>
              <a:rPr lang="ru-RU" sz="1050" dirty="0"/>
              <a:t> </a:t>
            </a:r>
            <a:r>
              <a:rPr lang="ru-RU" sz="1050" dirty="0" err="1"/>
              <a:t>ішемічної</a:t>
            </a:r>
            <a:r>
              <a:rPr lang="ru-RU" sz="1050" dirty="0"/>
              <a:t> </a:t>
            </a:r>
            <a:r>
              <a:rPr lang="ru-RU" sz="1050" dirty="0" err="1"/>
              <a:t>хвороби</a:t>
            </a:r>
            <a:r>
              <a:rPr lang="ru-RU" sz="1050" dirty="0"/>
              <a:t> </a:t>
            </a:r>
            <a:r>
              <a:rPr lang="ru-RU" sz="1050" dirty="0" err="1"/>
              <a:t>серця</a:t>
            </a:r>
            <a:r>
              <a:rPr lang="ru-RU" sz="1050" dirty="0"/>
              <a:t> (ІХС) </a:t>
            </a:r>
            <a:r>
              <a:rPr lang="ru-RU" sz="1050" dirty="0" err="1"/>
              <a:t>лежить</a:t>
            </a:r>
            <a:r>
              <a:rPr lang="ru-RU" sz="1050" dirty="0"/>
              <a:t> </a:t>
            </a:r>
            <a:r>
              <a:rPr lang="ru-RU" sz="1050" dirty="0" err="1"/>
              <a:t>порушення</a:t>
            </a:r>
            <a:r>
              <a:rPr lang="ru-RU" sz="1050" dirty="0"/>
              <a:t> </a:t>
            </a:r>
            <a:r>
              <a:rPr lang="ru-RU" sz="1050" dirty="0" err="1"/>
              <a:t>кровоплину</a:t>
            </a:r>
            <a:r>
              <a:rPr lang="ru-RU" sz="1050" dirty="0"/>
              <a:t> в </a:t>
            </a:r>
            <a:r>
              <a:rPr lang="ru-RU" sz="1050" dirty="0" err="1"/>
              <a:t>коронарних</a:t>
            </a:r>
            <a:r>
              <a:rPr lang="ru-RU" sz="1050" dirty="0"/>
              <a:t> </a:t>
            </a:r>
            <a:r>
              <a:rPr lang="ru-RU" sz="1050" dirty="0" err="1"/>
              <a:t>судинах</a:t>
            </a:r>
            <a:r>
              <a:rPr lang="ru-RU" sz="1050" dirty="0"/>
              <a:t>, </a:t>
            </a:r>
            <a:r>
              <a:rPr lang="ru-RU" sz="1050" dirty="0" err="1"/>
              <a:t>що</a:t>
            </a:r>
            <a:r>
              <a:rPr lang="ru-RU" sz="1050" dirty="0"/>
              <a:t> </a:t>
            </a:r>
            <a:r>
              <a:rPr lang="ru-RU" sz="1050" dirty="0" err="1"/>
              <a:t>призводить</a:t>
            </a:r>
            <a:r>
              <a:rPr lang="ru-RU" sz="1050" dirty="0"/>
              <a:t> до </a:t>
            </a:r>
            <a:r>
              <a:rPr lang="ru-RU" sz="1050" dirty="0" err="1"/>
              <a:t>недостатнього</a:t>
            </a:r>
            <a:r>
              <a:rPr lang="ru-RU" sz="1050" dirty="0"/>
              <a:t> </a:t>
            </a:r>
            <a:r>
              <a:rPr lang="ru-RU" sz="1050" dirty="0" err="1"/>
              <a:t>кровопостачання</a:t>
            </a:r>
            <a:r>
              <a:rPr lang="ru-RU" sz="1050" dirty="0"/>
              <a:t> </a:t>
            </a:r>
            <a:r>
              <a:rPr lang="ru-RU" sz="1050" dirty="0" err="1"/>
              <a:t>серцевого</a:t>
            </a:r>
            <a:r>
              <a:rPr lang="ru-RU" sz="1050" dirty="0"/>
              <a:t> </a:t>
            </a:r>
            <a:r>
              <a:rPr lang="ru-RU" sz="1050" dirty="0" err="1"/>
              <a:t>м'яза</a:t>
            </a:r>
            <a:r>
              <a:rPr lang="ru-RU" sz="1050" dirty="0"/>
              <a:t>. </a:t>
            </a:r>
            <a:r>
              <a:rPr lang="ru-RU" sz="1050" dirty="0" err="1"/>
              <a:t>Переважно</a:t>
            </a:r>
            <a:r>
              <a:rPr lang="ru-RU" sz="1050" dirty="0"/>
              <a:t> </a:t>
            </a:r>
            <a:r>
              <a:rPr lang="ru-RU" sz="1050" dirty="0" err="1"/>
              <a:t>ішемічна</a:t>
            </a:r>
            <a:r>
              <a:rPr lang="ru-RU" sz="1050" dirty="0"/>
              <a:t> хвороба </a:t>
            </a:r>
            <a:r>
              <a:rPr lang="ru-RU" sz="1050" dirty="0" err="1"/>
              <a:t>серця</a:t>
            </a:r>
            <a:r>
              <a:rPr lang="ru-RU" sz="1050" dirty="0"/>
              <a:t> </a:t>
            </a:r>
            <a:r>
              <a:rPr lang="ru-RU" sz="1050" dirty="0" err="1"/>
              <a:t>зумовлюється</a:t>
            </a:r>
            <a:r>
              <a:rPr lang="ru-RU" sz="1050" dirty="0"/>
              <a:t> атеросклерозом (рис.1). </a:t>
            </a:r>
            <a:r>
              <a:rPr lang="ru-RU" sz="1050" dirty="0" err="1"/>
              <a:t>Внаслідок</a:t>
            </a:r>
            <a:r>
              <a:rPr lang="ru-RU" sz="1050" dirty="0"/>
              <a:t> </a:t>
            </a:r>
            <a:r>
              <a:rPr lang="ru-RU" sz="1050" dirty="0" err="1"/>
              <a:t>появи</a:t>
            </a:r>
            <a:r>
              <a:rPr lang="ru-RU" sz="1050" dirty="0"/>
              <a:t> </a:t>
            </a:r>
            <a:r>
              <a:rPr lang="ru-RU" sz="1050" dirty="0" err="1"/>
              <a:t>атеросклеротичної</a:t>
            </a:r>
            <a:r>
              <a:rPr lang="ru-RU" sz="1050" dirty="0"/>
              <a:t> бляшки </a:t>
            </a:r>
            <a:r>
              <a:rPr lang="ru-RU" sz="1050" dirty="0" err="1"/>
              <a:t>просвіт</a:t>
            </a:r>
            <a:r>
              <a:rPr lang="ru-RU" sz="1050" dirty="0"/>
              <a:t> </a:t>
            </a:r>
            <a:r>
              <a:rPr lang="ru-RU" sz="1050" dirty="0" err="1"/>
              <a:t>судини</a:t>
            </a:r>
            <a:r>
              <a:rPr lang="ru-RU" sz="1050" dirty="0"/>
              <a:t> </a:t>
            </a:r>
            <a:r>
              <a:rPr lang="ru-RU" sz="1050" dirty="0" err="1"/>
              <a:t>звужується</a:t>
            </a:r>
            <a:r>
              <a:rPr lang="ru-RU" sz="1050" dirty="0"/>
              <a:t>. </a:t>
            </a:r>
            <a:r>
              <a:rPr lang="ru-RU" sz="1050" dirty="0" err="1"/>
              <a:t>Слід</a:t>
            </a:r>
            <a:r>
              <a:rPr lang="ru-RU" sz="1050" dirty="0"/>
              <a:t> </a:t>
            </a:r>
            <a:r>
              <a:rPr lang="ru-RU" sz="1050" dirty="0" err="1"/>
              <a:t>відзначити</a:t>
            </a:r>
            <a:r>
              <a:rPr lang="ru-RU" sz="1050" dirty="0"/>
              <a:t>, </a:t>
            </a:r>
            <a:r>
              <a:rPr lang="ru-RU" sz="1050" dirty="0" err="1"/>
              <a:t>що</a:t>
            </a:r>
            <a:r>
              <a:rPr lang="ru-RU" sz="1050" dirty="0"/>
              <a:t> атеросклероз </a:t>
            </a:r>
            <a:r>
              <a:rPr lang="ru-RU" sz="1050" dirty="0" err="1"/>
              <a:t>може</a:t>
            </a:r>
            <a:r>
              <a:rPr lang="ru-RU" sz="1050" dirty="0"/>
              <a:t> </a:t>
            </a:r>
            <a:r>
              <a:rPr lang="ru-RU" sz="1050" dirty="0" err="1"/>
              <a:t>розвинутися</a:t>
            </a:r>
            <a:r>
              <a:rPr lang="ru-RU" sz="1050" dirty="0"/>
              <a:t> не </a:t>
            </a:r>
            <a:r>
              <a:rPr lang="ru-RU" sz="1050" dirty="0" err="1"/>
              <a:t>тільки</a:t>
            </a:r>
            <a:r>
              <a:rPr lang="ru-RU" sz="1050" dirty="0"/>
              <a:t> в </a:t>
            </a:r>
            <a:r>
              <a:rPr lang="ru-RU" sz="1050" dirty="0" err="1"/>
              <a:t>коронарних</a:t>
            </a:r>
            <a:r>
              <a:rPr lang="ru-RU" sz="1050" dirty="0"/>
              <a:t>, але й в будь-</a:t>
            </a:r>
            <a:r>
              <a:rPr lang="ru-RU" sz="1050" dirty="0" err="1"/>
              <a:t>яких</a:t>
            </a:r>
            <a:r>
              <a:rPr lang="ru-RU" sz="1050" dirty="0"/>
              <a:t> </a:t>
            </a:r>
            <a:r>
              <a:rPr lang="ru-RU" sz="1050" dirty="0" err="1"/>
              <a:t>інших</a:t>
            </a:r>
            <a:r>
              <a:rPr lang="ru-RU" sz="1050" dirty="0"/>
              <a:t> </a:t>
            </a:r>
            <a:r>
              <a:rPr lang="ru-RU" sz="1050" dirty="0" err="1"/>
              <a:t>судинах</a:t>
            </a:r>
            <a:r>
              <a:rPr lang="ru-RU" sz="1050" dirty="0"/>
              <a:t> </a:t>
            </a:r>
            <a:r>
              <a:rPr lang="ru-RU" sz="1050" dirty="0" err="1"/>
              <a:t>людського</a:t>
            </a:r>
            <a:r>
              <a:rPr lang="ru-RU" sz="1050" dirty="0"/>
              <a:t> </a:t>
            </a:r>
            <a:r>
              <a:rPr lang="ru-RU" sz="1050" dirty="0" err="1"/>
              <a:t>організму</a:t>
            </a:r>
            <a:r>
              <a:rPr lang="ru-RU" sz="1050" dirty="0"/>
              <a:t>.</a:t>
            </a:r>
          </a:p>
          <a:p>
            <a:endParaRPr lang="ru-RU" sz="1050" dirty="0"/>
          </a:p>
          <a:p>
            <a:r>
              <a:rPr lang="ru-RU" sz="1050" dirty="0" err="1"/>
              <a:t>Найчастішою</a:t>
            </a:r>
            <a:r>
              <a:rPr lang="ru-RU" sz="1050" dirty="0"/>
              <a:t> причиною </a:t>
            </a:r>
            <a:r>
              <a:rPr lang="ru-RU" sz="1050" dirty="0" err="1"/>
              <a:t>розвитку</a:t>
            </a:r>
            <a:r>
              <a:rPr lang="ru-RU" sz="1050" dirty="0"/>
              <a:t> </a:t>
            </a:r>
            <a:r>
              <a:rPr lang="ru-RU" sz="1050" dirty="0" err="1"/>
              <a:t>інфаркту</a:t>
            </a:r>
            <a:r>
              <a:rPr lang="ru-RU" sz="1050" dirty="0"/>
              <a:t> </a:t>
            </a:r>
            <a:r>
              <a:rPr lang="ru-RU" sz="1050" dirty="0" err="1"/>
              <a:t>міокарда</a:t>
            </a:r>
            <a:r>
              <a:rPr lang="ru-RU" sz="1050" dirty="0"/>
              <a:t> є </a:t>
            </a:r>
            <a:r>
              <a:rPr lang="ru-RU" sz="1050" dirty="0" err="1"/>
              <a:t>ішемічна</a:t>
            </a:r>
            <a:r>
              <a:rPr lang="ru-RU" sz="1050" dirty="0"/>
              <a:t> хвороба </a:t>
            </a:r>
            <a:r>
              <a:rPr lang="ru-RU" sz="1050" dirty="0" err="1"/>
              <a:t>серця</a:t>
            </a:r>
            <a:r>
              <a:rPr lang="ru-RU" sz="1050" dirty="0"/>
              <a:t> (ІХС). При </a:t>
            </a:r>
            <a:r>
              <a:rPr lang="ru-RU" sz="1050" dirty="0" err="1"/>
              <a:t>цьому</a:t>
            </a:r>
            <a:r>
              <a:rPr lang="ru-RU" sz="1050" dirty="0"/>
              <a:t> у </a:t>
            </a:r>
            <a:r>
              <a:rPr lang="ru-RU" sz="1050" dirty="0" err="1"/>
              <a:t>місці</a:t>
            </a:r>
            <a:r>
              <a:rPr lang="ru-RU" sz="1050" dirty="0"/>
              <a:t> </a:t>
            </a:r>
            <a:r>
              <a:rPr lang="ru-RU" sz="1050" dirty="0" err="1"/>
              <a:t>розриву</a:t>
            </a:r>
            <a:r>
              <a:rPr lang="ru-RU" sz="1050" dirty="0"/>
              <a:t> </a:t>
            </a:r>
            <a:r>
              <a:rPr lang="ru-RU" sz="1050" dirty="0" err="1"/>
              <a:t>атеросклеротичної</a:t>
            </a:r>
            <a:r>
              <a:rPr lang="ru-RU" sz="1050" dirty="0"/>
              <a:t> бляшки </a:t>
            </a:r>
            <a:r>
              <a:rPr lang="ru-RU" sz="1050" dirty="0" err="1"/>
              <a:t>утворюється</a:t>
            </a:r>
            <a:r>
              <a:rPr lang="ru-RU" sz="1050" dirty="0"/>
              <a:t> тромб (</a:t>
            </a:r>
            <a:r>
              <a:rPr lang="ru-RU" sz="1050" dirty="0" err="1"/>
              <a:t>кров'яний</a:t>
            </a:r>
            <a:r>
              <a:rPr lang="ru-RU" sz="1050" dirty="0"/>
              <a:t> </a:t>
            </a:r>
            <a:r>
              <a:rPr lang="ru-RU" sz="1050" dirty="0" err="1"/>
              <a:t>згусток</a:t>
            </a:r>
            <a:r>
              <a:rPr lang="ru-RU" sz="1050" dirty="0"/>
              <a:t>), </a:t>
            </a:r>
            <a:r>
              <a:rPr lang="ru-RU" sz="1050" dirty="0" err="1"/>
              <a:t>що</a:t>
            </a:r>
            <a:r>
              <a:rPr lang="ru-RU" sz="1050" dirty="0"/>
              <a:t> </a:t>
            </a:r>
            <a:r>
              <a:rPr lang="ru-RU" sz="1050" dirty="0" err="1"/>
              <a:t>повністю</a:t>
            </a:r>
            <a:r>
              <a:rPr lang="ru-RU" sz="1050" dirty="0"/>
              <a:t> </a:t>
            </a:r>
            <a:r>
              <a:rPr lang="ru-RU" sz="1050" dirty="0" err="1"/>
              <a:t>перекриває</a:t>
            </a:r>
            <a:r>
              <a:rPr lang="ru-RU" sz="1050" dirty="0"/>
              <a:t> </a:t>
            </a:r>
            <a:r>
              <a:rPr lang="ru-RU" sz="1050" dirty="0" err="1"/>
              <a:t>просвіт</a:t>
            </a:r>
            <a:r>
              <a:rPr lang="ru-RU" sz="1050" dirty="0"/>
              <a:t> </a:t>
            </a:r>
            <a:r>
              <a:rPr lang="ru-RU" sz="1050" dirty="0" err="1"/>
              <a:t>судини</a:t>
            </a:r>
            <a:r>
              <a:rPr lang="ru-RU" sz="1050" dirty="0"/>
              <a:t> (рис.2). </a:t>
            </a:r>
            <a:r>
              <a:rPr lang="ru-RU" sz="1050" dirty="0" err="1"/>
              <a:t>Внаслідок</a:t>
            </a:r>
            <a:r>
              <a:rPr lang="ru-RU" sz="1050" dirty="0"/>
              <a:t> </a:t>
            </a:r>
            <a:r>
              <a:rPr lang="ru-RU" sz="1050" dirty="0" err="1"/>
              <a:t>раптового</a:t>
            </a:r>
            <a:r>
              <a:rPr lang="ru-RU" sz="1050" dirty="0"/>
              <a:t> </a:t>
            </a:r>
            <a:r>
              <a:rPr lang="ru-RU" sz="1050" dirty="0" err="1"/>
              <a:t>припинення</a:t>
            </a:r>
            <a:r>
              <a:rPr lang="ru-RU" sz="1050" dirty="0"/>
              <a:t> </a:t>
            </a:r>
            <a:r>
              <a:rPr lang="ru-RU" sz="1050" dirty="0" err="1"/>
              <a:t>кровопостачання</a:t>
            </a:r>
            <a:r>
              <a:rPr lang="ru-RU" sz="1050" dirty="0"/>
              <a:t> </a:t>
            </a:r>
            <a:r>
              <a:rPr lang="ru-RU" sz="1050" dirty="0" err="1"/>
              <a:t>серцевого</a:t>
            </a:r>
            <a:r>
              <a:rPr lang="ru-RU" sz="1050" dirty="0"/>
              <a:t> </a:t>
            </a:r>
            <a:r>
              <a:rPr lang="ru-RU" sz="1050" dirty="0" err="1"/>
              <a:t>м'яза</a:t>
            </a:r>
            <a:r>
              <a:rPr lang="ru-RU" sz="1050" dirty="0"/>
              <a:t> в </a:t>
            </a:r>
            <a:r>
              <a:rPr lang="ru-RU" sz="1050" dirty="0" err="1"/>
              <a:t>зоні</a:t>
            </a:r>
            <a:r>
              <a:rPr lang="ru-RU" sz="1050" dirty="0"/>
              <a:t> </a:t>
            </a:r>
            <a:r>
              <a:rPr lang="ru-RU" sz="1050" dirty="0" err="1"/>
              <a:t>ураженої</a:t>
            </a:r>
            <a:r>
              <a:rPr lang="ru-RU" sz="1050" dirty="0"/>
              <a:t> </a:t>
            </a:r>
            <a:r>
              <a:rPr lang="ru-RU" sz="1050" dirty="0" err="1"/>
              <a:t>артерії</a:t>
            </a:r>
            <a:r>
              <a:rPr lang="ru-RU" sz="1050" dirty="0"/>
              <a:t> гинуть (</a:t>
            </a:r>
            <a:r>
              <a:rPr lang="ru-RU" sz="1050" dirty="0" err="1"/>
              <a:t>некротизуються</a:t>
            </a:r>
            <a:r>
              <a:rPr lang="ru-RU" sz="1050" dirty="0"/>
              <a:t>) </a:t>
            </a:r>
            <a:r>
              <a:rPr lang="ru-RU" sz="1050" dirty="0" err="1"/>
              <a:t>його</a:t>
            </a:r>
            <a:r>
              <a:rPr lang="ru-RU" sz="1050" dirty="0"/>
              <a:t> </a:t>
            </a:r>
            <a:r>
              <a:rPr lang="ru-RU" sz="1050" dirty="0" err="1"/>
              <a:t>окремі</a:t>
            </a:r>
            <a:r>
              <a:rPr lang="ru-RU" sz="1050" dirty="0"/>
              <a:t> </a:t>
            </a:r>
            <a:r>
              <a:rPr lang="ru-RU" sz="1050" dirty="0" err="1"/>
              <a:t>ділянки</a:t>
            </a:r>
            <a:r>
              <a:rPr lang="ru-RU" sz="1050" dirty="0"/>
              <a:t>. У таких </a:t>
            </a:r>
            <a:r>
              <a:rPr lang="ru-RU" sz="1050" dirty="0" err="1"/>
              <a:t>випадках</a:t>
            </a:r>
            <a:r>
              <a:rPr lang="ru-RU" sz="1050" dirty="0"/>
              <a:t> </a:t>
            </a:r>
            <a:r>
              <a:rPr lang="ru-RU" sz="1050" dirty="0" err="1"/>
              <a:t>лікарі</a:t>
            </a:r>
            <a:r>
              <a:rPr lang="ru-RU" sz="1050" dirty="0"/>
              <a:t> </a:t>
            </a:r>
            <a:r>
              <a:rPr lang="ru-RU" sz="1050" dirty="0" err="1"/>
              <a:t>діагностують</a:t>
            </a:r>
            <a:r>
              <a:rPr lang="ru-RU" sz="1050" dirty="0"/>
              <a:t> </a:t>
            </a:r>
            <a:r>
              <a:rPr lang="ru-RU" sz="1050" dirty="0" err="1"/>
              <a:t>інфаркт</a:t>
            </a:r>
            <a:r>
              <a:rPr lang="ru-RU" sz="1050" dirty="0"/>
              <a:t> </a:t>
            </a:r>
            <a:r>
              <a:rPr lang="ru-RU" sz="1050" dirty="0" err="1"/>
              <a:t>міокарда</a:t>
            </a:r>
            <a:r>
              <a:rPr lang="ru-RU" sz="1050" dirty="0"/>
              <a:t>.</a:t>
            </a:r>
          </a:p>
          <a:p>
            <a:endParaRPr lang="ru-RU" sz="1050" dirty="0"/>
          </a:p>
          <a:p>
            <a:r>
              <a:rPr lang="ru-RU" sz="1050" dirty="0" err="1"/>
              <a:t>Іноді</a:t>
            </a:r>
            <a:r>
              <a:rPr lang="ru-RU" sz="1050" dirty="0"/>
              <a:t> </a:t>
            </a:r>
            <a:r>
              <a:rPr lang="ru-RU" sz="1050" dirty="0" err="1"/>
              <a:t>бувають</a:t>
            </a:r>
            <a:r>
              <a:rPr lang="ru-RU" sz="1050" dirty="0"/>
              <a:t> </a:t>
            </a:r>
            <a:r>
              <a:rPr lang="ru-RU" sz="1050" dirty="0" err="1"/>
              <a:t>ситуації</a:t>
            </a:r>
            <a:r>
              <a:rPr lang="ru-RU" sz="1050" dirty="0"/>
              <a:t>, коли у хворого до </a:t>
            </a:r>
            <a:r>
              <a:rPr lang="ru-RU" sz="1050" dirty="0" err="1"/>
              <a:t>розвитку</a:t>
            </a:r>
            <a:r>
              <a:rPr lang="ru-RU" sz="1050" dirty="0"/>
              <a:t> </a:t>
            </a:r>
            <a:r>
              <a:rPr lang="ru-RU" sz="1050" dirty="0" err="1"/>
              <a:t>інфаркту</a:t>
            </a:r>
            <a:r>
              <a:rPr lang="ru-RU" sz="1050" dirty="0"/>
              <a:t> не </a:t>
            </a:r>
            <a:r>
              <a:rPr lang="ru-RU" sz="1050" dirty="0" err="1"/>
              <a:t>було</a:t>
            </a:r>
            <a:r>
              <a:rPr lang="ru-RU" sz="1050" dirty="0"/>
              <a:t> </a:t>
            </a:r>
            <a:r>
              <a:rPr lang="ru-RU" sz="1050" dirty="0" err="1"/>
              <a:t>жодних</a:t>
            </a:r>
            <a:r>
              <a:rPr lang="ru-RU" sz="1050" dirty="0"/>
              <a:t> проблем </a:t>
            </a:r>
            <a:r>
              <a:rPr lang="ru-RU" sz="1050" dirty="0" err="1"/>
              <a:t>зі</a:t>
            </a:r>
            <a:r>
              <a:rPr lang="ru-RU" sz="1050" dirty="0"/>
              <a:t> </a:t>
            </a:r>
            <a:r>
              <a:rPr lang="ru-RU" sz="1050" dirty="0" err="1"/>
              <a:t>здоров'ям</a:t>
            </a:r>
            <a:r>
              <a:rPr lang="ru-RU" sz="1050" dirty="0"/>
              <a:t>, </a:t>
            </a:r>
            <a:r>
              <a:rPr lang="ru-RU" sz="1050" dirty="0" err="1"/>
              <a:t>ніяких</a:t>
            </a:r>
            <a:r>
              <a:rPr lang="ru-RU" sz="1050" dirty="0"/>
              <a:t> </a:t>
            </a:r>
            <a:r>
              <a:rPr lang="ru-RU" sz="1050" dirty="0" err="1"/>
              <a:t>скарг</a:t>
            </a:r>
            <a:r>
              <a:rPr lang="ru-RU" sz="1050" dirty="0"/>
              <a:t>. Як </a:t>
            </a:r>
            <a:r>
              <a:rPr lang="ru-RU" sz="1050" dirty="0" err="1"/>
              <a:t>пояснити</a:t>
            </a:r>
            <a:r>
              <a:rPr lang="ru-RU" sz="1050" dirty="0"/>
              <a:t> </a:t>
            </a:r>
            <a:r>
              <a:rPr lang="ru-RU" sz="1050" dirty="0" err="1"/>
              <a:t>таку</a:t>
            </a:r>
            <a:r>
              <a:rPr lang="ru-RU" sz="1050" dirty="0"/>
              <a:t> </a:t>
            </a:r>
            <a:r>
              <a:rPr lang="ru-RU" sz="1050" dirty="0" err="1"/>
              <a:t>ситуацію</a:t>
            </a:r>
            <a:r>
              <a:rPr lang="ru-RU" sz="1050" dirty="0"/>
              <a:t>? </a:t>
            </a:r>
            <a:r>
              <a:rPr lang="ru-RU" sz="1050" dirty="0" err="1"/>
              <a:t>Мусимо</a:t>
            </a:r>
            <a:r>
              <a:rPr lang="ru-RU" sz="1050" dirty="0"/>
              <a:t> </a:t>
            </a:r>
            <a:r>
              <a:rPr lang="ru-RU" sz="1050" dirty="0" err="1"/>
              <a:t>зазначити</a:t>
            </a:r>
            <a:r>
              <a:rPr lang="ru-RU" sz="1050" dirty="0"/>
              <a:t>, </a:t>
            </a:r>
            <a:r>
              <a:rPr lang="ru-RU" sz="1050" dirty="0" err="1"/>
              <a:t>що</a:t>
            </a:r>
            <a:r>
              <a:rPr lang="ru-RU" sz="1050" dirty="0"/>
              <a:t> </a:t>
            </a:r>
            <a:r>
              <a:rPr lang="ru-RU" sz="1050" dirty="0" err="1"/>
              <a:t>людина</a:t>
            </a:r>
            <a:r>
              <a:rPr lang="ru-RU" sz="1050" dirty="0"/>
              <a:t> </a:t>
            </a:r>
            <a:r>
              <a:rPr lang="ru-RU" sz="1050" dirty="0" err="1"/>
              <a:t>починає</a:t>
            </a:r>
            <a:r>
              <a:rPr lang="ru-RU" sz="1050" dirty="0"/>
              <a:t> </a:t>
            </a:r>
            <a:r>
              <a:rPr lang="ru-RU" sz="1050" dirty="0" err="1"/>
              <a:t>відчувати</a:t>
            </a:r>
            <a:r>
              <a:rPr lang="ru-RU" sz="1050" dirty="0"/>
              <a:t> </a:t>
            </a:r>
            <a:r>
              <a:rPr lang="ru-RU" sz="1050" dirty="0" err="1"/>
              <a:t>загрудинні</a:t>
            </a:r>
            <a:r>
              <a:rPr lang="ru-RU" sz="1050" dirty="0"/>
              <a:t> </a:t>
            </a:r>
            <a:r>
              <a:rPr lang="ru-RU" sz="1050" dirty="0" err="1"/>
              <a:t>болі</a:t>
            </a:r>
            <a:r>
              <a:rPr lang="ru-RU" sz="1050" dirty="0"/>
              <a:t> (</a:t>
            </a:r>
            <a:r>
              <a:rPr lang="ru-RU" sz="1050" dirty="0" err="1"/>
              <a:t>стенокардію</a:t>
            </a:r>
            <a:r>
              <a:rPr lang="ru-RU" sz="1050" dirty="0"/>
              <a:t>) </a:t>
            </a:r>
            <a:r>
              <a:rPr lang="ru-RU" sz="1050" dirty="0" err="1"/>
              <a:t>переважно</a:t>
            </a:r>
            <a:r>
              <a:rPr lang="ru-RU" sz="1050" dirty="0"/>
              <a:t> </a:t>
            </a:r>
            <a:r>
              <a:rPr lang="ru-RU" sz="1050" dirty="0" err="1"/>
              <a:t>тоді</a:t>
            </a:r>
            <a:r>
              <a:rPr lang="ru-RU" sz="1050" dirty="0"/>
              <a:t>, коли </a:t>
            </a:r>
            <a:r>
              <a:rPr lang="ru-RU" sz="1050" dirty="0" err="1"/>
              <a:t>перекрито</a:t>
            </a:r>
            <a:r>
              <a:rPr lang="ru-RU" sz="1050" dirty="0"/>
              <a:t> </a:t>
            </a:r>
            <a:r>
              <a:rPr lang="ru-RU" sz="1050" dirty="0" err="1"/>
              <a:t>більше</a:t>
            </a:r>
            <a:r>
              <a:rPr lang="ru-RU" sz="1050" dirty="0"/>
              <a:t> </a:t>
            </a:r>
            <a:r>
              <a:rPr lang="ru-RU" sz="1050" dirty="0" err="1"/>
              <a:t>половини</a:t>
            </a:r>
            <a:r>
              <a:rPr lang="ru-RU" sz="1050" dirty="0"/>
              <a:t> </a:t>
            </a:r>
            <a:r>
              <a:rPr lang="ru-RU" sz="1050" dirty="0" err="1"/>
              <a:t>просвіту</a:t>
            </a:r>
            <a:r>
              <a:rPr lang="ru-RU" sz="1050" dirty="0"/>
              <a:t> </a:t>
            </a:r>
            <a:r>
              <a:rPr lang="ru-RU" sz="1050" dirty="0" err="1"/>
              <a:t>судини</a:t>
            </a:r>
            <a:r>
              <a:rPr lang="ru-RU" sz="1050" dirty="0"/>
              <a:t>. </a:t>
            </a:r>
            <a:r>
              <a:rPr lang="ru-RU" sz="1050" dirty="0" err="1"/>
              <a:t>Саме</a:t>
            </a:r>
            <a:r>
              <a:rPr lang="ru-RU" sz="1050" dirty="0"/>
              <a:t> за таких умов </a:t>
            </a:r>
            <a:r>
              <a:rPr lang="ru-RU" sz="1050" dirty="0" err="1"/>
              <a:t>розвивається</a:t>
            </a:r>
            <a:r>
              <a:rPr lang="ru-RU" sz="1050" dirty="0"/>
              <a:t> </a:t>
            </a:r>
            <a:r>
              <a:rPr lang="ru-RU" sz="1050" dirty="0" err="1"/>
              <a:t>недостатність</a:t>
            </a:r>
            <a:r>
              <a:rPr lang="ru-RU" sz="1050" dirty="0"/>
              <a:t> </a:t>
            </a:r>
            <a:r>
              <a:rPr lang="ru-RU" sz="1050" dirty="0" err="1"/>
              <a:t>кровоплину</a:t>
            </a:r>
            <a:r>
              <a:rPr lang="ru-RU" sz="1050" dirty="0"/>
              <a:t> в </a:t>
            </a:r>
            <a:r>
              <a:rPr lang="ru-RU" sz="1050" dirty="0" err="1"/>
              <a:t>коронарних</a:t>
            </a:r>
            <a:r>
              <a:rPr lang="ru-RU" sz="1050" dirty="0"/>
              <a:t> </a:t>
            </a:r>
            <a:r>
              <a:rPr lang="ru-RU" sz="1050" dirty="0" err="1"/>
              <a:t>артеріях</a:t>
            </a:r>
            <a:r>
              <a:rPr lang="ru-RU" sz="1050" dirty="0"/>
              <a:t> і </a:t>
            </a:r>
            <a:r>
              <a:rPr lang="ru-RU" sz="1050" dirty="0" err="1"/>
              <a:t>починають</a:t>
            </a:r>
            <a:r>
              <a:rPr lang="ru-RU" sz="1050" dirty="0"/>
              <a:t> </a:t>
            </a:r>
            <a:r>
              <a:rPr lang="ru-RU" sz="1050" dirty="0" err="1"/>
              <a:t>з'являтися</a:t>
            </a:r>
            <a:r>
              <a:rPr lang="ru-RU" sz="1050" dirty="0"/>
              <a:t> </a:t>
            </a:r>
            <a:r>
              <a:rPr lang="ru-RU" sz="1050" dirty="0" err="1"/>
              <a:t>болі</a:t>
            </a:r>
            <a:r>
              <a:rPr lang="ru-RU" sz="1050" dirty="0"/>
              <a:t> </a:t>
            </a:r>
            <a:r>
              <a:rPr lang="ru-RU" sz="1050" dirty="0" err="1"/>
              <a:t>чи</a:t>
            </a:r>
            <a:r>
              <a:rPr lang="ru-RU" sz="1050" dirty="0"/>
              <a:t> дискомфорт у </a:t>
            </a:r>
            <a:r>
              <a:rPr lang="ru-RU" sz="1050" dirty="0" err="1"/>
              <a:t>грудній</a:t>
            </a:r>
            <a:r>
              <a:rPr lang="ru-RU" sz="1050" dirty="0"/>
              <a:t> </a:t>
            </a:r>
            <a:r>
              <a:rPr lang="ru-RU" sz="1050" dirty="0" err="1"/>
              <a:t>клітці</a:t>
            </a:r>
            <a:r>
              <a:rPr lang="ru-RU" sz="1050" dirty="0"/>
              <a:t> </a:t>
            </a:r>
            <a:r>
              <a:rPr lang="ru-RU" sz="1050" dirty="0" err="1"/>
              <a:t>під</a:t>
            </a:r>
            <a:r>
              <a:rPr lang="ru-RU" sz="1050" dirty="0"/>
              <a:t> час </a:t>
            </a:r>
            <a:r>
              <a:rPr lang="ru-RU" sz="1050" dirty="0" err="1"/>
              <a:t>фізичного</a:t>
            </a:r>
            <a:r>
              <a:rPr lang="ru-RU" sz="1050" dirty="0"/>
              <a:t> </a:t>
            </a:r>
            <a:r>
              <a:rPr lang="ru-RU" sz="1050" dirty="0" err="1"/>
              <a:t>навантаження</a:t>
            </a:r>
            <a:r>
              <a:rPr lang="ru-RU" sz="1050" dirty="0"/>
              <a:t>. Вони </a:t>
            </a:r>
            <a:r>
              <a:rPr lang="ru-RU" sz="1050" dirty="0" err="1"/>
              <a:t>можуть</a:t>
            </a:r>
            <a:r>
              <a:rPr lang="ru-RU" sz="1050" dirty="0"/>
              <a:t> </a:t>
            </a:r>
            <a:r>
              <a:rPr lang="ru-RU" sz="1050" dirty="0" err="1"/>
              <a:t>іррадіювати</a:t>
            </a:r>
            <a:r>
              <a:rPr lang="ru-RU" sz="1050" dirty="0"/>
              <a:t> (</a:t>
            </a:r>
            <a:r>
              <a:rPr lang="ru-RU" sz="1050" dirty="0" err="1"/>
              <a:t>проводитися</a:t>
            </a:r>
            <a:r>
              <a:rPr lang="ru-RU" sz="1050" dirty="0"/>
              <a:t>) у </a:t>
            </a:r>
            <a:r>
              <a:rPr lang="ru-RU" sz="1050" dirty="0" err="1"/>
              <a:t>ліву</a:t>
            </a:r>
            <a:r>
              <a:rPr lang="ru-RU" sz="1050" dirty="0"/>
              <a:t> руку, спину, </a:t>
            </a:r>
            <a:r>
              <a:rPr lang="ru-RU" sz="1050" dirty="0" err="1"/>
              <a:t>шию</a:t>
            </a:r>
            <a:r>
              <a:rPr lang="ru-RU" sz="1050" dirty="0"/>
              <a:t> </a:t>
            </a:r>
            <a:r>
              <a:rPr lang="ru-RU" sz="1050" dirty="0" err="1"/>
              <a:t>чи</a:t>
            </a:r>
            <a:r>
              <a:rPr lang="ru-RU" sz="1050" dirty="0"/>
              <a:t> </a:t>
            </a:r>
            <a:r>
              <a:rPr lang="ru-RU" sz="1050" dirty="0" err="1"/>
              <a:t>щелепу</a:t>
            </a:r>
            <a:r>
              <a:rPr lang="ru-RU" sz="1050" dirty="0"/>
              <a:t>. </a:t>
            </a:r>
            <a:r>
              <a:rPr lang="ru-RU" sz="1050" dirty="0" err="1"/>
              <a:t>Інколи</a:t>
            </a:r>
            <a:r>
              <a:rPr lang="ru-RU" sz="1050" dirty="0"/>
              <a:t> </a:t>
            </a:r>
            <a:r>
              <a:rPr lang="ru-RU" sz="1050" dirty="0" err="1"/>
              <a:t>єдиною</a:t>
            </a:r>
            <a:r>
              <a:rPr lang="ru-RU" sz="1050" dirty="0"/>
              <a:t> </a:t>
            </a:r>
            <a:r>
              <a:rPr lang="ru-RU" sz="1050" dirty="0" err="1"/>
              <a:t>ознакою</a:t>
            </a:r>
            <a:r>
              <a:rPr lang="ru-RU" sz="1050" dirty="0"/>
              <a:t> </a:t>
            </a:r>
            <a:r>
              <a:rPr lang="ru-RU" sz="1050" dirty="0" err="1"/>
              <a:t>недостатності</a:t>
            </a:r>
            <a:r>
              <a:rPr lang="ru-RU" sz="1050" dirty="0"/>
              <a:t> коронарного </a:t>
            </a:r>
            <a:r>
              <a:rPr lang="ru-RU" sz="1050" dirty="0" err="1"/>
              <a:t>кровоплину</a:t>
            </a:r>
            <a:r>
              <a:rPr lang="ru-RU" sz="1050" dirty="0"/>
              <a:t> </a:t>
            </a:r>
            <a:r>
              <a:rPr lang="ru-RU" sz="1050" dirty="0" err="1"/>
              <a:t>може</a:t>
            </a:r>
            <a:r>
              <a:rPr lang="ru-RU" sz="1050" dirty="0"/>
              <a:t> бути </a:t>
            </a:r>
            <a:r>
              <a:rPr lang="ru-RU" sz="1050" dirty="0" err="1"/>
              <a:t>відчуття</a:t>
            </a:r>
            <a:r>
              <a:rPr lang="ru-RU" sz="1050" dirty="0"/>
              <a:t> браку </a:t>
            </a:r>
            <a:r>
              <a:rPr lang="ru-RU" sz="1050" dirty="0" err="1"/>
              <a:t>повітря</a:t>
            </a:r>
            <a:r>
              <a:rPr lang="ru-RU" sz="1050" dirty="0"/>
              <a:t> при </a:t>
            </a:r>
            <a:r>
              <a:rPr lang="ru-RU" sz="1050" dirty="0" err="1"/>
              <a:t>ходінні</a:t>
            </a:r>
            <a:r>
              <a:rPr lang="ru-RU" sz="1050" dirty="0"/>
              <a:t>, </a:t>
            </a:r>
            <a:r>
              <a:rPr lang="ru-RU" sz="1050" dirty="0" err="1"/>
              <a:t>що</a:t>
            </a:r>
            <a:r>
              <a:rPr lang="ru-RU" sz="1050" dirty="0"/>
              <a:t> </a:t>
            </a:r>
            <a:r>
              <a:rPr lang="ru-RU" sz="1050" dirty="0" err="1"/>
              <a:t>примушує</a:t>
            </a:r>
            <a:r>
              <a:rPr lang="ru-RU" sz="1050" dirty="0"/>
              <a:t> </a:t>
            </a:r>
            <a:r>
              <a:rPr lang="ru-RU" sz="1050" dirty="0" err="1"/>
              <a:t>зупинятися</a:t>
            </a:r>
            <a:r>
              <a:rPr lang="ru-RU" sz="1050" dirty="0"/>
              <a:t>. У </a:t>
            </a:r>
            <a:r>
              <a:rPr lang="ru-RU" sz="1050" dirty="0" err="1"/>
              <a:t>разі</a:t>
            </a:r>
            <a:r>
              <a:rPr lang="ru-RU" sz="1050" dirty="0"/>
              <a:t> </a:t>
            </a:r>
            <a:r>
              <a:rPr lang="ru-RU" sz="1050" dirty="0" err="1"/>
              <a:t>прогресування</a:t>
            </a:r>
            <a:r>
              <a:rPr lang="ru-RU" sz="1050" dirty="0"/>
              <a:t> </a:t>
            </a:r>
            <a:r>
              <a:rPr lang="ru-RU" sz="1050" dirty="0" err="1"/>
              <a:t>звуження</a:t>
            </a:r>
            <a:r>
              <a:rPr lang="ru-RU" sz="1050" dirty="0"/>
              <a:t> </a:t>
            </a:r>
            <a:r>
              <a:rPr lang="ru-RU" sz="1050" dirty="0" err="1"/>
              <a:t>просвіту</a:t>
            </a:r>
            <a:r>
              <a:rPr lang="ru-RU" sz="1050" dirty="0"/>
              <a:t> </a:t>
            </a:r>
            <a:r>
              <a:rPr lang="ru-RU" sz="1050" dirty="0" err="1"/>
              <a:t>артерій</a:t>
            </a:r>
            <a:r>
              <a:rPr lang="ru-RU" sz="1050" dirty="0"/>
              <a:t> </a:t>
            </a:r>
            <a:r>
              <a:rPr lang="ru-RU" sz="1050" dirty="0" err="1"/>
              <a:t>інтенсивність</a:t>
            </a:r>
            <a:r>
              <a:rPr lang="ru-RU" sz="1050" dirty="0"/>
              <a:t> </a:t>
            </a:r>
            <a:r>
              <a:rPr lang="ru-RU" sz="1050" dirty="0" err="1"/>
              <a:t>перерахованих</a:t>
            </a:r>
            <a:r>
              <a:rPr lang="ru-RU" sz="1050" dirty="0"/>
              <a:t> </a:t>
            </a:r>
            <a:r>
              <a:rPr lang="ru-RU" sz="1050" dirty="0" err="1"/>
              <a:t>вище</a:t>
            </a:r>
            <a:r>
              <a:rPr lang="ru-RU" sz="1050" dirty="0"/>
              <a:t> </a:t>
            </a:r>
            <a:r>
              <a:rPr lang="ru-RU" sz="1050" dirty="0" err="1"/>
              <a:t>симптомів</a:t>
            </a:r>
            <a:r>
              <a:rPr lang="ru-RU" sz="1050" dirty="0"/>
              <a:t> </a:t>
            </a:r>
            <a:r>
              <a:rPr lang="ru-RU" sz="1050" dirty="0" err="1"/>
              <a:t>починає</a:t>
            </a:r>
            <a:r>
              <a:rPr lang="ru-RU" sz="1050" dirty="0"/>
              <a:t> </a:t>
            </a:r>
            <a:r>
              <a:rPr lang="ru-RU" sz="1050" dirty="0" err="1"/>
              <a:t>наростати</a:t>
            </a:r>
            <a:r>
              <a:rPr lang="ru-RU" sz="1050" dirty="0"/>
              <a:t>. </a:t>
            </a:r>
            <a:r>
              <a:rPr lang="ru-RU" sz="1050" dirty="0" err="1"/>
              <a:t>Хворий</a:t>
            </a:r>
            <a:r>
              <a:rPr lang="ru-RU" sz="1050" dirty="0"/>
              <a:t> </a:t>
            </a:r>
            <a:r>
              <a:rPr lang="ru-RU" sz="1050" dirty="0" err="1"/>
              <a:t>відзначає</a:t>
            </a:r>
            <a:r>
              <a:rPr lang="ru-RU" sz="1050" dirty="0"/>
              <a:t> </a:t>
            </a:r>
            <a:r>
              <a:rPr lang="ru-RU" sz="1050" dirty="0" err="1"/>
              <a:t>зменшення</a:t>
            </a:r>
            <a:r>
              <a:rPr lang="ru-RU" sz="1050" dirty="0"/>
              <a:t> </a:t>
            </a:r>
            <a:r>
              <a:rPr lang="ru-RU" sz="1050" dirty="0" err="1"/>
              <a:t>толерантності</a:t>
            </a:r>
            <a:r>
              <a:rPr lang="ru-RU" sz="1050" dirty="0"/>
              <a:t> (</a:t>
            </a:r>
            <a:r>
              <a:rPr lang="ru-RU" sz="1050" dirty="0" err="1"/>
              <a:t>витривалості</a:t>
            </a:r>
            <a:r>
              <a:rPr lang="ru-RU" sz="1050" dirty="0"/>
              <a:t>) до </a:t>
            </a:r>
            <a:r>
              <a:rPr lang="ru-RU" sz="1050" dirty="0" err="1"/>
              <a:t>фізичних</a:t>
            </a:r>
            <a:r>
              <a:rPr lang="ru-RU" sz="1050" dirty="0"/>
              <a:t> </a:t>
            </a:r>
            <a:r>
              <a:rPr lang="ru-RU" sz="1050" dirty="0" err="1"/>
              <a:t>навантажень</a:t>
            </a:r>
            <a:r>
              <a:rPr lang="ru-RU" sz="1050" dirty="0"/>
              <a:t>. У </a:t>
            </a:r>
            <a:r>
              <a:rPr lang="ru-RU" sz="1050" dirty="0" err="1"/>
              <a:t>такій</a:t>
            </a:r>
            <a:r>
              <a:rPr lang="ru-RU" sz="1050" dirty="0"/>
              <a:t> </a:t>
            </a:r>
            <a:r>
              <a:rPr lang="ru-RU" sz="1050" dirty="0" err="1"/>
              <a:t>ситуації</a:t>
            </a:r>
            <a:r>
              <a:rPr lang="ru-RU" sz="1050" dirty="0"/>
              <a:t> </a:t>
            </a:r>
            <a:r>
              <a:rPr lang="ru-RU" sz="1050" dirty="0" err="1"/>
              <a:t>діагностують</a:t>
            </a:r>
            <a:r>
              <a:rPr lang="ru-RU" sz="1050" dirty="0"/>
              <a:t> </a:t>
            </a:r>
            <a:r>
              <a:rPr lang="ru-RU" sz="1050" dirty="0" err="1"/>
              <a:t>стенокардію</a:t>
            </a:r>
            <a:r>
              <a:rPr lang="ru-RU" sz="1050" dirty="0"/>
              <a:t> </a:t>
            </a:r>
            <a:r>
              <a:rPr lang="ru-RU" sz="1050" dirty="0" err="1"/>
              <a:t>напруження</a:t>
            </a:r>
            <a:r>
              <a:rPr lang="ru-RU" sz="1050" dirty="0"/>
              <a:t>, яка є одним з </a:t>
            </a:r>
            <a:r>
              <a:rPr lang="ru-RU" sz="1050" dirty="0" err="1"/>
              <a:t>основних</a:t>
            </a:r>
            <a:r>
              <a:rPr lang="ru-RU" sz="1050" dirty="0"/>
              <a:t> </a:t>
            </a:r>
            <a:r>
              <a:rPr lang="ru-RU" sz="1050" dirty="0" err="1"/>
              <a:t>проявів</a:t>
            </a:r>
            <a:r>
              <a:rPr lang="ru-RU" sz="1050" dirty="0"/>
              <a:t> </a:t>
            </a:r>
            <a:r>
              <a:rPr lang="ru-RU" sz="1050" dirty="0" err="1"/>
              <a:t>ішемічної</a:t>
            </a:r>
            <a:r>
              <a:rPr lang="ru-RU" sz="1050" dirty="0"/>
              <a:t> </a:t>
            </a:r>
            <a:r>
              <a:rPr lang="ru-RU" sz="1050" dirty="0" err="1"/>
              <a:t>хвороби</a:t>
            </a:r>
            <a:r>
              <a:rPr lang="ru-RU" sz="1050" dirty="0"/>
              <a:t> </a:t>
            </a:r>
            <a:r>
              <a:rPr lang="ru-RU" sz="1050" dirty="0" err="1"/>
              <a:t>серця</a:t>
            </a:r>
            <a:r>
              <a:rPr lang="ru-RU" sz="1050" dirty="0"/>
              <a:t> (</a:t>
            </a:r>
            <a:r>
              <a:rPr lang="ru-RU" sz="1050" dirty="0" err="1"/>
              <a:t>стенокардії</a:t>
            </a:r>
            <a:r>
              <a:rPr lang="ru-RU" sz="1050" dirty="0"/>
              <a:t>). У </a:t>
            </a:r>
            <a:r>
              <a:rPr lang="ru-RU" sz="1050" dirty="0" err="1"/>
              <a:t>разі</a:t>
            </a:r>
            <a:r>
              <a:rPr lang="ru-RU" sz="1050" dirty="0"/>
              <a:t> </a:t>
            </a:r>
            <a:r>
              <a:rPr lang="ru-RU" sz="1050" dirty="0" err="1"/>
              <a:t>значного</a:t>
            </a:r>
            <a:r>
              <a:rPr lang="ru-RU" sz="1050" dirty="0"/>
              <a:t> </a:t>
            </a:r>
            <a:r>
              <a:rPr lang="ru-RU" sz="1050" dirty="0" err="1"/>
              <a:t>звуження</a:t>
            </a:r>
            <a:r>
              <a:rPr lang="ru-RU" sz="1050" dirty="0"/>
              <a:t> </a:t>
            </a:r>
            <a:r>
              <a:rPr lang="ru-RU" sz="1050" dirty="0" err="1"/>
              <a:t>коронарних</a:t>
            </a:r>
            <a:r>
              <a:rPr lang="ru-RU" sz="1050" dirty="0"/>
              <a:t> </a:t>
            </a:r>
            <a:r>
              <a:rPr lang="ru-RU" sz="1050" dirty="0" err="1"/>
              <a:t>артерій</a:t>
            </a:r>
            <a:r>
              <a:rPr lang="ru-RU" sz="1050" dirty="0"/>
              <a:t> </a:t>
            </a:r>
            <a:r>
              <a:rPr lang="ru-RU" sz="1050" dirty="0" err="1"/>
              <a:t>болі</a:t>
            </a:r>
            <a:r>
              <a:rPr lang="ru-RU" sz="1050" dirty="0"/>
              <a:t> за грудиною та </a:t>
            </a:r>
            <a:r>
              <a:rPr lang="ru-RU" sz="1050" dirty="0" err="1"/>
              <a:t>відчуття</a:t>
            </a:r>
            <a:r>
              <a:rPr lang="ru-RU" sz="1050" dirty="0"/>
              <a:t> страху, браку </a:t>
            </a:r>
            <a:r>
              <a:rPr lang="ru-RU" sz="1050" dirty="0" err="1"/>
              <a:t>повітря</a:t>
            </a:r>
            <a:r>
              <a:rPr lang="ru-RU" sz="1050" dirty="0"/>
              <a:t> і </a:t>
            </a:r>
            <a:r>
              <a:rPr lang="ru-RU" sz="1050" dirty="0" err="1"/>
              <a:t>холодний</a:t>
            </a:r>
            <a:r>
              <a:rPr lang="ru-RU" sz="1050" dirty="0"/>
              <a:t> </a:t>
            </a:r>
            <a:r>
              <a:rPr lang="ru-RU" sz="1050" dirty="0" err="1"/>
              <a:t>піт</a:t>
            </a:r>
            <a:r>
              <a:rPr lang="ru-RU" sz="1050" dirty="0"/>
              <a:t> </a:t>
            </a:r>
            <a:r>
              <a:rPr lang="ru-RU" sz="1050" dirty="0" err="1"/>
              <a:t>можуть</a:t>
            </a:r>
            <a:r>
              <a:rPr lang="ru-RU" sz="1050" dirty="0"/>
              <a:t> </a:t>
            </a:r>
            <a:r>
              <a:rPr lang="ru-RU" sz="1050" dirty="0" err="1"/>
              <a:t>з'являтися</a:t>
            </a:r>
            <a:r>
              <a:rPr lang="ru-RU" sz="1050" dirty="0"/>
              <a:t> і у </a:t>
            </a:r>
            <a:r>
              <a:rPr lang="ru-RU" sz="1050" dirty="0" err="1"/>
              <a:t>спокої</a:t>
            </a:r>
            <a:r>
              <a:rPr lang="ru-RU" sz="1050" dirty="0"/>
              <a:t>. </a:t>
            </a:r>
            <a:r>
              <a:rPr lang="ru-RU" sz="1050" dirty="0" err="1"/>
              <a:t>Тоді</a:t>
            </a:r>
            <a:r>
              <a:rPr lang="ru-RU" sz="1050" dirty="0"/>
              <a:t> </a:t>
            </a:r>
            <a:r>
              <a:rPr lang="ru-RU" sz="1050" dirty="0" err="1"/>
              <a:t>мова</a:t>
            </a:r>
            <a:r>
              <a:rPr lang="ru-RU" sz="1050" dirty="0"/>
              <a:t> </a:t>
            </a:r>
            <a:r>
              <a:rPr lang="ru-RU" sz="1050" dirty="0" err="1"/>
              <a:t>йде</a:t>
            </a:r>
            <a:r>
              <a:rPr lang="ru-RU" sz="1050" dirty="0"/>
              <a:t> про </a:t>
            </a:r>
            <a:r>
              <a:rPr lang="ru-RU" sz="1050" dirty="0" err="1"/>
              <a:t>стенокардію</a:t>
            </a:r>
            <a:r>
              <a:rPr lang="ru-RU" sz="1050" dirty="0"/>
              <a:t> </a:t>
            </a:r>
            <a:r>
              <a:rPr lang="ru-RU" sz="1050" dirty="0" err="1"/>
              <a:t>спокою</a:t>
            </a:r>
            <a:r>
              <a:rPr lang="ru-RU" sz="1050" dirty="0"/>
              <a:t> і </a:t>
            </a:r>
            <a:r>
              <a:rPr lang="ru-RU" sz="1050" dirty="0" err="1"/>
              <a:t>ще</a:t>
            </a:r>
            <a:r>
              <a:rPr lang="ru-RU" sz="1050" dirty="0"/>
              <a:t> </a:t>
            </a:r>
            <a:r>
              <a:rPr lang="ru-RU" sz="1050" dirty="0" err="1"/>
              <a:t>більшу</a:t>
            </a:r>
            <a:r>
              <a:rPr lang="ru-RU" sz="1050" dirty="0"/>
              <a:t> </a:t>
            </a:r>
            <a:r>
              <a:rPr lang="ru-RU" sz="1050" dirty="0" err="1"/>
              <a:t>загрозу</a:t>
            </a:r>
            <a:r>
              <a:rPr lang="ru-RU" sz="1050" dirty="0"/>
              <a:t> </a:t>
            </a:r>
            <a:r>
              <a:rPr lang="ru-RU" sz="1050" dirty="0" err="1"/>
              <a:t>інфаркту</a:t>
            </a:r>
            <a:r>
              <a:rPr lang="ru-RU" sz="1050" dirty="0"/>
              <a:t> </a:t>
            </a:r>
            <a:r>
              <a:rPr lang="ru-RU" sz="1050" dirty="0" err="1"/>
              <a:t>міокарда</a:t>
            </a:r>
            <a:r>
              <a:rPr lang="ru-RU" sz="1050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04664"/>
            <a:ext cx="2305050" cy="25527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6524" y="3645024"/>
            <a:ext cx="3184354" cy="93610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755576" y="5661248"/>
            <a:ext cx="806489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dirty="0" err="1" smtClean="0">
                <a:solidFill>
                  <a:schemeClr val="accent6">
                    <a:lumMod val="50000"/>
                  </a:schemeClr>
                </a:solidFill>
              </a:rPr>
              <a:t>Пам'ятайте</a:t>
            </a:r>
            <a:r>
              <a:rPr lang="ru-RU" sz="1050" dirty="0" smtClean="0">
                <a:solidFill>
                  <a:schemeClr val="accent6">
                    <a:lumMod val="50000"/>
                  </a:schemeClr>
                </a:solidFill>
              </a:rPr>
              <a:t>! </a:t>
            </a:r>
            <a:r>
              <a:rPr lang="ru-RU" sz="1050" dirty="0" err="1" smtClean="0"/>
              <a:t>Інфаркт</a:t>
            </a:r>
            <a:r>
              <a:rPr lang="ru-RU" sz="1050" dirty="0" smtClean="0"/>
              <a:t> </a:t>
            </a:r>
            <a:r>
              <a:rPr lang="ru-RU" sz="1050" dirty="0" err="1" smtClean="0"/>
              <a:t>міокарда</a:t>
            </a:r>
            <a:r>
              <a:rPr lang="ru-RU" sz="1050" dirty="0" smtClean="0"/>
              <a:t> не </a:t>
            </a:r>
            <a:r>
              <a:rPr lang="ru-RU" sz="1050" dirty="0" err="1" smtClean="0"/>
              <a:t>може</a:t>
            </a:r>
            <a:r>
              <a:rPr lang="ru-RU" sz="1050" dirty="0" smtClean="0"/>
              <a:t> </a:t>
            </a:r>
            <a:r>
              <a:rPr lang="ru-RU" sz="1050" dirty="0" err="1" smtClean="0"/>
              <a:t>розвинутися</a:t>
            </a:r>
            <a:r>
              <a:rPr lang="ru-RU" sz="1050" dirty="0" smtClean="0"/>
              <a:t> без причин. </a:t>
            </a:r>
            <a:r>
              <a:rPr lang="ru-RU" sz="1050" dirty="0" err="1" smtClean="0"/>
              <a:t>Йому</a:t>
            </a:r>
            <a:r>
              <a:rPr lang="ru-RU" sz="1050" dirty="0" smtClean="0"/>
              <a:t> </a:t>
            </a:r>
            <a:r>
              <a:rPr lang="ru-RU" sz="1050" dirty="0" err="1" smtClean="0"/>
              <a:t>обов'язково</a:t>
            </a:r>
            <a:r>
              <a:rPr lang="ru-RU" sz="1050" dirty="0" smtClean="0"/>
              <a:t> </a:t>
            </a:r>
            <a:r>
              <a:rPr lang="ru-RU" sz="1050" dirty="0" err="1" smtClean="0"/>
              <a:t>передують</a:t>
            </a:r>
            <a:r>
              <a:rPr lang="ru-RU" sz="1050" dirty="0" smtClean="0"/>
              <a:t> </a:t>
            </a:r>
            <a:r>
              <a:rPr lang="ru-RU" sz="1050" dirty="0" err="1" smtClean="0"/>
              <a:t>зміни</a:t>
            </a:r>
            <a:r>
              <a:rPr lang="ru-RU" sz="1050" dirty="0" smtClean="0"/>
              <a:t> в </a:t>
            </a:r>
            <a:r>
              <a:rPr lang="ru-RU" sz="1050" dirty="0" err="1" smtClean="0"/>
              <a:t>коронарних</a:t>
            </a:r>
            <a:r>
              <a:rPr lang="ru-RU" sz="1050" dirty="0" smtClean="0"/>
              <a:t> </a:t>
            </a:r>
            <a:r>
              <a:rPr lang="ru-RU" sz="1050" dirty="0" err="1" smtClean="0"/>
              <a:t>артеріях</a:t>
            </a:r>
            <a:r>
              <a:rPr lang="ru-RU" sz="1050" dirty="0" smtClean="0"/>
              <a:t>. У людей, </a:t>
            </a:r>
            <a:r>
              <a:rPr lang="ru-RU" sz="1050" dirty="0" err="1" smtClean="0"/>
              <a:t>які</a:t>
            </a:r>
            <a:r>
              <a:rPr lang="ru-RU" sz="1050" dirty="0" smtClean="0"/>
              <a:t> перенесли </a:t>
            </a:r>
            <a:r>
              <a:rPr lang="ru-RU" sz="1050" dirty="0" err="1" smtClean="0"/>
              <a:t>інфаркт</a:t>
            </a:r>
            <a:r>
              <a:rPr lang="ru-RU" sz="1050" dirty="0" smtClean="0"/>
              <a:t> </a:t>
            </a:r>
            <a:r>
              <a:rPr lang="ru-RU" sz="1050" dirty="0" err="1" smtClean="0"/>
              <a:t>міокарда</a:t>
            </a:r>
            <a:r>
              <a:rPr lang="ru-RU" sz="1050" dirty="0" smtClean="0"/>
              <a:t>, </a:t>
            </a:r>
            <a:r>
              <a:rPr lang="ru-RU" sz="1050" dirty="0" err="1" smtClean="0"/>
              <a:t>атеросклеротичні</a:t>
            </a:r>
            <a:r>
              <a:rPr lang="ru-RU" sz="1050" dirty="0" smtClean="0"/>
              <a:t> </a:t>
            </a:r>
            <a:r>
              <a:rPr lang="ru-RU" sz="1050" dirty="0" err="1" smtClean="0"/>
              <a:t>зміни</a:t>
            </a:r>
            <a:r>
              <a:rPr lang="ru-RU" sz="1050" dirty="0" smtClean="0"/>
              <a:t> є і в </a:t>
            </a:r>
            <a:r>
              <a:rPr lang="ru-RU" sz="1050" dirty="0" err="1" smtClean="0"/>
              <a:t>інших</a:t>
            </a:r>
            <a:r>
              <a:rPr lang="ru-RU" sz="1050" dirty="0" smtClean="0"/>
              <a:t> </a:t>
            </a:r>
            <a:r>
              <a:rPr lang="ru-RU" sz="1050" dirty="0" err="1" smtClean="0"/>
              <a:t>коронарних</a:t>
            </a:r>
            <a:r>
              <a:rPr lang="ru-RU" sz="1050" dirty="0" smtClean="0"/>
              <a:t> </a:t>
            </a:r>
            <a:r>
              <a:rPr lang="ru-RU" sz="1050" dirty="0" err="1" smtClean="0"/>
              <a:t>судинах</a:t>
            </a:r>
            <a:r>
              <a:rPr lang="ru-RU" sz="1050" dirty="0" smtClean="0"/>
              <a:t>. </a:t>
            </a:r>
            <a:r>
              <a:rPr lang="ru-RU" sz="1050" dirty="0" err="1" smtClean="0"/>
              <a:t>Така</a:t>
            </a:r>
            <a:r>
              <a:rPr lang="ru-RU" sz="1050" dirty="0" smtClean="0"/>
              <a:t> </a:t>
            </a:r>
            <a:r>
              <a:rPr lang="ru-RU" sz="1050" dirty="0" err="1" smtClean="0"/>
              <a:t>ситуація</a:t>
            </a:r>
            <a:r>
              <a:rPr lang="ru-RU" sz="1050" dirty="0" smtClean="0"/>
              <a:t> </a:t>
            </a:r>
            <a:r>
              <a:rPr lang="ru-RU" sz="1050" dirty="0" err="1" smtClean="0"/>
              <a:t>пояснює</a:t>
            </a:r>
            <a:r>
              <a:rPr lang="ru-RU" sz="1050" dirty="0" smtClean="0"/>
              <a:t> потребу </a:t>
            </a:r>
            <a:r>
              <a:rPr lang="ru-RU" sz="1050" dirty="0" err="1" smtClean="0"/>
              <a:t>тривалого</a:t>
            </a:r>
            <a:r>
              <a:rPr lang="ru-RU" sz="1050" dirty="0" smtClean="0"/>
              <a:t> </a:t>
            </a:r>
            <a:r>
              <a:rPr lang="ru-RU" sz="1050" dirty="0" err="1" smtClean="0"/>
              <a:t>лікування</a:t>
            </a:r>
            <a:r>
              <a:rPr lang="ru-RU" sz="1050" dirty="0" smtClean="0"/>
              <a:t>, яке </a:t>
            </a:r>
            <a:r>
              <a:rPr lang="ru-RU" sz="1050" dirty="0" err="1" smtClean="0"/>
              <a:t>допоможе</a:t>
            </a:r>
            <a:r>
              <a:rPr lang="ru-RU" sz="1050" dirty="0" smtClean="0"/>
              <a:t> </a:t>
            </a:r>
            <a:r>
              <a:rPr lang="ru-RU" sz="1050" dirty="0" err="1" smtClean="0"/>
              <a:t>уникнути</a:t>
            </a:r>
            <a:r>
              <a:rPr lang="ru-RU" sz="1050" dirty="0" smtClean="0"/>
              <a:t> </a:t>
            </a:r>
            <a:r>
              <a:rPr lang="ru-RU" sz="1050" dirty="0" err="1" smtClean="0"/>
              <a:t>розвитку</a:t>
            </a:r>
            <a:r>
              <a:rPr lang="ru-RU" sz="1050" dirty="0" smtClean="0"/>
              <a:t> </a:t>
            </a:r>
            <a:r>
              <a:rPr lang="ru-RU" sz="1050" dirty="0" err="1" smtClean="0"/>
              <a:t>повторних</a:t>
            </a:r>
            <a:r>
              <a:rPr lang="ru-RU" sz="1050" dirty="0" smtClean="0"/>
              <a:t> </a:t>
            </a:r>
            <a:r>
              <a:rPr lang="ru-RU" sz="1050" dirty="0" err="1" smtClean="0"/>
              <a:t>інфарктів</a:t>
            </a:r>
            <a:r>
              <a:rPr lang="ru-RU" sz="1050" dirty="0" smtClean="0"/>
              <a:t> </a:t>
            </a:r>
            <a:r>
              <a:rPr lang="ru-RU" sz="1050" dirty="0" err="1" smtClean="0"/>
              <a:t>міокарда</a:t>
            </a:r>
            <a:r>
              <a:rPr lang="ru-RU" sz="1050" dirty="0" smtClean="0"/>
              <a:t> та </a:t>
            </a:r>
            <a:r>
              <a:rPr lang="ru-RU" sz="1050" dirty="0" err="1" smtClean="0"/>
              <a:t>серцевої</a:t>
            </a:r>
            <a:r>
              <a:rPr lang="ru-RU" sz="1050" dirty="0" smtClean="0"/>
              <a:t> </a:t>
            </a:r>
            <a:r>
              <a:rPr lang="ru-RU" sz="1050" dirty="0" err="1" smtClean="0"/>
              <a:t>недостатності</a:t>
            </a:r>
            <a:r>
              <a:rPr lang="ru-RU" sz="1050" dirty="0" smtClean="0"/>
              <a:t>, </a:t>
            </a:r>
            <a:r>
              <a:rPr lang="ru-RU" sz="1050" dirty="0" err="1" smtClean="0"/>
              <a:t>життєво</a:t>
            </a:r>
            <a:r>
              <a:rPr lang="ru-RU" sz="1050" dirty="0" smtClean="0"/>
              <a:t> </a:t>
            </a:r>
            <a:r>
              <a:rPr lang="ru-RU" sz="1050" dirty="0" err="1" smtClean="0"/>
              <a:t>небезпечних</a:t>
            </a:r>
            <a:r>
              <a:rPr lang="ru-RU" sz="1050" dirty="0" smtClean="0"/>
              <a:t> </a:t>
            </a:r>
            <a:r>
              <a:rPr lang="ru-RU" sz="1050" dirty="0" err="1" smtClean="0"/>
              <a:t>аритмій</a:t>
            </a:r>
            <a:r>
              <a:rPr lang="ru-RU" sz="1050" dirty="0" smtClean="0"/>
              <a:t> і </a:t>
            </a:r>
            <a:r>
              <a:rPr lang="ru-RU" sz="1050" dirty="0" err="1" smtClean="0"/>
              <a:t>раптової</a:t>
            </a:r>
            <a:r>
              <a:rPr lang="ru-RU" sz="1050" dirty="0" smtClean="0"/>
              <a:t> </a:t>
            </a:r>
            <a:r>
              <a:rPr lang="ru-RU" sz="1050" dirty="0" err="1" smtClean="0"/>
              <a:t>смерті</a:t>
            </a:r>
            <a:r>
              <a:rPr lang="ru-RU" sz="1050" dirty="0" smtClean="0"/>
              <a:t>.</a:t>
            </a:r>
            <a:endParaRPr lang="ru-RU" sz="1050" dirty="0"/>
          </a:p>
        </p:txBody>
      </p:sp>
    </p:spTree>
    <p:extLst>
      <p:ext uri="{BB962C8B-B14F-4D97-AF65-F5344CB8AC3E}">
        <p14:creationId xmlns:p14="http://schemas.microsoft.com/office/powerpoint/2010/main" val="8901285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03304"/>
          </a:xfrm>
        </p:spPr>
        <p:txBody>
          <a:bodyPr>
            <a:normAutofit fontScale="70000" lnSpcReduction="20000"/>
          </a:bodyPr>
          <a:lstStyle/>
          <a:p>
            <a:r>
              <a:rPr lang="ru-RU" sz="1400" dirty="0"/>
              <a:t>Раптова коронарна смерть </a:t>
            </a:r>
          </a:p>
          <a:p>
            <a:r>
              <a:rPr lang="ru-RU" sz="1400" dirty="0"/>
              <a:t>Раптова клінічна коронарна смерть з </a:t>
            </a:r>
            <a:r>
              <a:rPr lang="ru-RU" sz="1400" dirty="0"/>
              <a:t>успішною</a:t>
            </a:r>
            <a:r>
              <a:rPr lang="ru-RU" sz="1400" dirty="0"/>
              <a:t> </a:t>
            </a:r>
            <a:r>
              <a:rPr lang="ru-RU" sz="1400" dirty="0"/>
              <a:t>реанімацією</a:t>
            </a:r>
            <a:endParaRPr lang="ru-RU" sz="1400" dirty="0"/>
          </a:p>
          <a:p>
            <a:r>
              <a:rPr lang="ru-RU" sz="1400" dirty="0"/>
              <a:t>Раптова коронарна смерть (</a:t>
            </a:r>
            <a:r>
              <a:rPr lang="ru-RU" sz="1400" dirty="0"/>
              <a:t>летальний</a:t>
            </a:r>
            <a:r>
              <a:rPr lang="ru-RU" sz="1400" dirty="0"/>
              <a:t> </a:t>
            </a:r>
            <a:r>
              <a:rPr lang="ru-RU" sz="1400" dirty="0"/>
              <a:t>випадок</a:t>
            </a:r>
            <a:r>
              <a:rPr lang="ru-RU" sz="1400" dirty="0"/>
              <a:t>)</a:t>
            </a:r>
          </a:p>
          <a:p>
            <a:r>
              <a:rPr lang="ru-RU" sz="1400" dirty="0"/>
              <a:t>Стенокардія</a:t>
            </a:r>
            <a:r>
              <a:rPr lang="ru-RU" sz="1400" dirty="0"/>
              <a:t> </a:t>
            </a:r>
          </a:p>
          <a:p>
            <a:r>
              <a:rPr lang="ru-RU" sz="1400" dirty="0"/>
              <a:t>Стабільна</a:t>
            </a:r>
            <a:r>
              <a:rPr lang="ru-RU" sz="1400" dirty="0"/>
              <a:t> </a:t>
            </a:r>
            <a:r>
              <a:rPr lang="ru-RU" sz="1400" dirty="0"/>
              <a:t>стенокардія</a:t>
            </a:r>
            <a:r>
              <a:rPr lang="ru-RU" sz="1400" dirty="0"/>
              <a:t> </a:t>
            </a:r>
            <a:r>
              <a:rPr lang="ru-RU" sz="1400" dirty="0"/>
              <a:t>напруги</a:t>
            </a:r>
            <a:r>
              <a:rPr lang="ru-RU" sz="1400" dirty="0"/>
              <a:t> (</a:t>
            </a:r>
            <a:r>
              <a:rPr lang="ru-RU" sz="1400" dirty="0"/>
              <a:t>із</a:t>
            </a:r>
            <a:r>
              <a:rPr lang="ru-RU" sz="1400" dirty="0"/>
              <a:t> </a:t>
            </a:r>
            <a:r>
              <a:rPr lang="ru-RU" sz="1400" dirty="0"/>
              <a:t>зазначенням</a:t>
            </a:r>
            <a:r>
              <a:rPr lang="ru-RU" sz="1400" dirty="0"/>
              <a:t> </a:t>
            </a:r>
            <a:r>
              <a:rPr lang="ru-RU" sz="1400" dirty="0"/>
              <a:t>функціональних</a:t>
            </a:r>
            <a:r>
              <a:rPr lang="ru-RU" sz="1400" dirty="0"/>
              <a:t> </a:t>
            </a:r>
            <a:r>
              <a:rPr lang="ru-RU" sz="1400" dirty="0"/>
              <a:t>класів</a:t>
            </a:r>
            <a:r>
              <a:rPr lang="ru-RU" sz="1400" dirty="0"/>
              <a:t>)</a:t>
            </a:r>
          </a:p>
          <a:p>
            <a:r>
              <a:rPr lang="ru-RU" sz="1400" dirty="0"/>
              <a:t>Стабільна</a:t>
            </a:r>
            <a:r>
              <a:rPr lang="ru-RU" sz="1400" dirty="0"/>
              <a:t> </a:t>
            </a:r>
            <a:r>
              <a:rPr lang="ru-RU" sz="1400" dirty="0"/>
              <a:t>стенокардія</a:t>
            </a:r>
            <a:r>
              <a:rPr lang="ru-RU" sz="1400" dirty="0"/>
              <a:t> </a:t>
            </a:r>
            <a:r>
              <a:rPr lang="ru-RU" sz="1400" dirty="0"/>
              <a:t>напруги</a:t>
            </a:r>
            <a:r>
              <a:rPr lang="ru-RU" sz="1400" dirty="0"/>
              <a:t> при </a:t>
            </a:r>
            <a:r>
              <a:rPr lang="ru-RU" sz="1400" dirty="0"/>
              <a:t>ангіографічно</a:t>
            </a:r>
            <a:r>
              <a:rPr lang="ru-RU" sz="1400" dirty="0"/>
              <a:t> </a:t>
            </a:r>
            <a:r>
              <a:rPr lang="ru-RU" sz="1400" dirty="0"/>
              <a:t>інтактних</a:t>
            </a:r>
            <a:r>
              <a:rPr lang="ru-RU" sz="1400" dirty="0"/>
              <a:t> </a:t>
            </a:r>
            <a:r>
              <a:rPr lang="ru-RU" sz="1400" dirty="0"/>
              <a:t>судинах</a:t>
            </a:r>
            <a:r>
              <a:rPr lang="ru-RU" sz="1400" dirty="0"/>
              <a:t> (</a:t>
            </a:r>
            <a:r>
              <a:rPr lang="ru-RU" sz="1400" dirty="0"/>
              <a:t>коронарний</a:t>
            </a:r>
            <a:r>
              <a:rPr lang="ru-RU" sz="1400" dirty="0"/>
              <a:t> синдром Х)</a:t>
            </a:r>
          </a:p>
          <a:p>
            <a:r>
              <a:rPr lang="ru-RU" sz="1400" dirty="0"/>
              <a:t>Вазоспастична</a:t>
            </a:r>
            <a:r>
              <a:rPr lang="ru-RU" sz="1400" dirty="0"/>
              <a:t> </a:t>
            </a:r>
            <a:r>
              <a:rPr lang="ru-RU" sz="1400" dirty="0"/>
              <a:t>стенокардія</a:t>
            </a:r>
            <a:r>
              <a:rPr lang="ru-RU" sz="1400" dirty="0"/>
              <a:t> (</a:t>
            </a:r>
            <a:r>
              <a:rPr lang="ru-RU" sz="1400" dirty="0"/>
              <a:t>ангіоспатична</a:t>
            </a:r>
            <a:r>
              <a:rPr lang="ru-RU" sz="1400" dirty="0"/>
              <a:t>, спонтанна, </a:t>
            </a:r>
            <a:r>
              <a:rPr lang="ru-RU" sz="1400" dirty="0"/>
              <a:t>варіантна</a:t>
            </a:r>
            <a:r>
              <a:rPr lang="ru-RU" sz="1400" dirty="0"/>
              <a:t>, </a:t>
            </a:r>
            <a:r>
              <a:rPr lang="ru-RU" sz="1400" dirty="0"/>
              <a:t>Принцметала</a:t>
            </a:r>
            <a:r>
              <a:rPr lang="ru-RU" sz="1400" dirty="0"/>
              <a:t>)</a:t>
            </a:r>
          </a:p>
          <a:p>
            <a:r>
              <a:rPr lang="ru-RU" sz="1400" dirty="0"/>
              <a:t>Нестабільна</a:t>
            </a:r>
            <a:r>
              <a:rPr lang="ru-RU" sz="1400" dirty="0"/>
              <a:t> </a:t>
            </a:r>
            <a:r>
              <a:rPr lang="ru-RU" sz="1400" dirty="0"/>
              <a:t>стенокардія</a:t>
            </a:r>
            <a:r>
              <a:rPr lang="ru-RU" sz="1400" dirty="0"/>
              <a:t> </a:t>
            </a:r>
          </a:p>
          <a:p>
            <a:r>
              <a:rPr lang="ru-RU" sz="1400" dirty="0"/>
              <a:t>Стенокардія</a:t>
            </a:r>
            <a:r>
              <a:rPr lang="ru-RU" sz="1400" dirty="0"/>
              <a:t>, яка </a:t>
            </a:r>
            <a:r>
              <a:rPr lang="ru-RU" sz="1400" dirty="0"/>
              <a:t>виникла</a:t>
            </a:r>
            <a:r>
              <a:rPr lang="ru-RU" sz="1400" dirty="0"/>
              <a:t> </a:t>
            </a:r>
            <a:r>
              <a:rPr lang="ru-RU" sz="1400" dirty="0"/>
              <a:t>вперше</a:t>
            </a:r>
            <a:endParaRPr lang="ru-RU" sz="1400" dirty="0"/>
          </a:p>
          <a:p>
            <a:r>
              <a:rPr lang="ru-RU" sz="1400" dirty="0"/>
              <a:t>Прогресуюча</a:t>
            </a:r>
            <a:r>
              <a:rPr lang="ru-RU" sz="1400" dirty="0"/>
              <a:t> </a:t>
            </a:r>
            <a:r>
              <a:rPr lang="ru-RU" sz="1400" dirty="0"/>
              <a:t>стенокардія</a:t>
            </a:r>
            <a:endParaRPr lang="ru-RU" sz="1400" dirty="0"/>
          </a:p>
          <a:p>
            <a:r>
              <a:rPr lang="ru-RU" sz="1400" dirty="0"/>
              <a:t>Рання</a:t>
            </a:r>
            <a:r>
              <a:rPr lang="ru-RU" sz="1400" dirty="0"/>
              <a:t> </a:t>
            </a:r>
            <a:r>
              <a:rPr lang="ru-RU" sz="1400" dirty="0"/>
              <a:t>післяінфарктна</a:t>
            </a:r>
            <a:r>
              <a:rPr lang="ru-RU" sz="1400" dirty="0"/>
              <a:t> </a:t>
            </a:r>
            <a:r>
              <a:rPr lang="ru-RU" sz="1400" dirty="0"/>
              <a:t>стенокардія</a:t>
            </a:r>
            <a:r>
              <a:rPr lang="ru-RU" sz="1400" dirty="0"/>
              <a:t> (з 3 до 28 </a:t>
            </a:r>
            <a:r>
              <a:rPr lang="ru-RU" sz="1400" dirty="0"/>
              <a:t>діб</a:t>
            </a:r>
            <a:r>
              <a:rPr lang="ru-RU" sz="1400" dirty="0"/>
              <a:t>)</a:t>
            </a:r>
          </a:p>
          <a:p>
            <a:r>
              <a:rPr lang="ru-RU" sz="1400" dirty="0"/>
              <a:t>Гострий</a:t>
            </a:r>
            <a:r>
              <a:rPr lang="ru-RU" sz="1400" dirty="0"/>
              <a:t> </a:t>
            </a:r>
            <a:r>
              <a:rPr lang="ru-RU" sz="1400" dirty="0"/>
              <a:t>інфаркт</a:t>
            </a:r>
            <a:r>
              <a:rPr lang="ru-RU" sz="1400" dirty="0"/>
              <a:t> </a:t>
            </a:r>
            <a:r>
              <a:rPr lang="ru-RU" sz="1400" dirty="0"/>
              <a:t>міокарду</a:t>
            </a:r>
            <a:r>
              <a:rPr lang="ru-RU" sz="1400" dirty="0"/>
              <a:t> </a:t>
            </a:r>
          </a:p>
          <a:p>
            <a:r>
              <a:rPr lang="ru-RU" sz="1400" dirty="0"/>
              <a:t>Гострий</a:t>
            </a:r>
            <a:r>
              <a:rPr lang="ru-RU" sz="1400" dirty="0"/>
              <a:t> </a:t>
            </a:r>
            <a:r>
              <a:rPr lang="ru-RU" sz="1400" dirty="0"/>
              <a:t>інфаркт</a:t>
            </a:r>
            <a:r>
              <a:rPr lang="ru-RU" sz="1400" dirty="0"/>
              <a:t> </a:t>
            </a:r>
            <a:r>
              <a:rPr lang="ru-RU" sz="1400" dirty="0"/>
              <a:t>міокарду</a:t>
            </a:r>
            <a:r>
              <a:rPr lang="ru-RU" sz="1400" dirty="0"/>
              <a:t> з </a:t>
            </a:r>
            <a:r>
              <a:rPr lang="ru-RU" sz="1400" dirty="0"/>
              <a:t>наявністю</a:t>
            </a:r>
            <a:r>
              <a:rPr lang="ru-RU" sz="1400" dirty="0"/>
              <a:t> </a:t>
            </a:r>
            <a:r>
              <a:rPr lang="ru-RU" sz="1400" dirty="0"/>
              <a:t>патологічного</a:t>
            </a:r>
            <a:r>
              <a:rPr lang="ru-RU" sz="1400" dirty="0"/>
              <a:t> </a:t>
            </a:r>
            <a:r>
              <a:rPr lang="ru-RU" sz="1400" dirty="0"/>
              <a:t>зубця</a:t>
            </a:r>
            <a:r>
              <a:rPr lang="ru-RU" sz="1400" dirty="0"/>
              <a:t> </a:t>
            </a:r>
            <a:r>
              <a:rPr lang="en-GB" sz="1400" dirty="0"/>
              <a:t>Q (</a:t>
            </a:r>
            <a:r>
              <a:rPr lang="ru-RU" sz="1400" dirty="0"/>
              <a:t>трансмуральний</a:t>
            </a:r>
            <a:r>
              <a:rPr lang="ru-RU" sz="1400" dirty="0"/>
              <a:t>, </a:t>
            </a:r>
            <a:r>
              <a:rPr lang="ru-RU" sz="1400" dirty="0"/>
              <a:t>великовогнищевий</a:t>
            </a:r>
            <a:r>
              <a:rPr lang="ru-RU" sz="1400" dirty="0"/>
              <a:t>)</a:t>
            </a:r>
          </a:p>
          <a:p>
            <a:r>
              <a:rPr lang="ru-RU" sz="1400" dirty="0"/>
              <a:t>Гострий</a:t>
            </a:r>
            <a:r>
              <a:rPr lang="ru-RU" sz="1400" dirty="0"/>
              <a:t> </a:t>
            </a:r>
            <a:r>
              <a:rPr lang="ru-RU" sz="1400" dirty="0"/>
              <a:t>інфаркт</a:t>
            </a:r>
            <a:r>
              <a:rPr lang="ru-RU" sz="1400" dirty="0"/>
              <a:t> </a:t>
            </a:r>
            <a:r>
              <a:rPr lang="ru-RU" sz="1400" dirty="0"/>
              <a:t>міокарду</a:t>
            </a:r>
            <a:r>
              <a:rPr lang="ru-RU" sz="1400" dirty="0"/>
              <a:t> без </a:t>
            </a:r>
            <a:r>
              <a:rPr lang="ru-RU" sz="1400" dirty="0"/>
              <a:t>патологічного</a:t>
            </a:r>
            <a:r>
              <a:rPr lang="ru-RU" sz="1400" dirty="0"/>
              <a:t> </a:t>
            </a:r>
            <a:r>
              <a:rPr lang="ru-RU" sz="1400" dirty="0"/>
              <a:t>зубця</a:t>
            </a:r>
            <a:r>
              <a:rPr lang="ru-RU" sz="1400" dirty="0"/>
              <a:t> </a:t>
            </a:r>
            <a:r>
              <a:rPr lang="en-GB" sz="1400" dirty="0"/>
              <a:t>Q (</a:t>
            </a:r>
            <a:r>
              <a:rPr lang="ru-RU" sz="1400" dirty="0"/>
              <a:t>дрібновогнищевий</a:t>
            </a:r>
            <a:r>
              <a:rPr lang="ru-RU" sz="1400" dirty="0"/>
              <a:t>)</a:t>
            </a:r>
          </a:p>
          <a:p>
            <a:r>
              <a:rPr lang="ru-RU" sz="1400" dirty="0"/>
              <a:t>Гострий</a:t>
            </a:r>
            <a:r>
              <a:rPr lang="ru-RU" sz="1400" dirty="0"/>
              <a:t> </a:t>
            </a:r>
            <a:r>
              <a:rPr lang="ru-RU" sz="1400" dirty="0"/>
              <a:t>субендокардіальний</a:t>
            </a:r>
            <a:r>
              <a:rPr lang="ru-RU" sz="1400" dirty="0"/>
              <a:t> </a:t>
            </a:r>
            <a:r>
              <a:rPr lang="ru-RU" sz="1400" dirty="0"/>
              <a:t>інфаркт</a:t>
            </a:r>
            <a:r>
              <a:rPr lang="ru-RU" sz="1400" dirty="0"/>
              <a:t> </a:t>
            </a:r>
            <a:r>
              <a:rPr lang="ru-RU" sz="1400" dirty="0"/>
              <a:t>міокарду</a:t>
            </a:r>
            <a:endParaRPr lang="ru-RU" sz="1400" dirty="0"/>
          </a:p>
          <a:p>
            <a:r>
              <a:rPr lang="ru-RU" sz="1400" dirty="0"/>
              <a:t>Гострий</a:t>
            </a:r>
            <a:r>
              <a:rPr lang="ru-RU" sz="1400" dirty="0"/>
              <a:t> </a:t>
            </a:r>
            <a:r>
              <a:rPr lang="ru-RU" sz="1400" dirty="0"/>
              <a:t>інфаркт</a:t>
            </a:r>
            <a:r>
              <a:rPr lang="ru-RU" sz="1400" dirty="0"/>
              <a:t> </a:t>
            </a:r>
            <a:r>
              <a:rPr lang="ru-RU" sz="1400" dirty="0"/>
              <a:t>міокарду</a:t>
            </a:r>
            <a:r>
              <a:rPr lang="ru-RU" sz="1400" dirty="0"/>
              <a:t> (</a:t>
            </a:r>
            <a:r>
              <a:rPr lang="ru-RU" sz="1400" dirty="0"/>
              <a:t>невизначений</a:t>
            </a:r>
            <a:r>
              <a:rPr lang="ru-RU" sz="1400" dirty="0"/>
              <a:t>)</a:t>
            </a:r>
          </a:p>
          <a:p>
            <a:r>
              <a:rPr lang="ru-RU" sz="1400" dirty="0"/>
              <a:t>Рецидивуючий</a:t>
            </a:r>
            <a:r>
              <a:rPr lang="ru-RU" sz="1400" dirty="0"/>
              <a:t> </a:t>
            </a:r>
            <a:r>
              <a:rPr lang="ru-RU" sz="1400" dirty="0"/>
              <a:t>інфаркт</a:t>
            </a:r>
            <a:r>
              <a:rPr lang="ru-RU" sz="1400" dirty="0"/>
              <a:t> </a:t>
            </a:r>
            <a:r>
              <a:rPr lang="ru-RU" sz="1400" dirty="0"/>
              <a:t>міокарда</a:t>
            </a:r>
            <a:r>
              <a:rPr lang="ru-RU" sz="1400" dirty="0"/>
              <a:t> (</a:t>
            </a:r>
            <a:r>
              <a:rPr lang="ru-RU" sz="1400" dirty="0"/>
              <a:t>від</a:t>
            </a:r>
            <a:r>
              <a:rPr lang="ru-RU" sz="1400" dirty="0"/>
              <a:t> 3 до 28 </a:t>
            </a:r>
            <a:r>
              <a:rPr lang="ru-RU" sz="1400" dirty="0"/>
              <a:t>діб</a:t>
            </a:r>
            <a:r>
              <a:rPr lang="ru-RU" sz="1400" dirty="0"/>
              <a:t>)</a:t>
            </a:r>
          </a:p>
          <a:p>
            <a:r>
              <a:rPr lang="ru-RU" sz="1400" dirty="0"/>
              <a:t>Повторний</a:t>
            </a:r>
            <a:r>
              <a:rPr lang="ru-RU" sz="1400" dirty="0"/>
              <a:t> </a:t>
            </a:r>
            <a:r>
              <a:rPr lang="ru-RU" sz="1400" dirty="0"/>
              <a:t>інфаркт</a:t>
            </a:r>
            <a:r>
              <a:rPr lang="ru-RU" sz="1400" dirty="0"/>
              <a:t> </a:t>
            </a:r>
            <a:r>
              <a:rPr lang="ru-RU" sz="1400" dirty="0"/>
              <a:t>міокарда</a:t>
            </a:r>
            <a:r>
              <a:rPr lang="ru-RU" sz="1400" dirty="0"/>
              <a:t> (</a:t>
            </a:r>
            <a:r>
              <a:rPr lang="ru-RU" sz="1400" dirty="0"/>
              <a:t>після</a:t>
            </a:r>
            <a:r>
              <a:rPr lang="ru-RU" sz="1400" dirty="0"/>
              <a:t> 28 </a:t>
            </a:r>
            <a:r>
              <a:rPr lang="ru-RU" sz="1400" dirty="0"/>
              <a:t>діб</a:t>
            </a:r>
            <a:r>
              <a:rPr lang="ru-RU" sz="1400" dirty="0"/>
              <a:t>)</a:t>
            </a:r>
          </a:p>
          <a:p>
            <a:r>
              <a:rPr lang="ru-RU" sz="1400" dirty="0"/>
              <a:t>Гостра</a:t>
            </a:r>
            <a:r>
              <a:rPr lang="ru-RU" sz="1400" dirty="0"/>
              <a:t> коронарна </a:t>
            </a:r>
            <a:r>
              <a:rPr lang="ru-RU" sz="1400" dirty="0"/>
              <a:t>недостатність</a:t>
            </a:r>
            <a:endParaRPr lang="ru-RU" sz="1400" dirty="0"/>
          </a:p>
          <a:p>
            <a:r>
              <a:rPr lang="ru-RU" sz="1400" dirty="0"/>
              <a:t>Кардіосклероз</a:t>
            </a:r>
            <a:r>
              <a:rPr lang="ru-RU" sz="1400" dirty="0"/>
              <a:t> </a:t>
            </a:r>
          </a:p>
          <a:p>
            <a:r>
              <a:rPr lang="ru-RU" sz="1400" dirty="0"/>
              <a:t>Вогнищевий</a:t>
            </a:r>
            <a:r>
              <a:rPr lang="ru-RU" sz="1400" dirty="0"/>
              <a:t> </a:t>
            </a:r>
            <a:r>
              <a:rPr lang="ru-RU" sz="1400" dirty="0"/>
              <a:t>кардіосклероз</a:t>
            </a:r>
            <a:endParaRPr lang="ru-RU" sz="1400" dirty="0"/>
          </a:p>
          <a:p>
            <a:r>
              <a:rPr lang="ru-RU" sz="1400" dirty="0"/>
              <a:t>Післяінфарктний</a:t>
            </a:r>
            <a:r>
              <a:rPr lang="ru-RU" sz="1400" dirty="0"/>
              <a:t> </a:t>
            </a:r>
            <a:r>
              <a:rPr lang="ru-RU" sz="1400" dirty="0"/>
              <a:t>кардіосклероз</a:t>
            </a:r>
            <a:endParaRPr lang="ru-RU" sz="1400" dirty="0"/>
          </a:p>
          <a:p>
            <a:r>
              <a:rPr lang="ru-RU" sz="1400" dirty="0"/>
              <a:t>Аневризма </a:t>
            </a:r>
            <a:r>
              <a:rPr lang="ru-RU" sz="1400" dirty="0"/>
              <a:t>серця</a:t>
            </a:r>
            <a:r>
              <a:rPr lang="ru-RU" sz="1400" dirty="0"/>
              <a:t> </a:t>
            </a:r>
            <a:r>
              <a:rPr lang="ru-RU" sz="1400" dirty="0"/>
              <a:t>хронічна</a:t>
            </a:r>
            <a:endParaRPr lang="ru-RU" sz="1400" dirty="0"/>
          </a:p>
          <a:p>
            <a:r>
              <a:rPr lang="ru-RU" sz="1400" dirty="0"/>
              <a:t>Вогнищевий</a:t>
            </a:r>
            <a:r>
              <a:rPr lang="ru-RU" sz="1400" dirty="0"/>
              <a:t> </a:t>
            </a:r>
            <a:r>
              <a:rPr lang="ru-RU" sz="1400" dirty="0"/>
              <a:t>кардіосклероз</a:t>
            </a:r>
            <a:r>
              <a:rPr lang="ru-RU" sz="1400" dirty="0"/>
              <a:t> без </a:t>
            </a:r>
            <a:r>
              <a:rPr lang="ru-RU" sz="1400" dirty="0"/>
              <a:t>вказівки</a:t>
            </a:r>
            <a:r>
              <a:rPr lang="ru-RU" sz="1400" dirty="0"/>
              <a:t> на перенесений </a:t>
            </a:r>
            <a:r>
              <a:rPr lang="ru-RU" sz="1400" dirty="0"/>
              <a:t>інфаркт</a:t>
            </a:r>
            <a:r>
              <a:rPr lang="ru-RU" sz="1400" dirty="0"/>
              <a:t> </a:t>
            </a:r>
            <a:r>
              <a:rPr lang="ru-RU" sz="1400" dirty="0"/>
              <a:t>міокарда</a:t>
            </a:r>
            <a:endParaRPr lang="ru-RU" sz="1400" dirty="0"/>
          </a:p>
          <a:p>
            <a:r>
              <a:rPr lang="ru-RU" sz="1400" dirty="0"/>
              <a:t>Дифузний</a:t>
            </a:r>
            <a:r>
              <a:rPr lang="ru-RU" sz="1400" dirty="0"/>
              <a:t> </a:t>
            </a:r>
            <a:r>
              <a:rPr lang="ru-RU" sz="1400" dirty="0"/>
              <a:t>кардіосклероз</a:t>
            </a:r>
            <a:endParaRPr lang="ru-RU" sz="1400" dirty="0"/>
          </a:p>
          <a:p>
            <a:r>
              <a:rPr lang="ru-RU" sz="1400" dirty="0"/>
              <a:t>Безбольова</a:t>
            </a:r>
            <a:r>
              <a:rPr lang="ru-RU" sz="1400" dirty="0"/>
              <a:t> форма ІХС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68288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Клінічна класифікація </a:t>
            </a:r>
            <a:r>
              <a:rPr lang="ru-RU" sz="2000" dirty="0" smtClean="0">
                <a:solidFill>
                  <a:schemeClr val="bg1"/>
                </a:solidFill>
              </a:rPr>
              <a:t>ІХС :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9773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861048"/>
            <a:ext cx="7848600" cy="2543175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>
            <a:normAutofit/>
          </a:bodyPr>
          <a:lstStyle/>
          <a:p>
            <a:r>
              <a:rPr lang="ru-RU" sz="2800" dirty="0" err="1">
                <a:solidFill>
                  <a:schemeClr val="bg1"/>
                </a:solidFill>
              </a:rPr>
              <a:t>Актуальність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захворювання</a:t>
            </a:r>
            <a:r>
              <a:rPr lang="ru-RU" sz="2800" dirty="0">
                <a:solidFill>
                  <a:schemeClr val="bg1"/>
                </a:solidFill>
              </a:rPr>
              <a:t> в </a:t>
            </a:r>
            <a:r>
              <a:rPr lang="ru-RU" sz="2800" dirty="0" err="1" smtClean="0">
                <a:solidFill>
                  <a:schemeClr val="bg1"/>
                </a:solidFill>
              </a:rPr>
              <a:t>Україні</a:t>
            </a:r>
            <a:r>
              <a:rPr lang="ru-RU" sz="2800" dirty="0" smtClean="0">
                <a:solidFill>
                  <a:schemeClr val="bg1"/>
                </a:solidFill>
              </a:rPr>
              <a:t> :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980729"/>
            <a:ext cx="806489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ІХС в </a:t>
            </a:r>
            <a:r>
              <a:rPr lang="ru-RU" sz="1600" dirty="0" err="1" smtClean="0"/>
              <a:t>Україні</a:t>
            </a:r>
            <a:r>
              <a:rPr lang="ru-RU" sz="1600" dirty="0" smtClean="0"/>
              <a:t> </a:t>
            </a:r>
            <a:r>
              <a:rPr lang="ru-RU" sz="1600" dirty="0" err="1" smtClean="0"/>
              <a:t>займає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провідні</a:t>
            </a:r>
            <a:r>
              <a:rPr lang="ru-RU" sz="1600" dirty="0" smtClean="0"/>
              <a:t> </a:t>
            </a:r>
            <a:r>
              <a:rPr lang="ru-RU" sz="1600" dirty="0" err="1" smtClean="0"/>
              <a:t>позиції</a:t>
            </a:r>
            <a:r>
              <a:rPr lang="ru-RU" sz="1600" dirty="0" smtClean="0"/>
              <a:t> в </a:t>
            </a:r>
            <a:r>
              <a:rPr lang="ru-RU" sz="1600" dirty="0" err="1" smtClean="0"/>
              <a:t>структурі</a:t>
            </a:r>
            <a:r>
              <a:rPr lang="ru-RU" sz="1600" dirty="0" smtClean="0"/>
              <a:t> причин </a:t>
            </a:r>
            <a:r>
              <a:rPr lang="ru-RU" sz="1600" dirty="0" err="1" smtClean="0"/>
              <a:t>смертності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захворювань</a:t>
            </a:r>
            <a:r>
              <a:rPr lang="ru-RU" sz="1600" dirty="0" smtClean="0"/>
              <a:t>. За </a:t>
            </a:r>
            <a:r>
              <a:rPr lang="ru-RU" sz="1600" dirty="0" err="1" smtClean="0"/>
              <a:t>даними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Всесвітньої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організації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охорони</a:t>
            </a:r>
            <a:r>
              <a:rPr lang="ru-RU" sz="1600" dirty="0" smtClean="0"/>
              <a:t> </a:t>
            </a:r>
            <a:r>
              <a:rPr lang="ru-RU" sz="1600" dirty="0" err="1" smtClean="0"/>
              <a:t>здоров'я</a:t>
            </a:r>
            <a:r>
              <a:rPr lang="ru-RU" sz="1600" dirty="0" smtClean="0"/>
              <a:t> (2005 р.) </a:t>
            </a:r>
            <a:r>
              <a:rPr lang="ru-RU" sz="1600" dirty="0" err="1" smtClean="0"/>
              <a:t>серед</a:t>
            </a:r>
            <a:r>
              <a:rPr lang="ru-RU" sz="1600" dirty="0" smtClean="0"/>
              <a:t> </a:t>
            </a:r>
            <a:r>
              <a:rPr lang="ru-RU" sz="1600" dirty="0" err="1" smtClean="0"/>
              <a:t>країн</a:t>
            </a:r>
            <a:r>
              <a:rPr lang="ru-RU" sz="1600" dirty="0" smtClean="0"/>
              <a:t> </a:t>
            </a:r>
            <a:r>
              <a:rPr lang="ru-RU" sz="1600" dirty="0" err="1" smtClean="0"/>
              <a:t>Європейського</a:t>
            </a:r>
            <a:r>
              <a:rPr lang="ru-RU" sz="1600" dirty="0" smtClean="0"/>
              <a:t> Союзу, </a:t>
            </a:r>
            <a:r>
              <a:rPr lang="ru-RU" sz="1600" dirty="0" err="1" smtClean="0"/>
              <a:t>країн</a:t>
            </a:r>
            <a:r>
              <a:rPr lang="ru-RU" sz="1600" dirty="0" smtClean="0"/>
              <a:t> СНД, та </a:t>
            </a:r>
            <a:r>
              <a:rPr lang="ru-RU" sz="1600" dirty="0" err="1" smtClean="0"/>
              <a:t>інших</a:t>
            </a:r>
            <a:r>
              <a:rPr lang="ru-RU" sz="1600" dirty="0" smtClean="0"/>
              <a:t> </a:t>
            </a:r>
            <a:r>
              <a:rPr lang="ru-RU" sz="1600" dirty="0" err="1" smtClean="0"/>
              <a:t>європейських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країн</a:t>
            </a:r>
            <a:r>
              <a:rPr lang="ru-RU" sz="1600" dirty="0" smtClean="0"/>
              <a:t> — </a:t>
            </a:r>
            <a:r>
              <a:rPr lang="ru-RU" sz="1600" dirty="0" err="1" smtClean="0"/>
              <a:t>Україна</a:t>
            </a:r>
            <a:r>
              <a:rPr lang="ru-RU" sz="1600" dirty="0" smtClean="0"/>
              <a:t> </a:t>
            </a:r>
            <a:r>
              <a:rPr lang="ru-RU" sz="1600" dirty="0" err="1" smtClean="0"/>
              <a:t>посідає</a:t>
            </a:r>
            <a:r>
              <a:rPr lang="ru-RU" sz="1600" dirty="0" smtClean="0"/>
              <a:t>, </a:t>
            </a:r>
            <a:r>
              <a:rPr lang="ru-RU" sz="1600" dirty="0" err="1" smtClean="0"/>
              <a:t>одне</a:t>
            </a:r>
            <a:r>
              <a:rPr lang="ru-RU" sz="1600" dirty="0" smtClean="0"/>
              <a:t> з перших </a:t>
            </a:r>
            <a:r>
              <a:rPr lang="ru-RU" sz="1600" dirty="0" err="1" smtClean="0"/>
              <a:t>місць</a:t>
            </a:r>
            <a:r>
              <a:rPr lang="ru-RU" sz="1600" dirty="0" smtClean="0"/>
              <a:t> </a:t>
            </a:r>
            <a:r>
              <a:rPr lang="ru-RU" sz="1600" dirty="0" err="1" smtClean="0"/>
              <a:t>серед</a:t>
            </a:r>
            <a:r>
              <a:rPr lang="ru-RU" sz="1600" dirty="0" smtClean="0"/>
              <a:t> </a:t>
            </a:r>
            <a:r>
              <a:rPr lang="ru-RU" sz="1600" dirty="0" err="1" smtClean="0"/>
              <a:t>смертності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населення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ІХС. Так, </a:t>
            </a:r>
            <a:r>
              <a:rPr lang="ru-RU" sz="1600" dirty="0" err="1" smtClean="0"/>
              <a:t>наприклад</a:t>
            </a:r>
            <a:r>
              <a:rPr lang="ru-RU" sz="1600" dirty="0" smtClean="0"/>
              <a:t>, за </a:t>
            </a:r>
            <a:r>
              <a:rPr lang="ru-RU" sz="1600" dirty="0" err="1" smtClean="0"/>
              <a:t>показником</a:t>
            </a:r>
            <a:r>
              <a:rPr lang="ru-RU" sz="1600" dirty="0" smtClean="0"/>
              <a:t> </a:t>
            </a:r>
            <a:r>
              <a:rPr lang="ru-RU" sz="1600" dirty="0" err="1" smtClean="0"/>
              <a:t>Раптової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серцевої</a:t>
            </a:r>
            <a:r>
              <a:rPr lang="ru-RU" sz="1600" dirty="0" smtClean="0"/>
              <a:t> </a:t>
            </a:r>
            <a:r>
              <a:rPr lang="ru-RU" sz="1600" dirty="0" err="1" smtClean="0"/>
              <a:t>смертності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ІХС у </a:t>
            </a:r>
            <a:r>
              <a:rPr lang="ru-RU" sz="1600" dirty="0" err="1" smtClean="0"/>
              <a:t>віці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0 до 64 </a:t>
            </a:r>
            <a:r>
              <a:rPr lang="ru-RU" sz="1600" dirty="0" err="1" smtClean="0"/>
              <a:t>років</a:t>
            </a:r>
            <a:r>
              <a:rPr lang="ru-RU" sz="1600" dirty="0" smtClean="0"/>
              <a:t> на 100 000 </a:t>
            </a:r>
            <a:r>
              <a:rPr lang="ru-RU" sz="1600" dirty="0" err="1" smtClean="0"/>
              <a:t>населення</a:t>
            </a:r>
            <a:r>
              <a:rPr lang="ru-RU" sz="1600" dirty="0" smtClean="0"/>
              <a:t> — </a:t>
            </a:r>
            <a:r>
              <a:rPr lang="ru-RU" sz="1600" dirty="0" err="1" smtClean="0"/>
              <a:t>Україна</a:t>
            </a:r>
            <a:r>
              <a:rPr lang="ru-RU" sz="1600" dirty="0" smtClean="0"/>
              <a:t> </a:t>
            </a:r>
            <a:r>
              <a:rPr lang="ru-RU" sz="1600" dirty="0" err="1" smtClean="0"/>
              <a:t>посідає</a:t>
            </a:r>
            <a:r>
              <a:rPr lang="ru-RU" sz="1600" dirty="0" smtClean="0"/>
              <a:t> перше </a:t>
            </a:r>
            <a:r>
              <a:rPr lang="ru-RU" sz="1600" dirty="0" err="1" smtClean="0"/>
              <a:t>місце</a:t>
            </a:r>
            <a:r>
              <a:rPr lang="ru-RU" sz="1600" dirty="0" smtClean="0"/>
              <a:t> </a:t>
            </a:r>
            <a:r>
              <a:rPr lang="ru-RU" sz="1600" dirty="0" err="1" smtClean="0"/>
              <a:t>серед</a:t>
            </a:r>
            <a:r>
              <a:rPr lang="ru-RU" sz="1600" dirty="0" smtClean="0"/>
              <a:t> </a:t>
            </a:r>
            <a:r>
              <a:rPr lang="ru-RU" sz="1600" dirty="0" err="1" smtClean="0"/>
              <a:t>цих</a:t>
            </a:r>
            <a:r>
              <a:rPr lang="ru-RU" sz="1600" dirty="0" smtClean="0"/>
              <a:t> </a:t>
            </a:r>
            <a:r>
              <a:rPr lang="ru-RU" sz="1600" dirty="0" err="1" smtClean="0"/>
              <a:t>країн</a:t>
            </a:r>
            <a:endParaRPr lang="ru-RU" sz="1600" dirty="0" smtClean="0"/>
          </a:p>
          <a:p>
            <a:endParaRPr lang="uk-UA" sz="16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 smtClean="0"/>
              <a:t>(143,78 / 100 000 </a:t>
            </a:r>
            <a:r>
              <a:rPr lang="ru-RU" sz="1600" dirty="0" err="1" smtClean="0"/>
              <a:t>населення</a:t>
            </a:r>
            <a:r>
              <a:rPr lang="ru-RU" sz="1600" dirty="0" smtClean="0"/>
              <a:t>). Див. </a:t>
            </a:r>
            <a:r>
              <a:rPr lang="ru-RU" sz="1600" dirty="0" err="1" smtClean="0"/>
              <a:t>порівняльну</a:t>
            </a:r>
            <a:r>
              <a:rPr lang="ru-RU" sz="1600" dirty="0" smtClean="0"/>
              <a:t> </a:t>
            </a:r>
            <a:r>
              <a:rPr lang="ru-RU" sz="1600" dirty="0" err="1" smtClean="0"/>
              <a:t>діаграму</a:t>
            </a:r>
            <a:endParaRPr lang="ru-RU" sz="1600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 smtClean="0"/>
              <a:t>У </a:t>
            </a:r>
            <a:r>
              <a:rPr lang="ru-RU" sz="1600" dirty="0" err="1" smtClean="0"/>
              <a:t>діаграмі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використані</a:t>
            </a:r>
            <a:r>
              <a:rPr lang="ru-RU" sz="1600" dirty="0" smtClean="0"/>
              <a:t> </a:t>
            </a:r>
            <a:r>
              <a:rPr lang="ru-RU" sz="1600" dirty="0" err="1" smtClean="0"/>
              <a:t>дані</a:t>
            </a:r>
            <a:r>
              <a:rPr lang="ru-RU" sz="1600" dirty="0" smtClean="0"/>
              <a:t> </a:t>
            </a:r>
            <a:r>
              <a:rPr lang="ru-RU" sz="1600" dirty="0" err="1" smtClean="0"/>
              <a:t>Всесвітньої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організації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охорони</a:t>
            </a:r>
            <a:r>
              <a:rPr lang="ru-RU" sz="1600" dirty="0" smtClean="0"/>
              <a:t> </a:t>
            </a:r>
            <a:r>
              <a:rPr lang="ru-RU" sz="1600" dirty="0" err="1" smtClean="0"/>
              <a:t>здоров'я</a:t>
            </a:r>
            <a:r>
              <a:rPr lang="ru-RU" sz="1600" dirty="0" smtClean="0"/>
              <a:t> — (</a:t>
            </a:r>
            <a:r>
              <a:rPr lang="en-GB" sz="1600" dirty="0" smtClean="0"/>
              <a:t>European mortality database (MDB) World Health Organization Regional Office for Europe Updated: June 2007)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0828288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57328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Для </a:t>
            </a:r>
            <a:r>
              <a:rPr lang="ru-RU" dirty="0" err="1"/>
              <a:t>хворих</a:t>
            </a:r>
            <a:r>
              <a:rPr lang="ru-RU" dirty="0"/>
              <a:t> на </a:t>
            </a:r>
            <a:r>
              <a:rPr lang="ru-RU" dirty="0" err="1"/>
              <a:t>ішемічну</a:t>
            </a:r>
            <a:r>
              <a:rPr lang="ru-RU" dirty="0"/>
              <a:t> хворобу </a:t>
            </a:r>
            <a:r>
              <a:rPr lang="ru-RU" dirty="0" err="1"/>
              <a:t>серця</a:t>
            </a:r>
            <a:r>
              <a:rPr lang="ru-RU" dirty="0"/>
              <a:t> </a:t>
            </a:r>
            <a:r>
              <a:rPr lang="ru-RU" dirty="0" err="1"/>
              <a:t>куріння</a:t>
            </a:r>
            <a:r>
              <a:rPr lang="ru-RU" dirty="0"/>
              <a:t> є </a:t>
            </a:r>
            <a:r>
              <a:rPr lang="ru-RU" dirty="0" err="1"/>
              <a:t>протипоказаним</a:t>
            </a:r>
            <a:r>
              <a:rPr lang="ru-RU" dirty="0"/>
              <a:t> та </a:t>
            </a:r>
            <a:r>
              <a:rPr lang="ru-RU" dirty="0" err="1"/>
              <a:t>надзвичайно</a:t>
            </a:r>
            <a:r>
              <a:rPr lang="ru-RU" dirty="0"/>
              <a:t> </a:t>
            </a:r>
            <a:r>
              <a:rPr lang="ru-RU" dirty="0" err="1" smtClean="0"/>
              <a:t>шкідливим</a:t>
            </a:r>
            <a:r>
              <a:rPr lang="ru-RU" dirty="0" smtClean="0"/>
              <a:t>. </a:t>
            </a:r>
            <a:r>
              <a:rPr lang="ru-RU" dirty="0"/>
              <a:t>Одною з причин є те, </a:t>
            </a:r>
            <a:r>
              <a:rPr lang="ru-RU" dirty="0" err="1"/>
              <a:t>що</a:t>
            </a:r>
            <a:r>
              <a:rPr lang="ru-RU" dirty="0"/>
              <a:t> при </a:t>
            </a:r>
            <a:r>
              <a:rPr lang="ru-RU" dirty="0" err="1"/>
              <a:t>курінні</a:t>
            </a:r>
            <a:r>
              <a:rPr lang="ru-RU" dirty="0"/>
              <a:t> </a:t>
            </a:r>
            <a:r>
              <a:rPr lang="ru-RU" dirty="0" err="1"/>
              <a:t>звужуються</a:t>
            </a:r>
            <a:r>
              <a:rPr lang="ru-RU" dirty="0"/>
              <a:t> </a:t>
            </a:r>
            <a:r>
              <a:rPr lang="ru-RU" dirty="0" err="1"/>
              <a:t>артерії</a:t>
            </a:r>
            <a:r>
              <a:rPr lang="ru-RU" dirty="0"/>
              <a:t> і </a:t>
            </a:r>
            <a:r>
              <a:rPr lang="ru-RU" dirty="0" err="1"/>
              <a:t>погіршується</a:t>
            </a:r>
            <a:r>
              <a:rPr lang="ru-RU" dirty="0"/>
              <a:t> </a:t>
            </a:r>
            <a:r>
              <a:rPr lang="ru-RU" dirty="0" err="1"/>
              <a:t>кровотік</a:t>
            </a:r>
            <a:r>
              <a:rPr lang="ru-RU" dirty="0"/>
              <a:t>. До </a:t>
            </a:r>
            <a:r>
              <a:rPr lang="ru-RU" dirty="0" err="1"/>
              <a:t>серця</a:t>
            </a:r>
            <a:r>
              <a:rPr lang="ru-RU" dirty="0"/>
              <a:t> </a:t>
            </a:r>
            <a:r>
              <a:rPr lang="ru-RU" dirty="0" err="1"/>
              <a:t>поступає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кисню</a:t>
            </a:r>
            <a:r>
              <a:rPr lang="ru-RU" dirty="0"/>
              <a:t> і </a:t>
            </a:r>
            <a:r>
              <a:rPr lang="ru-RU" dirty="0" err="1"/>
              <a:t>поживних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, </a:t>
            </a:r>
            <a:r>
              <a:rPr lang="ru-RU" dirty="0" err="1"/>
              <a:t>утруднюється</a:t>
            </a:r>
            <a:r>
              <a:rPr lang="ru-RU" dirty="0"/>
              <a:t> </a:t>
            </a:r>
            <a:r>
              <a:rPr lang="ru-RU" dirty="0" err="1"/>
              <a:t>видалення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 </a:t>
            </a:r>
            <a:r>
              <a:rPr lang="ru-RU" dirty="0" err="1"/>
              <a:t>метаболізму</a:t>
            </a:r>
            <a:r>
              <a:rPr lang="ru-RU" dirty="0"/>
              <a:t>. </a:t>
            </a:r>
            <a:r>
              <a:rPr lang="ru-RU" dirty="0" err="1"/>
              <a:t>Іншою</a:t>
            </a:r>
            <a:r>
              <a:rPr lang="ru-RU" dirty="0"/>
              <a:t> причиною є те, </a:t>
            </a:r>
            <a:r>
              <a:rPr lang="ru-RU" dirty="0" err="1"/>
              <a:t>що</a:t>
            </a:r>
            <a:r>
              <a:rPr lang="ru-RU" dirty="0"/>
              <a:t> оксид </a:t>
            </a:r>
            <a:r>
              <a:rPr lang="ru-RU" dirty="0" err="1"/>
              <a:t>вуглецю</a:t>
            </a:r>
            <a:r>
              <a:rPr lang="ru-RU" dirty="0"/>
              <a:t> з сигаретного </a:t>
            </a:r>
            <a:r>
              <a:rPr lang="ru-RU" dirty="0" err="1"/>
              <a:t>диму</a:t>
            </a:r>
            <a:r>
              <a:rPr lang="ru-RU" dirty="0"/>
              <a:t> </a:t>
            </a:r>
            <a:r>
              <a:rPr lang="ru-RU" dirty="0" err="1"/>
              <a:t>проникаючи</a:t>
            </a:r>
            <a:r>
              <a:rPr lang="ru-RU" dirty="0"/>
              <a:t> в кров, </a:t>
            </a:r>
            <a:r>
              <a:rPr lang="ru-RU" dirty="0" err="1"/>
              <a:t>зв'язується</a:t>
            </a:r>
            <a:r>
              <a:rPr lang="ru-RU" dirty="0"/>
              <a:t> з </a:t>
            </a:r>
            <a:r>
              <a:rPr lang="ru-RU" dirty="0" err="1"/>
              <a:t>гемоглобіном</a:t>
            </a:r>
            <a:r>
              <a:rPr lang="ru-RU" dirty="0"/>
              <a:t>, </a:t>
            </a:r>
            <a:r>
              <a:rPr lang="ru-RU" dirty="0" err="1"/>
              <a:t>замінюючи</a:t>
            </a:r>
            <a:r>
              <a:rPr lang="ru-RU" dirty="0"/>
              <a:t> </a:t>
            </a:r>
            <a:r>
              <a:rPr lang="ru-RU" dirty="0" err="1"/>
              <a:t>кисень</a:t>
            </a:r>
            <a:r>
              <a:rPr lang="ru-RU" dirty="0"/>
              <a:t>. </a:t>
            </a:r>
            <a:r>
              <a:rPr lang="ru-RU" dirty="0" err="1"/>
              <a:t>Третя</a:t>
            </a:r>
            <a:r>
              <a:rPr lang="ru-RU" dirty="0"/>
              <a:t> причина - </a:t>
            </a:r>
            <a:r>
              <a:rPr lang="ru-RU" dirty="0" err="1"/>
              <a:t>нікотин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тютюнового</a:t>
            </a:r>
            <a:r>
              <a:rPr lang="ru-RU" dirty="0"/>
              <a:t> </a:t>
            </a:r>
            <a:r>
              <a:rPr lang="ru-RU" dirty="0" err="1"/>
              <a:t>диму</a:t>
            </a:r>
            <a:r>
              <a:rPr lang="ru-RU" dirty="0"/>
              <a:t> </a:t>
            </a:r>
            <a:r>
              <a:rPr lang="ru-RU" dirty="0" err="1"/>
              <a:t>знижують</a:t>
            </a:r>
            <a:r>
              <a:rPr lang="ru-RU" dirty="0"/>
              <a:t> </a:t>
            </a:r>
            <a:r>
              <a:rPr lang="ru-RU" dirty="0" err="1"/>
              <a:t>скорочення</a:t>
            </a:r>
            <a:r>
              <a:rPr lang="ru-RU" dirty="0"/>
              <a:t> </a:t>
            </a:r>
            <a:r>
              <a:rPr lang="ru-RU" dirty="0" err="1"/>
              <a:t>міокарда</a:t>
            </a:r>
            <a:r>
              <a:rPr lang="ru-RU" dirty="0"/>
              <a:t>, </a:t>
            </a:r>
            <a:r>
              <a:rPr lang="ru-RU" dirty="0" err="1"/>
              <a:t>зменшуючи</a:t>
            </a:r>
            <a:r>
              <a:rPr lang="ru-RU" dirty="0"/>
              <a:t> </a:t>
            </a:r>
            <a:r>
              <a:rPr lang="ru-RU" dirty="0" err="1"/>
              <a:t>кровотік</a:t>
            </a:r>
            <a:r>
              <a:rPr lang="ru-RU" dirty="0"/>
              <a:t> і </a:t>
            </a:r>
            <a:r>
              <a:rPr lang="ru-RU" dirty="0" err="1"/>
              <a:t>постачання</a:t>
            </a:r>
            <a:r>
              <a:rPr lang="ru-RU" dirty="0"/>
              <a:t> </a:t>
            </a:r>
            <a:r>
              <a:rPr lang="ru-RU" dirty="0" err="1"/>
              <a:t>кисню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поживних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, в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міокарда</a:t>
            </a:r>
            <a:r>
              <a:rPr lang="ru-RU" dirty="0"/>
              <a:t>.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переносимість</a:t>
            </a:r>
            <a:r>
              <a:rPr lang="ru-RU" dirty="0"/>
              <a:t> </a:t>
            </a:r>
            <a:r>
              <a:rPr lang="ru-RU" dirty="0" err="1"/>
              <a:t>фізичного</a:t>
            </a:r>
            <a:r>
              <a:rPr lang="ru-RU" dirty="0"/>
              <a:t> </a:t>
            </a:r>
            <a:r>
              <a:rPr lang="ru-RU" dirty="0" err="1"/>
              <a:t>навантаження</a:t>
            </a:r>
            <a:r>
              <a:rPr lang="ru-RU" dirty="0"/>
              <a:t> </a:t>
            </a:r>
            <a:r>
              <a:rPr lang="ru-RU" dirty="0" err="1"/>
              <a:t>знижується</a:t>
            </a:r>
            <a:r>
              <a:rPr lang="ru-RU" dirty="0"/>
              <a:t> - приступи </a:t>
            </a:r>
            <a:r>
              <a:rPr lang="ru-RU" dirty="0" err="1"/>
              <a:t>стенокардії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при </a:t>
            </a:r>
            <a:r>
              <a:rPr lang="ru-RU" dirty="0" err="1"/>
              <a:t>менш</a:t>
            </a:r>
            <a:r>
              <a:rPr lang="ru-RU" dirty="0"/>
              <a:t> </a:t>
            </a:r>
            <a:r>
              <a:rPr lang="ru-RU" dirty="0" err="1"/>
              <a:t>інтенсивному</a:t>
            </a:r>
            <a:r>
              <a:rPr lang="ru-RU" dirty="0"/>
              <a:t> і </a:t>
            </a:r>
            <a:r>
              <a:rPr lang="ru-RU" dirty="0" err="1"/>
              <a:t>тривалому</a:t>
            </a:r>
            <a:r>
              <a:rPr lang="ru-RU" dirty="0"/>
              <a:t> </a:t>
            </a:r>
            <a:r>
              <a:rPr lang="ru-RU" dirty="0" err="1"/>
              <a:t>фізичному</a:t>
            </a:r>
            <a:r>
              <a:rPr lang="ru-RU" dirty="0"/>
              <a:t> </a:t>
            </a:r>
            <a:r>
              <a:rPr lang="ru-RU" dirty="0" err="1"/>
              <a:t>навантаженні</a:t>
            </a:r>
            <a:r>
              <a:rPr lang="ru-RU" dirty="0"/>
              <a:t>. При </a:t>
            </a:r>
            <a:r>
              <a:rPr lang="ru-RU" dirty="0" err="1"/>
              <a:t>чому</a:t>
            </a:r>
            <a:r>
              <a:rPr lang="ru-RU" dirty="0"/>
              <a:t> для таких </a:t>
            </a:r>
            <a:r>
              <a:rPr lang="ru-RU" dirty="0" err="1"/>
              <a:t>хворих</a:t>
            </a:r>
            <a:r>
              <a:rPr lang="ru-RU" dirty="0"/>
              <a:t> </a:t>
            </a:r>
            <a:r>
              <a:rPr lang="ru-RU" dirty="0" err="1"/>
              <a:t>шкідливим</a:t>
            </a:r>
            <a:r>
              <a:rPr lang="ru-RU" dirty="0"/>
              <a:t> є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пасивне</a:t>
            </a:r>
            <a:r>
              <a:rPr lang="ru-RU" dirty="0"/>
              <a:t> </a:t>
            </a:r>
            <a:r>
              <a:rPr lang="ru-RU" dirty="0" err="1"/>
              <a:t>куріння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Захворювання</a:t>
            </a:r>
            <a:r>
              <a:rPr lang="ru-RU" dirty="0">
                <a:solidFill>
                  <a:schemeClr val="bg1">
                    <a:lumMod val="95000"/>
                    <a:lumOff val="5000"/>
                  </a:schemeClr>
                </a:solidFill>
              </a:rPr>
              <a:t> та </a:t>
            </a:r>
            <a:r>
              <a:rPr lang="ru-RU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тютюнопаління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4758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544616"/>
          </a:xfrm>
        </p:spPr>
        <p:txBody>
          <a:bodyPr>
            <a:normAutofit/>
          </a:bodyPr>
          <a:lstStyle/>
          <a:p>
            <a:r>
              <a:rPr lang="ru-RU" sz="1700" dirty="0" err="1" smtClean="0">
                <a:solidFill>
                  <a:schemeClr val="accent6">
                    <a:lumMod val="50000"/>
                  </a:schemeClr>
                </a:solidFill>
              </a:rPr>
              <a:t>Антиагреганти</a:t>
            </a:r>
            <a:r>
              <a:rPr lang="ru-RU" sz="1700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Антиагреганти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перешкоджають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агрегації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тромбоцитів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і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еритроцитів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зменшують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їх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здатність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до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склеювання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і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прилипання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до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ендотелію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судин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.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Антиагреганти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полегшують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деформування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еритроцитів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при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проходженні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через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капіляри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покращують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плинність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крові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.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Ацетилсаліцилова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кислота (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Аспірин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Тромбопол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Ацекардол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) -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приймають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1 раз на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добу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в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дозі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75-150 мг, при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підозрі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на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розвиток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інфаркту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міокарда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разова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доза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може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досягати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500 мг.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Клопідогрел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-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приймається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1 раз на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добу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по 1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таблетці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75 мг.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Обов'язковий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прийом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протягом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9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місяців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після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виконання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ендоваскулярних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втручань</a:t>
            </a:r>
            <a:r>
              <a:rPr lang="ru-RU" sz="13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і аортокоронарного </a:t>
            </a:r>
            <a:r>
              <a:rPr lang="ru-RU" sz="13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шунтування</a:t>
            </a:r>
            <a:r>
              <a:rPr lang="ru-RU" sz="13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400" dirty="0" err="1" smtClean="0">
                <a:solidFill>
                  <a:schemeClr val="accent6">
                    <a:lumMod val="50000"/>
                  </a:schemeClr>
                </a:solidFill>
              </a:rPr>
              <a:t>Адреноблокатори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За </a:t>
            </a: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рахунок</a:t>
            </a: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дії</a:t>
            </a: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на </a:t>
            </a:r>
            <a:r>
              <a:rPr lang="el-GR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β-</a:t>
            </a: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аренорецептори</a:t>
            </a: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адреноблокатори</a:t>
            </a: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знижують</a:t>
            </a: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частоту </a:t>
            </a: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серцевих</a:t>
            </a: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скорочень</a:t>
            </a: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і, як </a:t>
            </a: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наслідок</a:t>
            </a: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споживання</a:t>
            </a: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міокардом</a:t>
            </a: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кисню</a:t>
            </a: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. </a:t>
            </a: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Незалежні</a:t>
            </a: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рандомізовані</a:t>
            </a: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дослідження</a:t>
            </a: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підтверджують</a:t>
            </a: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збільшення</a:t>
            </a: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тривалості</a:t>
            </a: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життя</a:t>
            </a: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при </a:t>
            </a: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прийомі</a:t>
            </a: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el-GR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β-</a:t>
            </a: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адреноблокаторів</a:t>
            </a: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і </a:t>
            </a: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зниження</a:t>
            </a: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частоти</a:t>
            </a: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серцево-судинних</a:t>
            </a: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захворювань</a:t>
            </a: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, у тому </a:t>
            </a: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числі</a:t>
            </a: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і </a:t>
            </a: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повторних</a:t>
            </a: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l-GR" sz="12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β-</a:t>
            </a: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адреноблокатори</a:t>
            </a: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протипоказані</a:t>
            </a: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при </a:t>
            </a: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супутній</a:t>
            </a: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легеневої</a:t>
            </a: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патології</a:t>
            </a: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бронхіальній</a:t>
            </a: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астмі</a:t>
            </a: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, ХОЗЛ. </a:t>
            </a: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Найбільш</a:t>
            </a: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популярні</a:t>
            </a: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el-GR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β-</a:t>
            </a: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адреноблокатори</a:t>
            </a: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з </a:t>
            </a: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доведеними</a:t>
            </a: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властивості</a:t>
            </a: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поліпшення</a:t>
            </a: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прогнозу при </a:t>
            </a: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ішемічній</a:t>
            </a: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хворобі</a:t>
            </a: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серця</a:t>
            </a: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Метопролол</a:t>
            </a:r>
            <a:endParaRPr lang="ru-RU" sz="12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Бісопролол</a:t>
            </a:r>
            <a:endParaRPr lang="ru-RU" sz="12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12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Карведилол</a:t>
            </a:r>
            <a:endParaRPr lang="ru-RU" sz="1200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400" dirty="0" err="1">
                <a:solidFill>
                  <a:schemeClr val="accent6">
                    <a:lumMod val="50000"/>
                  </a:schemeClr>
                </a:solidFill>
              </a:rPr>
              <a:t>Антагоністи</a:t>
            </a:r>
            <a:r>
              <a:rPr lang="ru-RU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400" dirty="0" err="1">
                <a:solidFill>
                  <a:schemeClr val="accent6">
                    <a:lumMod val="50000"/>
                  </a:schemeClr>
                </a:solidFill>
              </a:rPr>
              <a:t>іонів</a:t>
            </a:r>
            <a:r>
              <a:rPr lang="ru-RU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400" dirty="0" err="1">
                <a:solidFill>
                  <a:schemeClr val="accent6">
                    <a:lumMod val="50000"/>
                  </a:schemeClr>
                </a:solidFill>
              </a:rPr>
              <a:t>кальцію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Амлодипін</a:t>
            </a:r>
            <a:r>
              <a:rPr lang="ru-RU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en-GB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Amlodipine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2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Дилтіазем</a:t>
            </a:r>
            <a:endParaRPr lang="ru-RU" sz="12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ru-RU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2304"/>
          </a:xfrm>
        </p:spPr>
        <p:txBody>
          <a:bodyPr>
            <a:normAutofit/>
          </a:bodyPr>
          <a:lstStyle/>
          <a:p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Препарати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які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застосовують</a:t>
            </a:r>
            <a:r>
              <a:rPr lang="ru-RU" sz="32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при </a:t>
            </a:r>
            <a:r>
              <a:rPr lang="ru-RU" sz="32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лікуванні</a:t>
            </a:r>
            <a:r>
              <a:rPr lang="ru-RU" sz="3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:</a:t>
            </a:r>
            <a:endParaRPr lang="ru-RU" sz="32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7000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26</TotalTime>
  <Words>1026</Words>
  <Application>Microsoft Office PowerPoint</Application>
  <PresentationFormat>Экран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Бумажная</vt:lpstr>
      <vt:lpstr>Ішемічні хвороби серця</vt:lpstr>
      <vt:lpstr>Презентация PowerPoint</vt:lpstr>
      <vt:lpstr>Презентация PowerPoint</vt:lpstr>
      <vt:lpstr>Клінічна класифікація ІХС :</vt:lpstr>
      <vt:lpstr>Актуальність захворювання в Україні :</vt:lpstr>
      <vt:lpstr>Захворювання та тютюнопаління</vt:lpstr>
      <vt:lpstr>Препарати, які застосовують при лікуванні :</vt:lpstr>
    </vt:vector>
  </TitlesOfParts>
  <Company>Curnos™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Ішемічні хвороби серця</dc:title>
  <dc:creator>Babko</dc:creator>
  <cp:lastModifiedBy>Babko</cp:lastModifiedBy>
  <cp:revision>3</cp:revision>
  <dcterms:created xsi:type="dcterms:W3CDTF">2014-03-30T11:57:18Z</dcterms:created>
  <dcterms:modified xsi:type="dcterms:W3CDTF">2014-03-30T12:23:59Z</dcterms:modified>
</cp:coreProperties>
</file>