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7" r:id="rId3"/>
    <p:sldId id="258" r:id="rId4"/>
    <p:sldId id="305" r:id="rId5"/>
    <p:sldId id="318" r:id="rId6"/>
    <p:sldId id="306" r:id="rId7"/>
    <p:sldId id="307" r:id="rId8"/>
    <p:sldId id="308" r:id="rId9"/>
    <p:sldId id="326" r:id="rId10"/>
    <p:sldId id="328" r:id="rId11"/>
    <p:sldId id="329" r:id="rId12"/>
    <p:sldId id="276" r:id="rId13"/>
    <p:sldId id="291" r:id="rId14"/>
    <p:sldId id="285" r:id="rId15"/>
    <p:sldId id="311" r:id="rId16"/>
    <p:sldId id="286" r:id="rId17"/>
    <p:sldId id="304" r:id="rId18"/>
    <p:sldId id="312" r:id="rId19"/>
    <p:sldId id="287" r:id="rId20"/>
    <p:sldId id="313" r:id="rId21"/>
    <p:sldId id="314" r:id="rId22"/>
    <p:sldId id="289" r:id="rId23"/>
    <p:sldId id="315" r:id="rId24"/>
    <p:sldId id="288" r:id="rId25"/>
    <p:sldId id="317" r:id="rId26"/>
    <p:sldId id="316" r:id="rId27"/>
    <p:sldId id="325" r:id="rId28"/>
    <p:sldId id="277" r:id="rId29"/>
    <p:sldId id="319" r:id="rId30"/>
    <p:sldId id="270" r:id="rId31"/>
    <p:sldId id="262" r:id="rId32"/>
    <p:sldId id="263" r:id="rId33"/>
    <p:sldId id="268" r:id="rId34"/>
    <p:sldId id="269" r:id="rId35"/>
    <p:sldId id="264" r:id="rId36"/>
    <p:sldId id="320" r:id="rId37"/>
    <p:sldId id="266" r:id="rId38"/>
    <p:sldId id="322" r:id="rId39"/>
    <p:sldId id="267" r:id="rId40"/>
    <p:sldId id="321" r:id="rId41"/>
    <p:sldId id="330" r:id="rId42"/>
    <p:sldId id="32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710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710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711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1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2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44E596-8DCA-4B7B-8ED0-B1C2CE461BB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D9F9-5C7E-457F-B820-79C2D63B2703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0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3CEB4-C5E1-4823-BCEA-E340CFA1201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2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40D2-B828-4F86-A438-457568C0D9D2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1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A03D5-BB0D-44B5-A619-AD7EDE75905C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8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2BD05-8B8E-4C4C-B8BB-884FBBB794F7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3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BC6B-53A2-4932-AFF8-71CBAB131605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A36C7-C552-4565-8107-14FD8A1A206C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9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1CCF4-9632-4168-9470-51C9FD9BDFEB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9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E1668-AAF4-4209-93AF-D569FC4A7712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1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B435F-9FA8-450F-BE65-DAC0BCF2A00E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5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CC"/>
            </a:gs>
            <a:gs pos="100000">
              <a:srgbClr val="0000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60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0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AF075C-CD0B-414A-A4B8-72B2DB96A328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090104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9528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cien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886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153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Різноманітність тканин  </a:t>
            </a:r>
          </a:p>
          <a:p>
            <a:pPr algn="ctr"/>
            <a:r>
              <a:rPr lang="uk-UA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живих організмів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5867400"/>
            <a:ext cx="8077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4000" b="1">
                <a:latin typeface="Times New Roman" charset="0"/>
              </a:rPr>
              <a:t>Матеріали до уроків у 10 класі</a:t>
            </a:r>
            <a:endParaRPr lang="ru-RU" sz="4000" b="1">
              <a:latin typeface="Times New Roman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232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371600" y="1143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Що зображено на малюнку?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52400" y="19812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3600" b="1">
              <a:latin typeface="Times New Roman" charset="0"/>
            </a:endParaRPr>
          </a:p>
        </p:txBody>
      </p:sp>
      <p:sp>
        <p:nvSpPr>
          <p:cNvPr id="117765" name="Rectangle 5" descr="C:\Users\Павленко\Ботаніка\кл буд россс.jpg"/>
          <p:cNvSpPr>
            <a:spLocks noChangeArrowheads="1"/>
          </p:cNvSpPr>
          <p:nvPr/>
        </p:nvSpPr>
        <p:spPr bwMode="auto">
          <a:xfrm>
            <a:off x="1066800" y="2133600"/>
            <a:ext cx="6858000" cy="4191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232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371600" y="1143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Що зображено на малюнку?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19812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3600" b="1">
              <a:latin typeface="Times New Roman" charset="0"/>
            </a:endParaRPr>
          </a:p>
        </p:txBody>
      </p:sp>
      <p:sp>
        <p:nvSpPr>
          <p:cNvPr id="118790" name="Rectangle 6" descr="C:\Users\Павленко\Ботаніка\Клітина\продих 1.jpg"/>
          <p:cNvSpPr>
            <a:spLocks noChangeArrowheads="1"/>
          </p:cNvSpPr>
          <p:nvPr/>
        </p:nvSpPr>
        <p:spPr bwMode="auto">
          <a:xfrm>
            <a:off x="1371600" y="2057400"/>
            <a:ext cx="6172200" cy="4419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0422" name="Rectangle 6" descr="C:\Users\Павленко\Ботаніка\все ткани раст.gif"/>
          <p:cNvSpPr>
            <a:spLocks noChangeArrowheads="1"/>
          </p:cNvSpPr>
          <p:nvPr/>
        </p:nvSpPr>
        <p:spPr bwMode="auto">
          <a:xfrm>
            <a:off x="762000" y="1371600"/>
            <a:ext cx="7620000" cy="5029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371600" y="10668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Arial" charset="0"/>
              </a:rPr>
              <a:t>Твірні тканини</a:t>
            </a:r>
            <a:endParaRPr lang="ru-RU" sz="3600" b="1">
              <a:latin typeface="Arial" charset="0"/>
            </a:endParaRPr>
          </a:p>
        </p:txBody>
      </p:sp>
      <p:sp>
        <p:nvSpPr>
          <p:cNvPr id="75782" name="Rectangle 6" descr="C:\Users\Павленко\Ботаніка\Тканини\rastit_tkani.jpg"/>
          <p:cNvSpPr>
            <a:spLocks noChangeArrowheads="1"/>
          </p:cNvSpPr>
          <p:nvPr/>
        </p:nvSpPr>
        <p:spPr bwMode="auto">
          <a:xfrm>
            <a:off x="762000" y="1752600"/>
            <a:ext cx="7772400" cy="4953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307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9635" name="Rectangle 3075"/>
          <p:cNvSpPr>
            <a:spLocks noChangeArrowheads="1"/>
          </p:cNvSpPr>
          <p:nvPr/>
        </p:nvSpPr>
        <p:spPr bwMode="auto">
          <a:xfrm>
            <a:off x="1371600" y="1143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Arial" charset="0"/>
              </a:rPr>
              <a:t>Твірні тканини</a:t>
            </a:r>
            <a:endParaRPr lang="ru-RU" sz="3600" b="1">
              <a:latin typeface="Arial" charset="0"/>
            </a:endParaRPr>
          </a:p>
        </p:txBody>
      </p:sp>
      <p:sp>
        <p:nvSpPr>
          <p:cNvPr id="69637" name="Rectangle 3077"/>
          <p:cNvSpPr>
            <a:spLocks noChangeArrowheads="1"/>
          </p:cNvSpPr>
          <p:nvPr/>
        </p:nvSpPr>
        <p:spPr bwMode="auto">
          <a:xfrm>
            <a:off x="152400" y="1676400"/>
            <a:ext cx="8763000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кладаються з молодих клітин, щільно притиснутих одна до одної, які здатні до постійного поділу.   Вони дрібні, мають тонкі стінки й великі ядра, чим і забезпечується їхній постійний і швидкий поділ. Розташовуються твірні тканини на верхівках кореня та пагона або всередині цих органів. 	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1676400"/>
            <a:ext cx="4267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Завдяки твірним тканинам пагони ростуть у висоту, а корені у глибину. Вони дають початок усім іншим тканинам. 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0359" name="Rectangle 7" descr="C:\Users\Павленко\Ботаніка\Тканини\тв.ткан.jpg"/>
          <p:cNvSpPr>
            <a:spLocks noChangeArrowheads="1"/>
          </p:cNvSpPr>
          <p:nvPr/>
        </p:nvSpPr>
        <p:spPr bwMode="auto">
          <a:xfrm>
            <a:off x="4876800" y="1371600"/>
            <a:ext cx="4114800" cy="5181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102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0659" name="Rectangle 1027"/>
          <p:cNvSpPr>
            <a:spLocks noChangeArrowheads="1"/>
          </p:cNvSpPr>
          <p:nvPr/>
        </p:nvSpPr>
        <p:spPr bwMode="auto">
          <a:xfrm>
            <a:off x="1371600" y="1143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Arial" charset="0"/>
              </a:rPr>
              <a:t>Покривні тканини</a:t>
            </a:r>
            <a:endParaRPr lang="ru-RU" sz="3600" b="1">
              <a:latin typeface="Arial" charset="0"/>
            </a:endParaRPr>
          </a:p>
        </p:txBody>
      </p:sp>
      <p:sp>
        <p:nvSpPr>
          <p:cNvPr id="70660" name="Rectangle 1028" descr="C:\Users\Павленко\Ботаніка\Тканини\покривні тканини.jpg"/>
          <p:cNvSpPr>
            <a:spLocks noChangeArrowheads="1"/>
          </p:cNvSpPr>
          <p:nvPr/>
        </p:nvSpPr>
        <p:spPr bwMode="auto">
          <a:xfrm>
            <a:off x="685800" y="1828800"/>
            <a:ext cx="7848600" cy="4876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52400" y="1219200"/>
            <a:ext cx="88392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Покривні тканини утворені щільно зімкнутими клітинами, які часто бувають мертвими. </a:t>
            </a:r>
          </a:p>
          <a:p>
            <a:r>
              <a:rPr lang="uk-U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Розташовані на поверхні рослин.   </a:t>
            </a:r>
          </a:p>
          <a:p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Відмежовують рослину від навко-</a:t>
            </a:r>
          </a:p>
          <a:p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лишнього середовища та виконують захисні функції. 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	Зверху клітини можуть бути вкриті жироподібними або воскоподібними шарами речовин. 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52400" y="1981200"/>
            <a:ext cx="8763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Продихи – це особлива складова частина покривних тканин, через які здійснюється газообмін між рослиною та довкіллям.                         	Продих складається                       з двох клітин бобоподіб-</a:t>
            </a:r>
          </a:p>
          <a:p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ної форми та продихової                щілини між ними. 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1380" name="Rectangle 4" descr="C:\Users\Павленко\Ботаніка\Тканини\Основні\устьица.jpg"/>
          <p:cNvSpPr>
            <a:spLocks noChangeArrowheads="1"/>
          </p:cNvSpPr>
          <p:nvPr/>
        </p:nvSpPr>
        <p:spPr bwMode="auto">
          <a:xfrm>
            <a:off x="6248400" y="3962400"/>
            <a:ext cx="2590800" cy="2209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505200" y="1295400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Продихи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371600" y="1143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Основні тканини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71684" name="Rectangle 4" descr="C:\Users\Павленко\Ботаніка\Тканини\основна тканина.jpg"/>
          <p:cNvSpPr>
            <a:spLocks noChangeArrowheads="1"/>
          </p:cNvSpPr>
          <p:nvPr/>
        </p:nvSpPr>
        <p:spPr bwMode="auto">
          <a:xfrm>
            <a:off x="838200" y="1981200"/>
            <a:ext cx="7467600" cy="4572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4000" b="1">
                <a:effectLst/>
                <a:latin typeface="Times New Roman" charset="0"/>
              </a:rPr>
              <a:t>	</a:t>
            </a:r>
            <a:r>
              <a:rPr lang="ru-RU" sz="3600" b="1">
                <a:effectLst/>
                <a:latin typeface="Times New Roman" charset="0"/>
              </a:rPr>
              <a:t>На основ</a:t>
            </a:r>
            <a:r>
              <a:rPr lang="uk-UA" sz="3600" b="1">
                <a:effectLst/>
                <a:latin typeface="Times New Roman" charset="0"/>
              </a:rPr>
              <a:t>і</a:t>
            </a:r>
            <a:r>
              <a:rPr lang="ru-RU" sz="3600" b="1">
                <a:effectLst/>
                <a:latin typeface="Times New Roman" charset="0"/>
              </a:rPr>
              <a:t> знан</a:t>
            </a:r>
            <a:r>
              <a:rPr lang="uk-UA" sz="3600" b="1">
                <a:effectLst/>
                <a:latin typeface="Times New Roman" charset="0"/>
              </a:rPr>
              <a:t>ь</a:t>
            </a:r>
            <a:r>
              <a:rPr lang="ru-RU" sz="3600" b="1">
                <a:effectLst/>
                <a:latin typeface="Times New Roman" charset="0"/>
              </a:rPr>
              <a:t> </a:t>
            </a:r>
            <a:r>
              <a:rPr lang="uk-UA" sz="3600" b="1">
                <a:effectLst/>
                <a:latin typeface="Times New Roman" charset="0"/>
              </a:rPr>
              <a:t>біології рослин, біології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тварин та біології людини згадати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різноманітність їхніх </a:t>
            </a:r>
            <a:r>
              <a:rPr lang="ru-RU" sz="3600" b="1">
                <a:effectLst/>
                <a:latin typeface="Times New Roman" charset="0"/>
              </a:rPr>
              <a:t>кл</a:t>
            </a:r>
            <a:r>
              <a:rPr lang="uk-UA" sz="3600" b="1">
                <a:effectLst/>
                <a:latin typeface="Times New Roman" charset="0"/>
              </a:rPr>
              <a:t>і</a:t>
            </a:r>
            <a:r>
              <a:rPr lang="ru-RU" sz="3600" b="1">
                <a:effectLst/>
                <a:latin typeface="Times New Roman" charset="0"/>
              </a:rPr>
              <a:t>т</a:t>
            </a:r>
            <a:r>
              <a:rPr lang="uk-UA" sz="3600" b="1">
                <a:effectLst/>
                <a:latin typeface="Times New Roman" charset="0"/>
              </a:rPr>
              <a:t>ин</a:t>
            </a:r>
            <a:r>
              <a:rPr lang="ru-RU" sz="3600" b="1">
                <a:effectLst/>
                <a:latin typeface="Times New Roman" charset="0"/>
              </a:rPr>
              <a:t> </a:t>
            </a:r>
            <a:r>
              <a:rPr lang="uk-UA" sz="3600" b="1">
                <a:effectLst/>
                <a:latin typeface="Times New Roman" charset="0"/>
              </a:rPr>
              <a:t>і </a:t>
            </a:r>
            <a:r>
              <a:rPr lang="ru-RU" sz="3600" b="1">
                <a:effectLst/>
                <a:latin typeface="Times New Roman" charset="0"/>
              </a:rPr>
              <a:t>ткан</a:t>
            </a:r>
            <a:r>
              <a:rPr lang="uk-UA" sz="3600" b="1">
                <a:effectLst/>
                <a:latin typeface="Times New Roman" charset="0"/>
              </a:rPr>
              <a:t>ин у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зв</a:t>
            </a:r>
            <a:r>
              <a:rPr lang="en-US" sz="3600" b="1">
                <a:effectLst/>
                <a:latin typeface="Times New Roman" charset="0"/>
              </a:rPr>
              <a:t>’</a:t>
            </a:r>
            <a:r>
              <a:rPr lang="uk-UA" sz="3600" b="1">
                <a:effectLst/>
                <a:latin typeface="Times New Roman" charset="0"/>
              </a:rPr>
              <a:t>язку з виконуваними </a:t>
            </a:r>
            <a:r>
              <a:rPr lang="ru-RU" sz="3600" b="1">
                <a:effectLst/>
                <a:latin typeface="Times New Roman" charset="0"/>
              </a:rPr>
              <a:t> функц</a:t>
            </a:r>
            <a:r>
              <a:rPr lang="uk-UA" sz="3600" b="1">
                <a:effectLst/>
                <a:latin typeface="Times New Roman" charset="0"/>
              </a:rPr>
              <a:t>і</a:t>
            </a:r>
            <a:r>
              <a:rPr lang="ru-RU" sz="3600" b="1">
                <a:effectLst/>
                <a:latin typeface="Times New Roman" charset="0"/>
              </a:rPr>
              <a:t>ями</a:t>
            </a:r>
            <a:r>
              <a:rPr lang="uk-UA" sz="3600" b="1">
                <a:effectLst/>
                <a:latin typeface="Times New Roman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	Дати коротку характеристику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основним видам рослинних і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тваринних тканин. Розвивати                 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уміння порівнювати біологічні об</a:t>
            </a:r>
            <a:r>
              <a:rPr lang="en-US" sz="3600" b="1">
                <a:effectLst/>
                <a:latin typeface="Times New Roman" charset="0"/>
              </a:rPr>
              <a:t>’</a:t>
            </a:r>
            <a:r>
              <a:rPr lang="uk-UA" sz="3600" b="1">
                <a:effectLst/>
                <a:latin typeface="Times New Roman" charset="0"/>
              </a:rPr>
              <a:t>єкти.</a:t>
            </a:r>
            <a:endParaRPr lang="ru-RU" sz="3600" b="1">
              <a:effectLst/>
              <a:latin typeface="Times New Roman" charset="0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Мета уроку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149" name="Rectangle 5" descr="C:\Users\Павленко\Біологія людини\Тканини\колаген.jpg"/>
          <p:cNvSpPr>
            <a:spLocks noChangeArrowheads="1"/>
          </p:cNvSpPr>
          <p:nvPr/>
        </p:nvSpPr>
        <p:spPr bwMode="auto">
          <a:xfrm>
            <a:off x="7239000" y="4114800"/>
            <a:ext cx="1371600" cy="1524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1000" y="1295400"/>
            <a:ext cx="8610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Основні тканини є переважаю-</a:t>
            </a:r>
          </a:p>
          <a:p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чими в рослинах. До них належать:</a:t>
            </a:r>
          </a:p>
          <a:p>
            <a:pPr>
              <a:buFontTx/>
              <a:buChar char="-"/>
            </a:pP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хлорофілоносна (фотосинтезуюча), що знаходиться у листках і зелених молодих стеблах;</a:t>
            </a:r>
          </a:p>
          <a:p>
            <a:pPr>
              <a:buFontTx/>
              <a:buChar char="-"/>
            </a:pP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запасаюча – у серцевині;</a:t>
            </a:r>
          </a:p>
          <a:p>
            <a:pPr>
              <a:buFontTx/>
              <a:buChar char="-"/>
            </a:pP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водоносна – у кактусах.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04" name="Rectangle 4" descr="C:\Users\Павленко\Ботаніка\кактус вода.jpg"/>
          <p:cNvSpPr>
            <a:spLocks noChangeArrowheads="1"/>
          </p:cNvSpPr>
          <p:nvPr/>
        </p:nvSpPr>
        <p:spPr bwMode="auto">
          <a:xfrm>
            <a:off x="6781800" y="3810000"/>
            <a:ext cx="1905000" cy="2362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 descr="C:\Users\Павленко\Ботаніка\Тканини\Основні\запасаюча.gif"/>
          <p:cNvSpPr>
            <a:spLocks noChangeArrowheads="1"/>
          </p:cNvSpPr>
          <p:nvPr/>
        </p:nvSpPr>
        <p:spPr bwMode="auto">
          <a:xfrm>
            <a:off x="1981200" y="5257800"/>
            <a:ext cx="2438400" cy="1295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09600" y="1447800"/>
            <a:ext cx="8153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Міжклітинники – це спеціальні повітряні порожнини, які знаходяться в основних тканинах.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28" name="Rectangle 4" descr="C:\Users\Павленко\Ботаніка\межклет.jpg"/>
          <p:cNvSpPr>
            <a:spLocks noChangeArrowheads="1"/>
          </p:cNvSpPr>
          <p:nvPr/>
        </p:nvSpPr>
        <p:spPr bwMode="auto">
          <a:xfrm>
            <a:off x="1143000" y="3733800"/>
            <a:ext cx="3200400" cy="2438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29" name="Picture 5" descr="Копия Лист"/>
          <p:cNvPicPr>
            <a:picLocks noChangeAspect="1" noChangeArrowheads="1"/>
          </p:cNvPicPr>
          <p:nvPr/>
        </p:nvPicPr>
        <p:blipFill>
          <a:blip r:embed="rId3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175000" cy="2257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102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31" name="Rectangle 1027"/>
          <p:cNvSpPr>
            <a:spLocks noChangeArrowheads="1"/>
          </p:cNvSpPr>
          <p:nvPr/>
        </p:nvSpPr>
        <p:spPr bwMode="auto">
          <a:xfrm>
            <a:off x="1371600" y="1143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Механічні тканини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73732" name="Rectangle 1028" descr="C:\Users\Павленко\Ботаніка\Тканини\механ.тканина.jpg"/>
          <p:cNvSpPr>
            <a:spLocks noChangeArrowheads="1"/>
          </p:cNvSpPr>
          <p:nvPr/>
        </p:nvSpPr>
        <p:spPr bwMode="auto">
          <a:xfrm>
            <a:off x="914400" y="1905000"/>
            <a:ext cx="7315200" cy="4724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1000" y="1295400"/>
            <a:ext cx="8382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uk-U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Механічна тканина – особливий вид основної, що надає рослині пружності і міцності, тобто є для рослин опорою.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4453" name="Rectangle 5" descr="C:\Users\Павленко\Ботаніка\суд-вол пучки.jpg"/>
          <p:cNvSpPr>
            <a:spLocks noChangeArrowheads="1"/>
          </p:cNvSpPr>
          <p:nvPr/>
        </p:nvSpPr>
        <p:spPr bwMode="auto">
          <a:xfrm>
            <a:off x="2057400" y="3810000"/>
            <a:ext cx="4953000" cy="2590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102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2707" name="Rectangle 1027"/>
          <p:cNvSpPr>
            <a:spLocks noChangeArrowheads="1"/>
          </p:cNvSpPr>
          <p:nvPr/>
        </p:nvSpPr>
        <p:spPr bwMode="auto">
          <a:xfrm>
            <a:off x="1371600" y="1143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Провідні тканини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72708" name="Rectangle 1028" descr="C:\Users\Павленко\Ботаніка\Тканини\провідна тканина.jpg"/>
          <p:cNvSpPr>
            <a:spLocks noChangeArrowheads="1"/>
          </p:cNvSpPr>
          <p:nvPr/>
        </p:nvSpPr>
        <p:spPr bwMode="auto">
          <a:xfrm>
            <a:off x="990600" y="1981200"/>
            <a:ext cx="7162800" cy="4572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57200" y="1143000"/>
            <a:ext cx="8382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uk-U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Провідні тканини – це тканини, по яких переміщаються розчинені поживні речовини. Вони здійснюють         зв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’</a:t>
            </a:r>
            <a:r>
              <a:rPr lang="uk-U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язок між підземною та        надземною частинами                   рослин. 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6501" name="Rectangle 5" descr="C:\Users\Павленко\Ботаніка\ситопод тр.jpg"/>
          <p:cNvSpPr>
            <a:spLocks noChangeArrowheads="1"/>
          </p:cNvSpPr>
          <p:nvPr/>
        </p:nvSpPr>
        <p:spPr bwMode="auto">
          <a:xfrm>
            <a:off x="3048000" y="4114800"/>
            <a:ext cx="2895600" cy="2286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6" descr="C:\Users\Павленко\Ботаніка\ситовидна.jpg"/>
          <p:cNvSpPr>
            <a:spLocks noChangeArrowheads="1"/>
          </p:cNvSpPr>
          <p:nvPr/>
        </p:nvSpPr>
        <p:spPr bwMode="auto">
          <a:xfrm>
            <a:off x="6934200" y="2514600"/>
            <a:ext cx="1600200" cy="388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04800" y="1219200"/>
            <a:ext cx="74676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uk-U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Провідні тканини поділяються на два види: </a:t>
            </a:r>
          </a:p>
          <a:p>
            <a:pPr>
              <a:buFontTx/>
              <a:buChar char="-"/>
            </a:pPr>
            <a:r>
              <a:rPr lang="uk-U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ксилема – судини, по яких рухається вода з розчиненими в ній речовинами від коренів до листків;</a:t>
            </a:r>
          </a:p>
          <a:p>
            <a:pPr>
              <a:buFontTx/>
              <a:buChar char="-"/>
            </a:pPr>
            <a:r>
              <a:rPr lang="uk-U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флоема – ситоподібні трубочки, по яких рухаються органічні речовини, що утворюються в листках під час фотосинтезу. 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5476" name="Rectangle 4" descr="C:\Users\Павленко\Ботаніка\судини.gif"/>
          <p:cNvSpPr>
            <a:spLocks noChangeArrowheads="1"/>
          </p:cNvSpPr>
          <p:nvPr/>
        </p:nvSpPr>
        <p:spPr bwMode="auto">
          <a:xfrm>
            <a:off x="7239000" y="1981200"/>
            <a:ext cx="1676400" cy="1600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5" descr="C:\Users\Павленко\Ботаніка\сит труб.gif"/>
          <p:cNvSpPr>
            <a:spLocks noChangeArrowheads="1"/>
          </p:cNvSpPr>
          <p:nvPr/>
        </p:nvSpPr>
        <p:spPr bwMode="auto">
          <a:xfrm>
            <a:off x="7010400" y="4800600"/>
            <a:ext cx="1752600" cy="1752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232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рослин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609600" y="10668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Яка тканина зображена на малюнку?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114692" name="Rectangle 4" descr="C:\Users\Павленко\Ботаніка\Тканини\Основні\запасні речовини.jpg"/>
          <p:cNvSpPr>
            <a:spLocks noChangeArrowheads="1"/>
          </p:cNvSpPr>
          <p:nvPr/>
        </p:nvSpPr>
        <p:spPr bwMode="auto">
          <a:xfrm>
            <a:off x="609600" y="1981200"/>
            <a:ext cx="8001000" cy="4419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232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Тваринні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09600" y="10668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Різноманітність тваринних клітин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61448" name="Rectangle 8" descr="C:\Users\Павленко\Зоологія\клітини\0282533001.jpg"/>
          <p:cNvSpPr>
            <a:spLocks noChangeArrowheads="1"/>
          </p:cNvSpPr>
          <p:nvPr/>
        </p:nvSpPr>
        <p:spPr bwMode="auto">
          <a:xfrm>
            <a:off x="381000" y="2057400"/>
            <a:ext cx="3657600" cy="4572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Rectangle 9" descr="C:\Users\Павленко\Зоологія\клітини\клітини.jpg"/>
          <p:cNvSpPr>
            <a:spLocks noChangeArrowheads="1"/>
          </p:cNvSpPr>
          <p:nvPr/>
        </p:nvSpPr>
        <p:spPr bwMode="auto">
          <a:xfrm>
            <a:off x="4876800" y="2057400"/>
            <a:ext cx="3733800" cy="4495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232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Тваринні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09600" y="12192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Одноклітинні організми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108549" name="Rectangle 5" descr="C:\Users\Павленко\Зоологія\Одноклітинні\амеба\1.jpg"/>
          <p:cNvSpPr>
            <a:spLocks noChangeArrowheads="1"/>
          </p:cNvSpPr>
          <p:nvPr/>
        </p:nvSpPr>
        <p:spPr bwMode="auto">
          <a:xfrm>
            <a:off x="457200" y="2209800"/>
            <a:ext cx="2514600" cy="2514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6" descr="C:\Users\Павленко\Зоологія\Одноклітинні\эвглена\евгл.jpg"/>
          <p:cNvSpPr>
            <a:spLocks noChangeArrowheads="1"/>
          </p:cNvSpPr>
          <p:nvPr/>
        </p:nvSpPr>
        <p:spPr bwMode="auto">
          <a:xfrm>
            <a:off x="3276600" y="3048000"/>
            <a:ext cx="2743200" cy="2590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7" descr="C:\Users\Павленко\Зоологія\Одноклітинні\инфузория\4.jpg"/>
          <p:cNvSpPr>
            <a:spLocks noChangeArrowheads="1"/>
          </p:cNvSpPr>
          <p:nvPr/>
        </p:nvSpPr>
        <p:spPr bwMode="auto">
          <a:xfrm>
            <a:off x="6324600" y="4114800"/>
            <a:ext cx="2590800" cy="2438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0" grpId="0" animBg="1"/>
      <p:bldP spid="1085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2667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4400" b="1">
                <a:effectLst/>
                <a:latin typeface="Times New Roman" charset="0"/>
              </a:rPr>
              <a:t>З чим пов</a:t>
            </a:r>
            <a:r>
              <a:rPr lang="en-US" sz="4400" b="1">
                <a:effectLst/>
                <a:latin typeface="Times New Roman" charset="0"/>
              </a:rPr>
              <a:t>’</a:t>
            </a:r>
            <a:r>
              <a:rPr lang="uk-UA" sz="4400" b="1">
                <a:effectLst/>
                <a:latin typeface="Times New Roman" charset="0"/>
              </a:rPr>
              <a:t>язана різноманітність </a:t>
            </a:r>
          </a:p>
          <a:p>
            <a:pPr algn="ctr">
              <a:buFont typeface="Wingdings" pitchFamily="2" charset="2"/>
              <a:buNone/>
            </a:pPr>
            <a:r>
              <a:rPr lang="uk-UA" sz="4400" b="1">
                <a:effectLst/>
                <a:latin typeface="Times New Roman" charset="0"/>
              </a:rPr>
              <a:t>к</a:t>
            </a:r>
            <a:r>
              <a:rPr lang="ru-RU" sz="4400" b="1">
                <a:effectLst/>
                <a:latin typeface="Times New Roman" charset="0"/>
              </a:rPr>
              <a:t>л</a:t>
            </a:r>
            <a:r>
              <a:rPr lang="uk-UA" sz="4400" b="1">
                <a:effectLst/>
                <a:latin typeface="Times New Roman" charset="0"/>
              </a:rPr>
              <a:t>ітин і тканин </a:t>
            </a:r>
          </a:p>
          <a:p>
            <a:pPr algn="ctr">
              <a:buFont typeface="Wingdings" pitchFamily="2" charset="2"/>
              <a:buNone/>
            </a:pPr>
            <a:r>
              <a:rPr lang="uk-UA" sz="4400" b="1">
                <a:effectLst/>
                <a:latin typeface="Times New Roman" charset="0"/>
              </a:rPr>
              <a:t>у</a:t>
            </a:r>
            <a:r>
              <a:rPr lang="ru-RU" sz="4400" b="1">
                <a:effectLst/>
                <a:latin typeface="Times New Roman" charset="0"/>
              </a:rPr>
              <a:t> </a:t>
            </a:r>
            <a:r>
              <a:rPr lang="uk-UA" sz="4400" b="1">
                <a:effectLst/>
                <a:latin typeface="Times New Roman" charset="0"/>
              </a:rPr>
              <a:t>живих організмах</a:t>
            </a:r>
            <a:r>
              <a:rPr lang="ru-RU" sz="4400" b="1">
                <a:effectLst/>
                <a:latin typeface="Times New Roman" charset="0"/>
              </a:rPr>
              <a:t>?</a:t>
            </a:r>
            <a:endParaRPr lang="ru-RU" sz="4000">
              <a:effectLst/>
              <a:latin typeface="Times New Roman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Проблемне запитання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173" name="Rectangle 5" descr="C:\Users\Павленко\Біологія людини\Тканини\Спол. тк\губч кыст.jpg"/>
          <p:cNvSpPr>
            <a:spLocks noChangeArrowheads="1"/>
          </p:cNvSpPr>
          <p:nvPr/>
        </p:nvSpPr>
        <p:spPr bwMode="auto">
          <a:xfrm>
            <a:off x="914400" y="4114800"/>
            <a:ext cx="2895600" cy="2209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 descr="C:\Users\Павленко\Біологія людини\Тканини\ткан.jpg"/>
          <p:cNvSpPr>
            <a:spLocks noChangeArrowheads="1"/>
          </p:cNvSpPr>
          <p:nvPr/>
        </p:nvSpPr>
        <p:spPr bwMode="auto">
          <a:xfrm>
            <a:off x="4876800" y="4114800"/>
            <a:ext cx="3048000" cy="2209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524000"/>
            <a:ext cx="33528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>
                <a:effectLst/>
                <a:latin typeface="Times New Roman" charset="0"/>
              </a:rPr>
              <a:t>- </a:t>
            </a:r>
            <a:r>
              <a:rPr lang="uk-UA" b="1">
                <a:effectLst/>
                <a:latin typeface="Times New Roman" charset="0"/>
              </a:rPr>
              <a:t>Епітеліально-м</a:t>
            </a:r>
            <a:r>
              <a:rPr lang="en-US" b="1">
                <a:effectLst/>
                <a:latin typeface="Times New Roman" charset="0"/>
              </a:rPr>
              <a:t>’</a:t>
            </a:r>
            <a:r>
              <a:rPr lang="uk-UA" b="1">
                <a:effectLst/>
                <a:latin typeface="Times New Roman" charset="0"/>
              </a:rPr>
              <a:t>язові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effectLst/>
                <a:latin typeface="Times New Roman" charset="0"/>
              </a:rPr>
              <a:t>- Жалкі</a:t>
            </a:r>
            <a:endParaRPr lang="ru-RU" b="1">
              <a:effectLst/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effectLst/>
                <a:latin typeface="Times New Roman" charset="0"/>
              </a:rPr>
              <a:t>- </a:t>
            </a:r>
            <a:r>
              <a:rPr lang="ru-RU" b="1">
                <a:effectLst/>
                <a:latin typeface="Times New Roman" charset="0"/>
              </a:rPr>
              <a:t>Нерв</a:t>
            </a:r>
            <a:r>
              <a:rPr lang="uk-UA" b="1">
                <a:effectLst/>
                <a:latin typeface="Times New Roman" charset="0"/>
              </a:rPr>
              <a:t>ові</a:t>
            </a:r>
            <a:endParaRPr lang="ru-RU" b="1">
              <a:effectLst/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effectLst/>
                <a:latin typeface="Times New Roman" charset="0"/>
              </a:rPr>
              <a:t>- </a:t>
            </a:r>
            <a:r>
              <a:rPr lang="ru-RU" b="1">
                <a:effectLst/>
                <a:latin typeface="Times New Roman" charset="0"/>
              </a:rPr>
              <a:t>Про</a:t>
            </a:r>
            <a:r>
              <a:rPr lang="uk-UA" b="1">
                <a:effectLst/>
                <a:latin typeface="Times New Roman" charset="0"/>
              </a:rPr>
              <a:t>міжні</a:t>
            </a:r>
            <a:endParaRPr lang="ru-RU" b="1">
              <a:effectLst/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effectLst/>
                <a:latin typeface="Times New Roman" charset="0"/>
              </a:rPr>
              <a:t>- Травні </a:t>
            </a:r>
            <a:endParaRPr lang="ru-RU" b="1">
              <a:effectLst/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effectLst/>
                <a:latin typeface="Times New Roman" charset="0"/>
              </a:rPr>
              <a:t>- Залозисті</a:t>
            </a:r>
            <a:endParaRPr lang="ru-RU" b="1">
              <a:effectLst/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effectLst/>
                <a:latin typeface="Times New Roman" charset="0"/>
              </a:rPr>
              <a:t>- </a:t>
            </a:r>
            <a:r>
              <a:rPr lang="ru-RU" b="1">
                <a:effectLst/>
                <a:latin typeface="Times New Roman" charset="0"/>
              </a:rPr>
              <a:t>Яйцекл</a:t>
            </a:r>
            <a:r>
              <a:rPr lang="uk-UA" b="1">
                <a:effectLst/>
                <a:latin typeface="Times New Roman" charset="0"/>
              </a:rPr>
              <a:t>ітина</a:t>
            </a:r>
            <a:endParaRPr lang="ru-RU" b="1">
              <a:effectLst/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effectLst/>
                <a:latin typeface="Times New Roman" charset="0"/>
              </a:rPr>
              <a:t>- </a:t>
            </a:r>
            <a:r>
              <a:rPr lang="ru-RU" b="1">
                <a:effectLst/>
                <a:latin typeface="Times New Roman" charset="0"/>
              </a:rPr>
              <a:t>Сперматозо</a:t>
            </a:r>
            <a:r>
              <a:rPr lang="uk-UA" b="1">
                <a:effectLst/>
                <a:latin typeface="Times New Roman" charset="0"/>
              </a:rPr>
              <a:t>ї</a:t>
            </a:r>
            <a:r>
              <a:rPr lang="ru-RU" b="1">
                <a:effectLst/>
                <a:latin typeface="Times New Roman" charset="0"/>
              </a:rPr>
              <a:t>д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Клітини  гідри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9161" name="Rectangle 9" descr="C:\Users\Павленко\Зоологія\кишковопорож\кл гідри.jpg"/>
          <p:cNvSpPr>
            <a:spLocks noChangeArrowheads="1"/>
          </p:cNvSpPr>
          <p:nvPr/>
        </p:nvSpPr>
        <p:spPr bwMode="auto">
          <a:xfrm>
            <a:off x="228600" y="1828800"/>
            <a:ext cx="4572000" cy="4343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38862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uk-UA" sz="3600" b="1">
                <a:effectLst/>
                <a:latin typeface="Times New Roman" charset="0"/>
              </a:rPr>
              <a:t>У тварин і людини нараховують             4 групи тканин: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3600" b="1">
                <a:effectLst/>
                <a:latin typeface="Times New Roman" charset="0"/>
              </a:rPr>
              <a:t>Епітеліальні.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3600" b="1">
                <a:effectLst/>
                <a:latin typeface="Times New Roman" charset="0"/>
              </a:rPr>
              <a:t>Сполучні.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3600" b="1">
                <a:effectLst/>
                <a:latin typeface="Times New Roman" charset="0"/>
              </a:rPr>
              <a:t>М</a:t>
            </a:r>
            <a:r>
              <a:rPr lang="en-US" sz="3600" b="1">
                <a:effectLst/>
                <a:latin typeface="Times New Roman" charset="0"/>
              </a:rPr>
              <a:t>’</a:t>
            </a:r>
            <a:r>
              <a:rPr lang="uk-UA" sz="3600" b="1">
                <a:effectLst/>
                <a:latin typeface="Times New Roman" charset="0"/>
              </a:rPr>
              <a:t>язові.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3600" b="1">
                <a:effectLst/>
                <a:latin typeface="Times New Roman" charset="0"/>
              </a:rPr>
              <a:t>Нервова.</a:t>
            </a:r>
          </a:p>
          <a:p>
            <a:pPr marL="609600" indent="-609600">
              <a:buFont typeface="Wingdings" pitchFamily="2" charset="2"/>
              <a:buNone/>
            </a:pPr>
            <a:endParaRPr lang="ru-RU" sz="3600">
              <a:solidFill>
                <a:srgbClr val="FFFF00"/>
              </a:solidFill>
              <a:effectLst/>
              <a:latin typeface="Times New Roman" charset="0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86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тварин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271" name="Rectangle 7" descr="C:\Users\Павленко\Біологія людини\Тканини\ht-03.jpg"/>
          <p:cNvSpPr>
            <a:spLocks noChangeArrowheads="1"/>
          </p:cNvSpPr>
          <p:nvPr/>
        </p:nvSpPr>
        <p:spPr bwMode="auto">
          <a:xfrm>
            <a:off x="4724400" y="2209800"/>
            <a:ext cx="3810000" cy="3581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429000"/>
            <a:ext cx="3649663" cy="392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/>
                <a:latin typeface="Times New Roman" charset="0"/>
              </a:rPr>
              <a:t>Куб</a:t>
            </a:r>
            <a:r>
              <a:rPr lang="uk-UA" sz="2400" b="1">
                <a:effectLst/>
                <a:latin typeface="Times New Roman" charset="0"/>
              </a:rPr>
              <a:t>ічний</a:t>
            </a:r>
            <a:r>
              <a:rPr lang="ru-RU" sz="2400" b="1">
                <a:effectLst/>
                <a:latin typeface="Times New Roman" charset="0"/>
              </a:rPr>
              <a:t> </a:t>
            </a:r>
            <a:r>
              <a:rPr lang="uk-UA" sz="2400" b="1">
                <a:effectLst/>
                <a:latin typeface="Times New Roman" charset="0"/>
              </a:rPr>
              <a:t>е</a:t>
            </a:r>
            <a:r>
              <a:rPr lang="ru-RU" sz="2400" b="1">
                <a:effectLst/>
                <a:latin typeface="Times New Roman" charset="0"/>
              </a:rPr>
              <a:t>п</a:t>
            </a:r>
            <a:r>
              <a:rPr lang="uk-UA" sz="2400" b="1">
                <a:effectLst/>
                <a:latin typeface="Times New Roman" charset="0"/>
              </a:rPr>
              <a:t>і</a:t>
            </a:r>
            <a:r>
              <a:rPr lang="ru-RU" sz="2400" b="1">
                <a:effectLst/>
                <a:latin typeface="Times New Roman" charset="0"/>
              </a:rPr>
              <a:t>тел</a:t>
            </a:r>
            <a:r>
              <a:rPr lang="uk-UA" sz="2400" b="1">
                <a:effectLst/>
                <a:latin typeface="Times New Roman" charset="0"/>
              </a:rPr>
              <a:t>і</a:t>
            </a:r>
            <a:r>
              <a:rPr lang="ru-RU" sz="2400" b="1">
                <a:effectLst/>
                <a:latin typeface="Times New Roman" charset="0"/>
              </a:rPr>
              <a:t>й</a:t>
            </a:r>
          </a:p>
        </p:txBody>
      </p:sp>
      <p:pic>
        <p:nvPicPr>
          <p:cNvPr id="12294" name="Picture 6" descr="0903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0903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343400" y="6172200"/>
            <a:ext cx="396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charset="0"/>
              </a:rPr>
              <a:t>Плоский </a:t>
            </a:r>
            <a:r>
              <a:rPr lang="uk-UA" sz="2400" b="1">
                <a:latin typeface="Times New Roman" charset="0"/>
              </a:rPr>
              <a:t>е</a:t>
            </a:r>
            <a:r>
              <a:rPr lang="ru-RU" sz="2400" b="1">
                <a:latin typeface="Times New Roman" charset="0"/>
              </a:rPr>
              <a:t>п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тел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й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Епітеліальні тканини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5410200" cy="431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effectLst/>
                <a:latin typeface="Times New Roman" charset="0"/>
              </a:rPr>
              <a:t>Цил</a:t>
            </a:r>
            <a:r>
              <a:rPr lang="uk-UA" sz="2400" b="1">
                <a:effectLst/>
                <a:latin typeface="Times New Roman" charset="0"/>
              </a:rPr>
              <a:t>і</a:t>
            </a:r>
            <a:r>
              <a:rPr lang="ru-RU" sz="2400" b="1">
                <a:effectLst/>
                <a:latin typeface="Times New Roman" charset="0"/>
              </a:rPr>
              <a:t>ндри</a:t>
            </a:r>
            <a:r>
              <a:rPr lang="uk-UA" sz="2400" b="1">
                <a:effectLst/>
                <a:latin typeface="Times New Roman" charset="0"/>
              </a:rPr>
              <a:t>чний</a:t>
            </a:r>
            <a:r>
              <a:rPr lang="ru-RU" sz="2400" b="1">
                <a:effectLst/>
                <a:latin typeface="Times New Roman" charset="0"/>
              </a:rPr>
              <a:t> </a:t>
            </a:r>
            <a:r>
              <a:rPr lang="uk-UA" sz="2400" b="1">
                <a:effectLst/>
                <a:latin typeface="Times New Roman" charset="0"/>
              </a:rPr>
              <a:t>е</a:t>
            </a:r>
            <a:r>
              <a:rPr lang="ru-RU" sz="2400" b="1">
                <a:effectLst/>
                <a:latin typeface="Times New Roman" charset="0"/>
              </a:rPr>
              <a:t>п</a:t>
            </a:r>
            <a:r>
              <a:rPr lang="uk-UA" sz="2400" b="1">
                <a:effectLst/>
                <a:latin typeface="Times New Roman" charset="0"/>
              </a:rPr>
              <a:t>і</a:t>
            </a:r>
            <a:r>
              <a:rPr lang="ru-RU" sz="2400" b="1">
                <a:effectLst/>
                <a:latin typeface="Times New Roman" charset="0"/>
              </a:rPr>
              <a:t>тел</a:t>
            </a:r>
            <a:r>
              <a:rPr lang="uk-UA" sz="2400" b="1">
                <a:effectLst/>
                <a:latin typeface="Times New Roman" charset="0"/>
              </a:rPr>
              <a:t>і</a:t>
            </a:r>
            <a:r>
              <a:rPr lang="ru-RU" sz="2400" b="1">
                <a:effectLst/>
                <a:latin typeface="Times New Roman" charset="0"/>
              </a:rPr>
              <a:t>й</a:t>
            </a:r>
          </a:p>
        </p:txBody>
      </p:sp>
      <p:pic>
        <p:nvPicPr>
          <p:cNvPr id="17414" name="Picture 6" descr="0903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6165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09030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343400" y="6172200"/>
            <a:ext cx="410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Times New Roman" charset="0"/>
              </a:rPr>
              <a:t>Війчастий</a:t>
            </a:r>
            <a:r>
              <a:rPr lang="ru-RU" sz="2400" b="1">
                <a:latin typeface="Times New Roman" charset="0"/>
              </a:rPr>
              <a:t> </a:t>
            </a:r>
            <a:r>
              <a:rPr lang="uk-UA" sz="2400" b="1">
                <a:latin typeface="Times New Roman" charset="0"/>
              </a:rPr>
              <a:t>е</a:t>
            </a:r>
            <a:r>
              <a:rPr lang="ru-RU" sz="2400" b="1">
                <a:latin typeface="Times New Roman" charset="0"/>
              </a:rPr>
              <a:t>п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тел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й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Епітеліальні тканини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09030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651500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9600" y="3505200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Times New Roman" charset="0"/>
              </a:rPr>
              <a:t>Багатошаровий</a:t>
            </a:r>
            <a:r>
              <a:rPr lang="ru-RU" sz="2400" b="1">
                <a:latin typeface="Times New Roman" charset="0"/>
              </a:rPr>
              <a:t> </a:t>
            </a:r>
            <a:r>
              <a:rPr lang="uk-UA" sz="2400" b="1">
                <a:latin typeface="Times New Roman" charset="0"/>
              </a:rPr>
              <a:t>е</a:t>
            </a:r>
            <a:r>
              <a:rPr lang="ru-RU" sz="2400" b="1">
                <a:latin typeface="Times New Roman" charset="0"/>
              </a:rPr>
              <a:t>п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тел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й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Епітеліальні тканини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8446" name="Rectangle 14" descr="C:\Users\Павленко\Біологія людини\Тканини\Епітел.тк\Image185.jpg"/>
          <p:cNvSpPr>
            <a:spLocks noChangeArrowheads="1"/>
          </p:cNvSpPr>
          <p:nvPr/>
        </p:nvSpPr>
        <p:spPr bwMode="auto">
          <a:xfrm>
            <a:off x="5486400" y="3733800"/>
            <a:ext cx="2209800" cy="2209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810000" y="6096000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charset="0"/>
              </a:rPr>
              <a:t> </a:t>
            </a:r>
            <a:r>
              <a:rPr lang="uk-UA" sz="2400" b="1">
                <a:latin typeface="Times New Roman" charset="0"/>
              </a:rPr>
              <a:t>Е</a:t>
            </a:r>
            <a:r>
              <a:rPr lang="ru-RU" sz="2400" b="1">
                <a:latin typeface="Times New Roman" charset="0"/>
              </a:rPr>
              <a:t>п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тел</a:t>
            </a:r>
            <a:r>
              <a:rPr lang="uk-UA" sz="2400" b="1">
                <a:latin typeface="Times New Roman" charset="0"/>
              </a:rPr>
              <a:t>і</a:t>
            </a:r>
            <a:r>
              <a:rPr lang="ru-RU" sz="2400" b="1">
                <a:latin typeface="Times New Roman" charset="0"/>
              </a:rPr>
              <a:t>й</a:t>
            </a:r>
            <a:r>
              <a:rPr lang="uk-UA" sz="2400" b="1">
                <a:latin typeface="Times New Roman" charset="0"/>
              </a:rPr>
              <a:t> тонкого кишечника</a:t>
            </a:r>
            <a:endParaRPr lang="ru-RU" sz="24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0903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М'язові тканини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5410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latin typeface="Times New Roman" charset="0"/>
              </a:rPr>
              <a:t>     </a:t>
            </a:r>
            <a:r>
              <a:rPr lang="uk-UA" sz="2800" b="1">
                <a:latin typeface="Times New Roman" charset="0"/>
              </a:rPr>
              <a:t>Посмугована        Гладенька            Серцева</a:t>
            </a:r>
            <a:endParaRPr lang="ru-RU" sz="28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М'язові тканини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9572" name="Rectangle 4" descr="C:\Users\Павленко\Біологія людини\Оп-рух\М'язи\Тулуб\normal_medclipart_0383.jpg"/>
          <p:cNvSpPr>
            <a:spLocks noChangeArrowheads="1"/>
          </p:cNvSpPr>
          <p:nvPr/>
        </p:nvSpPr>
        <p:spPr bwMode="auto">
          <a:xfrm>
            <a:off x="457200" y="1143000"/>
            <a:ext cx="3352800" cy="4267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5" descr="C:\Users\Павленко\Біологія людини\Кровообіг\Серце\Будова серця\0605.jpg"/>
          <p:cNvSpPr>
            <a:spLocks noChangeArrowheads="1"/>
          </p:cNvSpPr>
          <p:nvPr/>
        </p:nvSpPr>
        <p:spPr bwMode="auto">
          <a:xfrm>
            <a:off x="4495800" y="1143000"/>
            <a:ext cx="2438400" cy="2743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Rectangle 6" descr="C:\Users\Павленко\Біологія людини\травлення\шлунок\000074_n.jpg"/>
          <p:cNvSpPr>
            <a:spLocks noChangeArrowheads="1"/>
          </p:cNvSpPr>
          <p:nvPr/>
        </p:nvSpPr>
        <p:spPr bwMode="auto">
          <a:xfrm>
            <a:off x="6172200" y="4267200"/>
            <a:ext cx="2514600" cy="1981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286000" y="58674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Times New Roman" charset="0"/>
              </a:rPr>
              <a:t>Назвати їх </a:t>
            </a:r>
            <a:endParaRPr lang="ru-RU" sz="28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0903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470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Сполучні тканини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latin typeface="Times New Roman" charset="0"/>
              </a:rPr>
              <a:t>    Пухка     Щільна      Хрящ      Кістка       Кров      </a:t>
            </a:r>
            <a:endParaRPr lang="ru-RU" sz="28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Сполучні тканини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1621" name="Rectangle 5" descr="C:\Users\Павленко\Біологія людини\Тканини\d8i1.jpg"/>
          <p:cNvSpPr>
            <a:spLocks noChangeArrowheads="1"/>
          </p:cNvSpPr>
          <p:nvPr/>
        </p:nvSpPr>
        <p:spPr bwMode="auto">
          <a:xfrm>
            <a:off x="6324600" y="4343400"/>
            <a:ext cx="2590800" cy="2286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Rectangle 8" descr="C:\Users\Павленко\Біологія людини\Оп-рух\Скелет\razriv02.jpg"/>
          <p:cNvSpPr>
            <a:spLocks noChangeArrowheads="1"/>
          </p:cNvSpPr>
          <p:nvPr/>
        </p:nvSpPr>
        <p:spPr bwMode="auto">
          <a:xfrm>
            <a:off x="381000" y="1295400"/>
            <a:ext cx="2895600" cy="2514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9" descr="C:\Users\Павленко\Біологія людини\Кровообіг\Клітини крові\кров у судин.jpg"/>
          <p:cNvSpPr>
            <a:spLocks noChangeArrowheads="1"/>
          </p:cNvSpPr>
          <p:nvPr/>
        </p:nvSpPr>
        <p:spPr bwMode="auto">
          <a:xfrm>
            <a:off x="3429000" y="2667000"/>
            <a:ext cx="2743200" cy="2438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447800" y="57150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Times New Roman" charset="0"/>
              </a:rPr>
              <a:t>Назвати їх. </a:t>
            </a:r>
            <a:endParaRPr lang="ru-RU" sz="28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fileqQ3V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751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Нервова тканина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19600" y="5943600"/>
            <a:ext cx="45720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800" b="1">
                <a:latin typeface="Times New Roman" charset="0"/>
              </a:rPr>
              <a:t>Будова нервової клітини</a:t>
            </a:r>
            <a:endParaRPr lang="ru-RU" sz="2800" b="1">
              <a:latin typeface="Times New Roman" charset="0"/>
            </a:endParaRPr>
          </a:p>
        </p:txBody>
      </p:sp>
      <p:sp>
        <p:nvSpPr>
          <p:cNvPr id="16396" name="Rectangle 12" descr="C:\Users\Павленко\Зоологія\клітини\нер кл.jpg"/>
          <p:cNvSpPr>
            <a:spLocks noChangeArrowheads="1"/>
          </p:cNvSpPr>
          <p:nvPr/>
        </p:nvSpPr>
        <p:spPr bwMode="auto">
          <a:xfrm>
            <a:off x="609600" y="3962400"/>
            <a:ext cx="3352800" cy="2514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 descr="C:\Users\Павленко\Зоологія\клітини\neurons.jpg"/>
          <p:cNvSpPr>
            <a:spLocks noChangeArrowheads="1"/>
          </p:cNvSpPr>
          <p:nvPr/>
        </p:nvSpPr>
        <p:spPr bwMode="auto">
          <a:xfrm>
            <a:off x="762000" y="1371600"/>
            <a:ext cx="2819400" cy="2209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effectLst/>
                <a:latin typeface="Times New Roman" charset="0"/>
              </a:rPr>
              <a:t>У </a:t>
            </a:r>
            <a:r>
              <a:rPr lang="uk-UA" sz="3600" b="1">
                <a:effectLst/>
                <a:latin typeface="Times New Roman" charset="0"/>
              </a:rPr>
              <a:t>квіткових рослин нараховують                    </a:t>
            </a:r>
            <a:r>
              <a:rPr lang="ru-RU" sz="3600" b="1">
                <a:effectLst/>
                <a:latin typeface="Times New Roman" charset="0"/>
              </a:rPr>
              <a:t>80 р</a:t>
            </a:r>
            <a:r>
              <a:rPr lang="uk-UA" sz="3600" b="1">
                <a:effectLst/>
                <a:latin typeface="Times New Roman" charset="0"/>
              </a:rPr>
              <a:t>ізноманітних</a:t>
            </a:r>
            <a:r>
              <a:rPr lang="ru-RU" sz="3600" b="1">
                <a:effectLst/>
                <a:latin typeface="Times New Roman" charset="0"/>
              </a:rPr>
              <a:t> тип</a:t>
            </a:r>
            <a:r>
              <a:rPr lang="uk-UA" sz="3600" b="1">
                <a:effectLst/>
                <a:latin typeface="Times New Roman" charset="0"/>
              </a:rPr>
              <a:t>і</a:t>
            </a:r>
            <a:r>
              <a:rPr lang="ru-RU" sz="3600" b="1">
                <a:effectLst/>
                <a:latin typeface="Times New Roman" charset="0"/>
              </a:rPr>
              <a:t>в кл</a:t>
            </a:r>
            <a:r>
              <a:rPr lang="uk-UA" sz="3600" b="1">
                <a:effectLst/>
                <a:latin typeface="Times New Roman" charset="0"/>
              </a:rPr>
              <a:t>ітин</a:t>
            </a:r>
            <a:endParaRPr lang="ru-RU" sz="3600" b="1">
              <a:effectLst/>
              <a:latin typeface="Times New Roman" charset="0"/>
            </a:endParaRPr>
          </a:p>
        </p:txBody>
      </p:sp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708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4214" name="Rectangle 6" descr="C:\Users\Павленко\Ботаніка\Клітина\клытиннн.jpg"/>
          <p:cNvSpPr>
            <a:spLocks noChangeArrowheads="1"/>
          </p:cNvSpPr>
          <p:nvPr/>
        </p:nvSpPr>
        <p:spPr bwMode="auto">
          <a:xfrm>
            <a:off x="304800" y="2362200"/>
            <a:ext cx="8458200" cy="4343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218" name="Picture 10" descr="09010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1752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232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Тканини тварин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09600" y="10668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Які тканини зображено?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110596" name="Rectangle 4" descr="C:\Users\Павленко\Біологія людини\Тканини\Tkanka_nablonkowa.png"/>
          <p:cNvSpPr>
            <a:spLocks noChangeArrowheads="1"/>
          </p:cNvSpPr>
          <p:nvPr/>
        </p:nvSpPr>
        <p:spPr bwMode="auto">
          <a:xfrm>
            <a:off x="1295400" y="2057400"/>
            <a:ext cx="6858000" cy="4191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2667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4000" b="1">
                <a:effectLst/>
                <a:latin typeface="Times New Roman" charset="0"/>
              </a:rPr>
              <a:t>З чим же пов</a:t>
            </a:r>
            <a:r>
              <a:rPr lang="en-US" sz="4000" b="1">
                <a:effectLst/>
                <a:latin typeface="Times New Roman" charset="0"/>
              </a:rPr>
              <a:t>’</a:t>
            </a:r>
            <a:r>
              <a:rPr lang="uk-UA" sz="4000" b="1">
                <a:effectLst/>
                <a:latin typeface="Times New Roman" charset="0"/>
              </a:rPr>
              <a:t>язана різноманітність </a:t>
            </a:r>
          </a:p>
          <a:p>
            <a:pPr algn="ctr">
              <a:buFont typeface="Wingdings" pitchFamily="2" charset="2"/>
              <a:buNone/>
            </a:pPr>
            <a:r>
              <a:rPr lang="uk-UA" sz="4000" b="1">
                <a:effectLst/>
                <a:latin typeface="Times New Roman" charset="0"/>
              </a:rPr>
              <a:t>к</a:t>
            </a:r>
            <a:r>
              <a:rPr lang="ru-RU" sz="4000" b="1">
                <a:effectLst/>
                <a:latin typeface="Times New Roman" charset="0"/>
              </a:rPr>
              <a:t>л</a:t>
            </a:r>
            <a:r>
              <a:rPr lang="uk-UA" sz="4000" b="1">
                <a:effectLst/>
                <a:latin typeface="Times New Roman" charset="0"/>
              </a:rPr>
              <a:t>ітин і тканин </a:t>
            </a:r>
          </a:p>
          <a:p>
            <a:pPr algn="ctr">
              <a:buFont typeface="Wingdings" pitchFamily="2" charset="2"/>
              <a:buNone/>
            </a:pPr>
            <a:r>
              <a:rPr lang="uk-UA" sz="4000" b="1">
                <a:effectLst/>
                <a:latin typeface="Times New Roman" charset="0"/>
              </a:rPr>
              <a:t>у</a:t>
            </a:r>
            <a:r>
              <a:rPr lang="ru-RU" sz="4000" b="1">
                <a:effectLst/>
                <a:latin typeface="Times New Roman" charset="0"/>
              </a:rPr>
              <a:t> </a:t>
            </a:r>
            <a:r>
              <a:rPr lang="uk-UA" sz="4000" b="1">
                <a:effectLst/>
                <a:latin typeface="Times New Roman" charset="0"/>
              </a:rPr>
              <a:t>живих організмах</a:t>
            </a:r>
            <a:r>
              <a:rPr lang="ru-RU" sz="4000" b="1">
                <a:effectLst/>
                <a:latin typeface="Times New Roman" charset="0"/>
              </a:rPr>
              <a:t>?</a:t>
            </a:r>
            <a:endParaRPr lang="ru-RU" sz="3600">
              <a:effectLst/>
              <a:latin typeface="Times New Roman" charset="0"/>
            </a:endParaRP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Дати відповідь на проблемне запитання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0836" name="Rectangle 4" descr="C:\Users\Павленко\Біологія людини\Тканини\Спол. тк\жировая.jpg"/>
          <p:cNvSpPr>
            <a:spLocks noChangeArrowheads="1"/>
          </p:cNvSpPr>
          <p:nvPr/>
        </p:nvSpPr>
        <p:spPr bwMode="auto">
          <a:xfrm>
            <a:off x="914400" y="4114800"/>
            <a:ext cx="2895600" cy="2209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5" descr="C:\Users\Павленко\Біологія людини\Тканини\Епітел.тк\epith-03-l.jpg"/>
          <p:cNvSpPr>
            <a:spLocks noChangeArrowheads="1"/>
          </p:cNvSpPr>
          <p:nvPr/>
        </p:nvSpPr>
        <p:spPr bwMode="auto">
          <a:xfrm>
            <a:off x="4876800" y="4114800"/>
            <a:ext cx="3048000" cy="2209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8423275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Успіхів 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 вивченні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нових тем!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708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371600" y="9906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Форми рослинних клітин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107526" name="Rectangle 6" descr="C:\Users\Павленко\Ботаніка\formy-pastitelnyx-kletok.gif"/>
          <p:cNvSpPr>
            <a:spLocks noChangeArrowheads="1"/>
          </p:cNvSpPr>
          <p:nvPr/>
        </p:nvSpPr>
        <p:spPr bwMode="auto">
          <a:xfrm>
            <a:off x="685800" y="1752600"/>
            <a:ext cx="7848600" cy="4724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708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371600" y="9906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Клітини кореня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95236" name="Rectangle 4" descr="C:\Users\Павленко\Ботаніка\Тканини\-08-14_143117.jpg"/>
          <p:cNvSpPr>
            <a:spLocks noChangeArrowheads="1"/>
          </p:cNvSpPr>
          <p:nvPr/>
        </p:nvSpPr>
        <p:spPr bwMode="auto">
          <a:xfrm>
            <a:off x="228600" y="1905000"/>
            <a:ext cx="4191000" cy="2819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5" descr="C:\Users\Павленко\Ботаніка\кл буд кор.jpg"/>
          <p:cNvSpPr>
            <a:spLocks noChangeArrowheads="1"/>
          </p:cNvSpPr>
          <p:nvPr/>
        </p:nvSpPr>
        <p:spPr bwMode="auto">
          <a:xfrm>
            <a:off x="4648200" y="3886200"/>
            <a:ext cx="4114800" cy="2667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708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33400" y="990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Клітини здерев</a:t>
            </a:r>
            <a:r>
              <a:rPr lang="en-US" sz="3600" b="1">
                <a:latin typeface="Times New Roman" charset="0"/>
              </a:rPr>
              <a:t>’</a:t>
            </a:r>
            <a:r>
              <a:rPr lang="uk-UA" sz="3600" b="1">
                <a:latin typeface="Times New Roman" charset="0"/>
              </a:rPr>
              <a:t>янілого стебла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96260" name="Rectangle 4" descr="C:\Users\Павленко\Ботаніка\кл стр стебля.jpg"/>
          <p:cNvSpPr>
            <a:spLocks noChangeArrowheads="1"/>
          </p:cNvSpPr>
          <p:nvPr/>
        </p:nvSpPr>
        <p:spPr bwMode="auto">
          <a:xfrm>
            <a:off x="609600" y="1981200"/>
            <a:ext cx="2971800" cy="4191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6" descr="C:\Users\Павленко\Ботаніка\кл буд деревини.jpg"/>
          <p:cNvSpPr>
            <a:spLocks noChangeArrowheads="1"/>
          </p:cNvSpPr>
          <p:nvPr/>
        </p:nvSpPr>
        <p:spPr bwMode="auto">
          <a:xfrm>
            <a:off x="4876800" y="2590800"/>
            <a:ext cx="3276600" cy="3276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708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371600" y="9906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Клітини листка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97284" name="Rectangle 4" descr="C:\Users\Павленко\Ботаніка\Тканини\Основні\кл буд листка.jpg"/>
          <p:cNvSpPr>
            <a:spLocks noChangeArrowheads="1"/>
          </p:cNvSpPr>
          <p:nvPr/>
        </p:nvSpPr>
        <p:spPr bwMode="auto">
          <a:xfrm>
            <a:off x="1295400" y="1981200"/>
            <a:ext cx="6477000" cy="4572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232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Рослинні клітини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371600" y="10668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charset="0"/>
              </a:rPr>
              <a:t>Вибрати вірну відповідь</a:t>
            </a:r>
            <a:endParaRPr lang="ru-RU" sz="3600" b="1">
              <a:latin typeface="Times New Roman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52400" y="19812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3600" b="1">
              <a:latin typeface="Times New Roman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52400" y="1676400"/>
            <a:ext cx="8763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600" b="1">
                <a:latin typeface="Times New Roman" charset="0"/>
              </a:rPr>
              <a:t>Із напівмертвих клітин побудовані:</a:t>
            </a:r>
          </a:p>
          <a:p>
            <a:r>
              <a:rPr lang="uk-UA" sz="3600" b="1">
                <a:latin typeface="Times New Roman" charset="0"/>
              </a:rPr>
              <a:t>а) продихи;</a:t>
            </a:r>
          </a:p>
          <a:p>
            <a:r>
              <a:rPr lang="uk-UA" sz="3600" b="1">
                <a:latin typeface="Times New Roman" charset="0"/>
              </a:rPr>
              <a:t>б) судини;</a:t>
            </a:r>
          </a:p>
          <a:p>
            <a:r>
              <a:rPr lang="uk-UA" sz="3600" b="1">
                <a:latin typeface="Times New Roman" charset="0"/>
              </a:rPr>
              <a:t>в) ситоподібні трубочки.</a:t>
            </a:r>
          </a:p>
          <a:p>
            <a:r>
              <a:rPr lang="uk-UA" sz="3600" b="1">
                <a:latin typeface="Times New Roman" charset="0"/>
              </a:rPr>
              <a:t>                  Клітини із виростами наявні у:</a:t>
            </a:r>
          </a:p>
          <a:p>
            <a:r>
              <a:rPr lang="uk-UA" sz="3600" b="1">
                <a:latin typeface="Times New Roman" charset="0"/>
              </a:rPr>
              <a:t>                        а) шкірці листка;</a:t>
            </a:r>
          </a:p>
          <a:p>
            <a:r>
              <a:rPr lang="uk-UA" sz="3600" b="1">
                <a:latin typeface="Times New Roman" charset="0"/>
              </a:rPr>
              <a:t>                        б) тканинах кореня;</a:t>
            </a:r>
          </a:p>
          <a:p>
            <a:r>
              <a:rPr lang="uk-UA" sz="3600" b="1">
                <a:latin typeface="Times New Roman" charset="0"/>
              </a:rPr>
              <a:t>                        в) луб</a:t>
            </a:r>
            <a:r>
              <a:rPr lang="en-US" sz="3600" b="1">
                <a:latin typeface="Times New Roman" charset="0"/>
              </a:rPr>
              <a:t>’</a:t>
            </a:r>
            <a:r>
              <a:rPr lang="uk-UA" sz="3600" b="1">
                <a:latin typeface="Times New Roman" charset="0"/>
              </a:rPr>
              <a:t>яних волокнах.</a:t>
            </a:r>
          </a:p>
          <a:p>
            <a:endParaRPr lang="ru-RU" sz="3600" b="1">
              <a:latin typeface="Times New Roman" charset="0"/>
            </a:endParaRPr>
          </a:p>
        </p:txBody>
      </p:sp>
      <p:sp>
        <p:nvSpPr>
          <p:cNvPr id="115720" name="Rectangle 8" descr="C:\Users\Павленко\Ботаніка\Клітина\Сукупність клітин\1_6d1899.jpg"/>
          <p:cNvSpPr>
            <a:spLocks noChangeArrowheads="1"/>
          </p:cNvSpPr>
          <p:nvPr/>
        </p:nvSpPr>
        <p:spPr bwMode="auto">
          <a:xfrm>
            <a:off x="457200" y="4572000"/>
            <a:ext cx="1981200" cy="1524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Rectangle 9" descr="C:\Users\Павленко\Ботаніка\Клітина\Сукупність клітин\164298.jpg"/>
          <p:cNvSpPr>
            <a:spLocks noChangeArrowheads="1"/>
          </p:cNvSpPr>
          <p:nvPr/>
        </p:nvSpPr>
        <p:spPr bwMode="auto">
          <a:xfrm>
            <a:off x="6019800" y="2362200"/>
            <a:ext cx="2286000" cy="1524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умерки 6">
    <a:dk1>
      <a:srgbClr val="6B6C75"/>
    </a:dk1>
    <a:lt1>
      <a:srgbClr val="FFFFFF"/>
    </a:lt1>
    <a:dk2>
      <a:srgbClr val="575863"/>
    </a:dk2>
    <a:lt2>
      <a:srgbClr val="FFFFCC"/>
    </a:lt2>
    <a:accent1>
      <a:srgbClr val="677481"/>
    </a:accent1>
    <a:accent2>
      <a:srgbClr val="697E5E"/>
    </a:accent2>
    <a:accent3>
      <a:srgbClr val="B4B4B7"/>
    </a:accent3>
    <a:accent4>
      <a:srgbClr val="DADADA"/>
    </a:accent4>
    <a:accent5>
      <a:srgbClr val="B8BCC1"/>
    </a:accent5>
    <a:accent6>
      <a:srgbClr val="5E7254"/>
    </a:accent6>
    <a:hlink>
      <a:srgbClr val="E9E77F"/>
    </a:hlink>
    <a:folHlink>
      <a:srgbClr val="D3A44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Designs\Синие тона.pot</Template>
  <TotalTime>1248</TotalTime>
  <Words>431</Words>
  <Application>Microsoft Office PowerPoint</Application>
  <PresentationFormat>Екран (4:3)</PresentationFormat>
  <Paragraphs>131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7" baseType="lpstr">
      <vt:lpstr>Arial</vt:lpstr>
      <vt:lpstr>Tahoma</vt:lpstr>
      <vt:lpstr>Times New Roman</vt:lpstr>
      <vt:lpstr>Wingdings</vt:lpstr>
      <vt:lpstr>Сумерки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Долгорукова</dc:creator>
  <cp:lastModifiedBy>Tanya</cp:lastModifiedBy>
  <cp:revision>115</cp:revision>
  <dcterms:created xsi:type="dcterms:W3CDTF">2008-01-04T16:56:45Z</dcterms:created>
  <dcterms:modified xsi:type="dcterms:W3CDTF">2013-03-16T14:59:48Z</dcterms:modified>
</cp:coreProperties>
</file>