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  <p:sldId id="288" r:id="rId32"/>
    <p:sldId id="286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422D21-3803-40F6-80C9-811113CC5997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D82C6-3352-4943-AB50-47639A33AD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149080"/>
            <a:ext cx="7175351" cy="1793167"/>
          </a:xfrm>
        </p:spPr>
        <p:txBody>
          <a:bodyPr/>
          <a:lstStyle/>
          <a:p>
            <a:r>
              <a:rPr lang="ru-RU" dirty="0" err="1" smtClean="0"/>
              <a:t>Пов'язка</a:t>
            </a:r>
            <a:r>
              <a:rPr lang="ru-RU" dirty="0" smtClean="0"/>
              <a:t> та </a:t>
            </a:r>
            <a:r>
              <a:rPr lang="uk-UA" dirty="0" smtClean="0"/>
              <a:t>її види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0646"/>
            <a:ext cx="2592288" cy="38552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025205"/>
            <a:ext cx="3600400" cy="270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814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8136904" cy="612068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Клей,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підклеювання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кінців</a:t>
            </a:r>
            <a:r>
              <a:rPr lang="ru-RU" dirty="0"/>
              <a:t> </a:t>
            </a:r>
            <a:r>
              <a:rPr lang="ru-RU" dirty="0" err="1"/>
              <a:t>марлевої</a:t>
            </a:r>
            <a:r>
              <a:rPr lang="ru-RU" dirty="0"/>
              <a:t> </a:t>
            </a:r>
            <a:r>
              <a:rPr lang="ru-RU" dirty="0" err="1"/>
              <a:t>серветки</a:t>
            </a:r>
            <a:r>
              <a:rPr lang="ru-RU" dirty="0"/>
              <a:t>, </a:t>
            </a:r>
            <a:r>
              <a:rPr lang="ru-RU" dirty="0" err="1"/>
              <a:t>наносять</a:t>
            </a:r>
            <a:r>
              <a:rPr lang="ru-RU" dirty="0"/>
              <a:t> тонким шаром на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і як </a:t>
            </a:r>
            <a:r>
              <a:rPr lang="ru-RU" dirty="0" err="1"/>
              <a:t>тільки</a:t>
            </a:r>
            <a:r>
              <a:rPr lang="ru-RU" dirty="0"/>
              <a:t> шар клею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тьмяніти</a:t>
            </a:r>
            <a:r>
              <a:rPr lang="ru-RU" dirty="0"/>
              <a:t>, </a:t>
            </a:r>
            <a:r>
              <a:rPr lang="ru-RU" dirty="0" err="1"/>
              <a:t>зверху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/>
              <a:t>кладуть</a:t>
            </a:r>
            <a:r>
              <a:rPr lang="ru-RU" dirty="0"/>
              <a:t> </a:t>
            </a:r>
            <a:r>
              <a:rPr lang="ru-RU" dirty="0" err="1"/>
              <a:t>розправлену</a:t>
            </a:r>
            <a:r>
              <a:rPr lang="ru-RU" dirty="0"/>
              <a:t> </a:t>
            </a:r>
            <a:r>
              <a:rPr lang="ru-RU" dirty="0" err="1"/>
              <a:t>марлеву</a:t>
            </a:r>
            <a:r>
              <a:rPr lang="ru-RU" dirty="0"/>
              <a:t> </a:t>
            </a:r>
            <a:r>
              <a:rPr lang="ru-RU" dirty="0" err="1"/>
              <a:t>серветку</a:t>
            </a:r>
            <a:r>
              <a:rPr lang="ru-RU" dirty="0"/>
              <a:t>, яка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приклеюється</a:t>
            </a:r>
            <a:r>
              <a:rPr lang="ru-RU" dirty="0"/>
              <a:t> до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надійно</a:t>
            </a:r>
            <a:r>
              <a:rPr lang="ru-RU" dirty="0"/>
              <a:t> </a:t>
            </a:r>
            <a:r>
              <a:rPr lang="ru-RU" dirty="0" err="1"/>
              <a:t>утримуючи</a:t>
            </a:r>
            <a:r>
              <a:rPr lang="ru-RU" dirty="0"/>
              <a:t> </a:t>
            </a:r>
            <a:r>
              <a:rPr lang="ru-RU" dirty="0" err="1"/>
              <a:t>перев'язний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на </a:t>
            </a:r>
            <a:r>
              <a:rPr lang="ru-RU" dirty="0" err="1"/>
              <a:t>необхідному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для </a:t>
            </a:r>
            <a:r>
              <a:rPr lang="ru-RU" dirty="0" err="1"/>
              <a:t>приклеювання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колодій</a:t>
            </a:r>
            <a:r>
              <a:rPr lang="ru-RU" dirty="0"/>
              <a:t>, ним </a:t>
            </a:r>
            <a:r>
              <a:rPr lang="ru-RU" dirty="0" err="1"/>
              <a:t>просякають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марлевої</a:t>
            </a:r>
            <a:r>
              <a:rPr lang="ru-RU" dirty="0"/>
              <a:t> </a:t>
            </a:r>
            <a:r>
              <a:rPr lang="ru-RU" dirty="0" err="1"/>
              <a:t>серветки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утримує</a:t>
            </a:r>
            <a:r>
              <a:rPr lang="ru-RU" dirty="0"/>
              <a:t> </a:t>
            </a:r>
            <a:r>
              <a:rPr lang="ru-RU" dirty="0" err="1"/>
              <a:t>перев'язний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; через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 вона </a:t>
            </a:r>
            <a:r>
              <a:rPr lang="ru-RU" dirty="0" err="1"/>
              <a:t>надійно</a:t>
            </a:r>
            <a:r>
              <a:rPr lang="ru-RU" dirty="0"/>
              <a:t> </a:t>
            </a:r>
            <a:r>
              <a:rPr lang="ru-RU" dirty="0" err="1"/>
              <a:t>фіксується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. До складу </a:t>
            </a:r>
            <a:r>
              <a:rPr lang="ru-RU" dirty="0" err="1"/>
              <a:t>клеолу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каніфоль</a:t>
            </a:r>
            <a:r>
              <a:rPr lang="ru-RU" dirty="0"/>
              <a:t> (40 г), 96 % </a:t>
            </a:r>
            <a:r>
              <a:rPr lang="ru-RU" dirty="0" err="1"/>
              <a:t>етиловий</a:t>
            </a:r>
            <a:r>
              <a:rPr lang="ru-RU" dirty="0"/>
              <a:t> спирт (33 г), </a:t>
            </a:r>
            <a:r>
              <a:rPr lang="ru-RU" dirty="0" err="1"/>
              <a:t>ефір</a:t>
            </a:r>
            <a:r>
              <a:rPr lang="ru-RU" dirty="0"/>
              <a:t> (25 г), </a:t>
            </a:r>
            <a:r>
              <a:rPr lang="ru-RU" dirty="0" err="1"/>
              <a:t>соняшникова</a:t>
            </a:r>
            <a:r>
              <a:rPr lang="ru-RU" dirty="0"/>
              <a:t> </a:t>
            </a:r>
            <a:r>
              <a:rPr lang="ru-RU" dirty="0" err="1"/>
              <a:t>олія</a:t>
            </a:r>
            <a:r>
              <a:rPr lang="ru-RU" dirty="0"/>
              <a:t> (12 г); до складу </a:t>
            </a:r>
            <a:r>
              <a:rPr lang="ru-RU" dirty="0" err="1"/>
              <a:t>колодію</a:t>
            </a:r>
            <a:r>
              <a:rPr lang="ru-RU" dirty="0"/>
              <a:t> — </a:t>
            </a:r>
            <a:r>
              <a:rPr lang="ru-RU" dirty="0" err="1"/>
              <a:t>колоксилін</a:t>
            </a:r>
            <a:r>
              <a:rPr lang="ru-RU" dirty="0"/>
              <a:t> (4 г), </a:t>
            </a:r>
            <a:r>
              <a:rPr lang="ru-RU" dirty="0" err="1"/>
              <a:t>ефір</a:t>
            </a:r>
            <a:r>
              <a:rPr lang="ru-RU" dirty="0"/>
              <a:t> (76 г) і 96 % </a:t>
            </a:r>
            <a:r>
              <a:rPr lang="ru-RU" dirty="0" err="1"/>
              <a:t>етиловий</a:t>
            </a:r>
            <a:r>
              <a:rPr lang="ru-RU" dirty="0"/>
              <a:t> спирт (20 г).</a:t>
            </a:r>
          </a:p>
          <a:p>
            <a:endParaRPr lang="ru-RU" dirty="0"/>
          </a:p>
          <a:p>
            <a:r>
              <a:rPr lang="ru-RU" dirty="0"/>
              <a:t>Для </a:t>
            </a:r>
            <a:r>
              <a:rPr lang="ru-RU" dirty="0" err="1"/>
              <a:t>заміни</a:t>
            </a:r>
            <a:r>
              <a:rPr lang="ru-RU" dirty="0"/>
              <a:t> </a:t>
            </a:r>
            <a:r>
              <a:rPr lang="ru-RU" dirty="0" err="1"/>
              <a:t>клейових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r>
              <a:rPr lang="ru-RU" dirty="0"/>
              <a:t> </a:t>
            </a:r>
            <a:r>
              <a:rPr lang="ru-RU" dirty="0" err="1"/>
              <a:t>смужку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закріплена</a:t>
            </a:r>
            <a:r>
              <a:rPr lang="ru-RU" dirty="0"/>
              <a:t> </a:t>
            </a:r>
            <a:r>
              <a:rPr lang="ru-RU" dirty="0" err="1"/>
              <a:t>серветка</a:t>
            </a:r>
            <a:r>
              <a:rPr lang="ru-RU" dirty="0"/>
              <a:t>, </a:t>
            </a:r>
            <a:r>
              <a:rPr lang="ru-RU" dirty="0" err="1"/>
              <a:t>рекомендують</a:t>
            </a:r>
            <a:r>
              <a:rPr lang="ru-RU" dirty="0"/>
              <a:t> </a:t>
            </a:r>
            <a:r>
              <a:rPr lang="ru-RU" dirty="0" err="1"/>
              <a:t>змочити</a:t>
            </a:r>
            <a:r>
              <a:rPr lang="ru-RU" dirty="0"/>
              <a:t> </a:t>
            </a:r>
            <a:r>
              <a:rPr lang="ru-RU" dirty="0" err="1"/>
              <a:t>ефіром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бензином.</a:t>
            </a:r>
          </a:p>
        </p:txBody>
      </p:sp>
    </p:spTree>
    <p:extLst>
      <p:ext uri="{BB962C8B-B14F-4D97-AF65-F5344CB8AC3E}">
        <p14:creationId xmlns:p14="http://schemas.microsoft.com/office/powerpoint/2010/main" val="307492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7776864" cy="6048672"/>
          </a:xfrm>
        </p:spPr>
        <p:txBody>
          <a:bodyPr>
            <a:normAutofit/>
          </a:bodyPr>
          <a:lstStyle/>
          <a:p>
            <a:r>
              <a:rPr lang="ru-RU" sz="2400" dirty="0" err="1"/>
              <a:t>Унаслідок</a:t>
            </a:r>
            <a:r>
              <a:rPr lang="ru-RU" sz="2400" dirty="0"/>
              <a:t> </a:t>
            </a:r>
            <a:r>
              <a:rPr lang="ru-RU" sz="2400" dirty="0" err="1"/>
              <a:t>частих</a:t>
            </a:r>
            <a:r>
              <a:rPr lang="ru-RU" sz="2400" dirty="0"/>
              <a:t> </a:t>
            </a:r>
            <a:r>
              <a:rPr lang="ru-RU" sz="2400" dirty="0" err="1"/>
              <a:t>перев'язок</a:t>
            </a:r>
            <a:r>
              <a:rPr lang="ru-RU" sz="2400" dirty="0"/>
              <a:t> </a:t>
            </a:r>
            <a:r>
              <a:rPr lang="ru-RU" sz="2400" dirty="0" err="1"/>
              <a:t>шкіра</a:t>
            </a:r>
            <a:r>
              <a:rPr lang="ru-RU" sz="2400" dirty="0"/>
              <a:t> на </a:t>
            </a:r>
            <a:r>
              <a:rPr lang="ru-RU" sz="2400" dirty="0" err="1"/>
              <a:t>місці</a:t>
            </a:r>
            <a:r>
              <a:rPr lang="ru-RU" sz="2400" dirty="0"/>
              <a:t> </a:t>
            </a:r>
            <a:r>
              <a:rPr lang="ru-RU" sz="2400" dirty="0" err="1"/>
              <a:t>прикріплення</a:t>
            </a:r>
            <a:r>
              <a:rPr lang="ru-RU" sz="2400" dirty="0"/>
              <a:t> </a:t>
            </a:r>
            <a:r>
              <a:rPr lang="ru-RU" sz="2400" dirty="0" err="1"/>
              <a:t>марлі</a:t>
            </a:r>
            <a:r>
              <a:rPr lang="ru-RU" sz="2400" dirty="0"/>
              <a:t> </a:t>
            </a:r>
            <a:r>
              <a:rPr lang="ru-RU" sz="2400" dirty="0" err="1"/>
              <a:t>роз'ятрюється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потребує</a:t>
            </a:r>
            <a:r>
              <a:rPr lang="ru-RU" sz="2400" dirty="0"/>
              <a:t> </a:t>
            </a:r>
            <a:r>
              <a:rPr lang="ru-RU" sz="2400" dirty="0" err="1"/>
              <a:t>заміни</a:t>
            </a:r>
            <a:r>
              <a:rPr lang="ru-RU" sz="2400" dirty="0"/>
              <a:t> </a:t>
            </a:r>
            <a:r>
              <a:rPr lang="ru-RU" sz="2400" dirty="0" err="1"/>
              <a:t>засобу</a:t>
            </a:r>
            <a:r>
              <a:rPr lang="ru-RU" sz="2400" dirty="0"/>
              <a:t> </a:t>
            </a:r>
            <a:r>
              <a:rPr lang="ru-RU" sz="2400" dirty="0" err="1"/>
              <a:t>фіксації</a:t>
            </a:r>
            <a:r>
              <a:rPr lang="ru-RU" sz="2400" dirty="0"/>
              <a:t> </a:t>
            </a:r>
            <a:r>
              <a:rPr lang="ru-RU" sz="2400" dirty="0" err="1"/>
              <a:t>перев'язного</a:t>
            </a:r>
            <a:r>
              <a:rPr lang="ru-RU" sz="2400" dirty="0"/>
              <a:t> </a:t>
            </a:r>
            <a:r>
              <a:rPr lang="ru-RU" sz="2400" dirty="0" err="1"/>
              <a:t>матеріалу</a:t>
            </a:r>
            <a:r>
              <a:rPr lang="ru-RU" sz="2400" dirty="0"/>
              <a:t>.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зазначити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клеол</a:t>
            </a:r>
            <a:r>
              <a:rPr lang="ru-RU" sz="2400" dirty="0"/>
              <a:t> </a:t>
            </a:r>
            <a:r>
              <a:rPr lang="ru-RU" sz="2400" dirty="0" err="1"/>
              <a:t>менше</a:t>
            </a:r>
            <a:r>
              <a:rPr lang="ru-RU" sz="2400" dirty="0"/>
              <a:t>, </a:t>
            </a:r>
            <a:r>
              <a:rPr lang="ru-RU" sz="2400" dirty="0" err="1"/>
              <a:t>аніж</a:t>
            </a:r>
            <a:r>
              <a:rPr lang="ru-RU" sz="2400" dirty="0"/>
              <a:t> </a:t>
            </a:r>
            <a:r>
              <a:rPr lang="ru-RU" sz="2400" dirty="0" err="1"/>
              <a:t>колодій</a:t>
            </a:r>
            <a:r>
              <a:rPr lang="ru-RU" sz="2400" dirty="0"/>
              <a:t>, </a:t>
            </a:r>
            <a:r>
              <a:rPr lang="ru-RU" sz="2400" dirty="0" err="1"/>
              <a:t>ушкоджує</a:t>
            </a:r>
            <a:r>
              <a:rPr lang="ru-RU" sz="2400" dirty="0"/>
              <a:t> </a:t>
            </a:r>
            <a:r>
              <a:rPr lang="ru-RU" sz="2400" dirty="0" err="1"/>
              <a:t>шкіру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 err="1"/>
              <a:t>Колодій</a:t>
            </a:r>
            <a:r>
              <a:rPr lang="ru-RU" sz="2400" dirty="0"/>
              <a:t>, клей БФ-6, а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успішно</a:t>
            </a:r>
            <a:r>
              <a:rPr lang="ru-RU" sz="2400" dirty="0"/>
              <a:t> </a:t>
            </a:r>
            <a:r>
              <a:rPr lang="ru-RU" sz="2400" dirty="0" err="1"/>
              <a:t>ліфузоль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/>
              <a:t>використані</a:t>
            </a:r>
            <a:r>
              <a:rPr lang="ru-RU" sz="2400" dirty="0"/>
              <a:t> для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асептичних</a:t>
            </a:r>
            <a:r>
              <a:rPr lang="ru-RU" sz="2400" dirty="0"/>
              <a:t> </a:t>
            </a:r>
            <a:r>
              <a:rPr lang="ru-RU" sz="2400" dirty="0" err="1"/>
              <a:t>післяопераційних</a:t>
            </a:r>
            <a:r>
              <a:rPr lang="ru-RU" sz="2400" dirty="0"/>
              <a:t> ран без </a:t>
            </a:r>
            <a:r>
              <a:rPr lang="ru-RU" sz="2400" dirty="0" err="1"/>
              <a:t>марлі</a:t>
            </a:r>
            <a:r>
              <a:rPr lang="ru-RU" sz="2400" dirty="0"/>
              <a:t> шляхом </a:t>
            </a:r>
            <a:r>
              <a:rPr lang="ru-RU" sz="2400" dirty="0" err="1"/>
              <a:t>нанесення</a:t>
            </a:r>
            <a:r>
              <a:rPr lang="ru-RU" sz="2400" dirty="0"/>
              <a:t> стерильного клею на </a:t>
            </a:r>
            <a:r>
              <a:rPr lang="ru-RU" sz="2400" dirty="0" err="1"/>
              <a:t>поверхню</a:t>
            </a:r>
            <a:r>
              <a:rPr lang="ru-RU" sz="2400" dirty="0"/>
              <a:t> </a:t>
            </a:r>
            <a:r>
              <a:rPr lang="ru-RU" sz="2400" dirty="0" err="1"/>
              <a:t>невеликої</a:t>
            </a:r>
            <a:r>
              <a:rPr lang="ru-RU" sz="2400" dirty="0"/>
              <a:t> рани і </a:t>
            </a:r>
            <a:r>
              <a:rPr lang="ru-RU" sz="2400" dirty="0" err="1"/>
              <a:t>створення</a:t>
            </a:r>
            <a:r>
              <a:rPr lang="ru-RU" sz="2400" dirty="0"/>
              <a:t> таким чином </a:t>
            </a:r>
            <a:r>
              <a:rPr lang="ru-RU" sz="2400" dirty="0" err="1"/>
              <a:t>захисної</a:t>
            </a:r>
            <a:r>
              <a:rPr lang="ru-RU" sz="2400" dirty="0"/>
              <a:t> </a:t>
            </a:r>
            <a:r>
              <a:rPr lang="ru-RU" sz="2400" dirty="0" err="1"/>
              <a:t>плівки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5133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5301208"/>
            <a:ext cx="6512511" cy="1143000"/>
          </a:xfrm>
        </p:spPr>
        <p:txBody>
          <a:bodyPr/>
          <a:lstStyle/>
          <a:p>
            <a:r>
              <a:rPr lang="ru-RU" dirty="0" err="1"/>
              <a:t>Пластир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7776864" cy="4176464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Пластир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як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свіжих</a:t>
            </a:r>
            <a:r>
              <a:rPr lang="ru-RU" dirty="0"/>
              <a:t> </a:t>
            </a:r>
            <a:r>
              <a:rPr lang="ru-RU" dirty="0" err="1"/>
              <a:t>незабруднених</a:t>
            </a:r>
            <a:r>
              <a:rPr lang="ru-RU" dirty="0"/>
              <a:t> ран (</a:t>
            </a:r>
            <a:r>
              <a:rPr lang="ru-RU" dirty="0" err="1"/>
              <a:t>заклеювання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смужкою</a:t>
            </a:r>
            <a:r>
              <a:rPr lang="ru-RU" dirty="0"/>
              <a:t> </a:t>
            </a:r>
            <a:r>
              <a:rPr lang="ru-RU" dirty="0" err="1"/>
              <a:t>щойно</a:t>
            </a:r>
            <a:r>
              <a:rPr lang="ru-RU" dirty="0"/>
              <a:t> </a:t>
            </a:r>
            <a:r>
              <a:rPr lang="ru-RU" dirty="0" err="1"/>
              <a:t>розгорнутого</a:t>
            </a:r>
            <a:r>
              <a:rPr lang="ru-RU" dirty="0"/>
              <a:t> </a:t>
            </a:r>
            <a:r>
              <a:rPr lang="ru-RU" dirty="0" err="1"/>
              <a:t>пластиру</a:t>
            </a:r>
            <a:r>
              <a:rPr lang="ru-RU" dirty="0"/>
              <a:t>), так і 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покладеного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дефекту </a:t>
            </a:r>
            <a:r>
              <a:rPr lang="ru-RU" dirty="0" err="1"/>
              <a:t>шкіри</a:t>
            </a:r>
            <a:r>
              <a:rPr lang="ru-RU" dirty="0"/>
              <a:t> через </a:t>
            </a:r>
            <a:r>
              <a:rPr lang="ru-RU" dirty="0" err="1"/>
              <a:t>її</a:t>
            </a:r>
            <a:r>
              <a:rPr lang="ru-RU" dirty="0"/>
              <a:t> некроз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локальний</a:t>
            </a:r>
            <a:r>
              <a:rPr lang="ru-RU" dirty="0"/>
              <a:t> </a:t>
            </a:r>
            <a:r>
              <a:rPr lang="ru-RU" dirty="0" err="1"/>
              <a:t>запальний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без </a:t>
            </a:r>
            <a:r>
              <a:rPr lang="ru-RU" dirty="0" err="1"/>
              <a:t>виділень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того, </a:t>
            </a:r>
            <a:r>
              <a:rPr lang="ru-RU" dirty="0" err="1"/>
              <a:t>лейкопластир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лікуванні</a:t>
            </a:r>
            <a:r>
              <a:rPr lang="ru-RU" dirty="0"/>
              <a:t> </a:t>
            </a:r>
            <a:r>
              <a:rPr lang="ru-RU" dirty="0" err="1"/>
              <a:t>грануляційних</a:t>
            </a:r>
            <a:r>
              <a:rPr lang="ru-RU" dirty="0"/>
              <a:t> ран і для </a:t>
            </a:r>
            <a:r>
              <a:rPr lang="ru-RU" dirty="0" err="1"/>
              <a:t>зближення</a:t>
            </a:r>
            <a:r>
              <a:rPr lang="ru-RU" dirty="0"/>
              <a:t> </a:t>
            </a:r>
            <a:r>
              <a:rPr lang="ru-RU" dirty="0" err="1"/>
              <a:t>країв</a:t>
            </a:r>
            <a:r>
              <a:rPr lang="ru-RU" dirty="0"/>
              <a:t> </a:t>
            </a:r>
            <a:r>
              <a:rPr lang="ru-RU" dirty="0" err="1"/>
              <a:t>ранового</a:t>
            </a:r>
            <a:r>
              <a:rPr lang="ru-RU" dirty="0"/>
              <a:t> дефекту.</a:t>
            </a:r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дитячій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 </a:t>
            </a:r>
            <a:r>
              <a:rPr lang="ru-RU" dirty="0" err="1"/>
              <a:t>лейкопластирне</a:t>
            </a:r>
            <a:r>
              <a:rPr lang="ru-RU" dirty="0"/>
              <a:t> </a:t>
            </a:r>
            <a:r>
              <a:rPr lang="ru-RU" dirty="0" err="1"/>
              <a:t>витягання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переломів</a:t>
            </a:r>
            <a:r>
              <a:rPr lang="ru-RU" dirty="0"/>
              <a:t> </a:t>
            </a:r>
            <a:r>
              <a:rPr lang="ru-RU" dirty="0" err="1"/>
              <a:t>трубчастих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</a:t>
            </a:r>
            <a:r>
              <a:rPr lang="ru-RU" dirty="0" err="1"/>
              <a:t>кінцівок</a:t>
            </a:r>
            <a:r>
              <a:rPr lang="ru-RU" dirty="0"/>
              <a:t> часто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в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потерпілих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скелетне</a:t>
            </a:r>
            <a:r>
              <a:rPr lang="ru-RU" dirty="0"/>
              <a:t> </a:t>
            </a:r>
            <a:r>
              <a:rPr lang="ru-RU" dirty="0" err="1"/>
              <a:t>витягання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63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085184"/>
            <a:ext cx="6512511" cy="1143000"/>
          </a:xfrm>
        </p:spPr>
        <p:txBody>
          <a:bodyPr/>
          <a:lstStyle/>
          <a:p>
            <a:r>
              <a:rPr lang="ru-RU" dirty="0" err="1"/>
              <a:t>Косинкові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60648"/>
            <a:ext cx="7992888" cy="4464496"/>
          </a:xfrm>
        </p:spPr>
        <p:txBody>
          <a:bodyPr>
            <a:normAutofit/>
          </a:bodyPr>
          <a:lstStyle/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терміном</a:t>
            </a:r>
            <a:r>
              <a:rPr lang="ru-RU" dirty="0"/>
              <a:t> "косинка" </a:t>
            </a:r>
            <a:r>
              <a:rPr lang="ru-RU" dirty="0" err="1"/>
              <a:t>розуміють</a:t>
            </a:r>
            <a:r>
              <a:rPr lang="ru-RU" dirty="0"/>
              <a:t> шматок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трикутної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, </a:t>
            </a:r>
            <a:r>
              <a:rPr lang="ru-RU" dirty="0" err="1"/>
              <a:t>отриманий</a:t>
            </a:r>
            <a:r>
              <a:rPr lang="ru-RU" dirty="0"/>
              <a:t>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розрізання</a:t>
            </a:r>
            <a:r>
              <a:rPr lang="ru-RU" dirty="0"/>
              <a:t> по </a:t>
            </a:r>
            <a:r>
              <a:rPr lang="ru-RU" dirty="0" err="1"/>
              <a:t>діагоналі</a:t>
            </a:r>
            <a:r>
              <a:rPr lang="ru-RU" dirty="0"/>
              <a:t> </a:t>
            </a:r>
            <a:r>
              <a:rPr lang="ru-RU" dirty="0" err="1"/>
              <a:t>тканинного</a:t>
            </a:r>
            <a:r>
              <a:rPr lang="ru-RU" dirty="0"/>
              <a:t> квадрата. </a:t>
            </a:r>
            <a:r>
              <a:rPr lang="ru-RU" dirty="0" err="1"/>
              <a:t>Довгий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косинки </a:t>
            </a:r>
            <a:r>
              <a:rPr lang="ru-RU" dirty="0" err="1"/>
              <a:t>називається</a:t>
            </a:r>
            <a:r>
              <a:rPr lang="ru-RU" dirty="0"/>
              <a:t> основою, кут </a:t>
            </a:r>
            <a:r>
              <a:rPr lang="ru-RU" dirty="0" err="1"/>
              <a:t>навпроти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— </a:t>
            </a:r>
            <a:r>
              <a:rPr lang="ru-RU" dirty="0" err="1"/>
              <a:t>верхівкою</a:t>
            </a:r>
            <a:r>
              <a:rPr lang="ru-RU" dirty="0"/>
              <a:t>, </a:t>
            </a:r>
            <a:r>
              <a:rPr lang="ru-RU" dirty="0" err="1"/>
              <a:t>останні</a:t>
            </a:r>
            <a:r>
              <a:rPr lang="ru-RU" dirty="0"/>
              <a:t> 2 кути — </a:t>
            </a:r>
            <a:r>
              <a:rPr lang="ru-RU" dirty="0" err="1"/>
              <a:t>кінцями</a:t>
            </a:r>
            <a:r>
              <a:rPr lang="ru-RU" dirty="0"/>
              <a:t>, </a:t>
            </a:r>
            <a:r>
              <a:rPr lang="ru-RU" dirty="0" err="1"/>
              <a:t>частина</a:t>
            </a:r>
            <a:r>
              <a:rPr lang="ru-RU" dirty="0"/>
              <a:t> косинки </a:t>
            </a:r>
            <a:r>
              <a:rPr lang="ru-RU" dirty="0" err="1"/>
              <a:t>між</a:t>
            </a:r>
            <a:r>
              <a:rPr lang="ru-RU" dirty="0"/>
              <a:t> основою і </a:t>
            </a:r>
            <a:r>
              <a:rPr lang="ru-RU" dirty="0" err="1"/>
              <a:t>верхівкою</a:t>
            </a:r>
            <a:r>
              <a:rPr lang="ru-RU" dirty="0"/>
              <a:t> — серединою. Косинка 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не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щільного</a:t>
            </a:r>
            <a:r>
              <a:rPr lang="ru-RU" dirty="0"/>
              <a:t> </a:t>
            </a:r>
            <a:r>
              <a:rPr lang="ru-RU" dirty="0" err="1"/>
              <a:t>прилягання</a:t>
            </a:r>
            <a:r>
              <a:rPr lang="ru-RU" dirty="0"/>
              <a:t> до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зручною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косинки </a:t>
            </a:r>
            <a:r>
              <a:rPr lang="ru-RU" dirty="0" err="1"/>
              <a:t>протягом</a:t>
            </a:r>
            <a:r>
              <a:rPr lang="ru-RU" dirty="0"/>
              <a:t> короткого часу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на </a:t>
            </a:r>
            <a:r>
              <a:rPr lang="ru-RU" dirty="0" err="1"/>
              <a:t>ушкоджених</a:t>
            </a:r>
            <a:r>
              <a:rPr lang="ru-RU" dirty="0"/>
              <a:t> </a:t>
            </a:r>
            <a:r>
              <a:rPr lang="ru-RU" dirty="0" err="1"/>
              <a:t>поверхнях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тіла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135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8321902" cy="5217442"/>
          </a:xfrm>
        </p:spPr>
      </p:pic>
    </p:spTree>
    <p:extLst>
      <p:ext uri="{BB962C8B-B14F-4D97-AF65-F5344CB8AC3E}">
        <p14:creationId xmlns:p14="http://schemas.microsoft.com/office/powerpoint/2010/main" val="3040692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45224"/>
            <a:ext cx="8342312" cy="1152128"/>
          </a:xfrm>
        </p:spPr>
        <p:txBody>
          <a:bodyPr/>
          <a:lstStyle/>
          <a:p>
            <a:r>
              <a:rPr lang="ru-RU" dirty="0" err="1"/>
              <a:t>Пращоподібні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620687"/>
            <a:ext cx="4104456" cy="4679057"/>
          </a:xfrm>
        </p:spPr>
        <p:txBody>
          <a:bodyPr/>
          <a:lstStyle/>
          <a:p>
            <a:r>
              <a:rPr lang="ru-RU" dirty="0"/>
              <a:t>Праща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розрізана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 </a:t>
            </a:r>
            <a:r>
              <a:rPr lang="ru-RU" dirty="0" err="1"/>
              <a:t>смуга</a:t>
            </a:r>
            <a:r>
              <a:rPr lang="ru-RU" dirty="0"/>
              <a:t> </a:t>
            </a:r>
            <a:r>
              <a:rPr lang="ru-RU" dirty="0" err="1"/>
              <a:t>марлі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м'якої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на </a:t>
            </a:r>
            <a:r>
              <a:rPr lang="ru-RU" dirty="0" err="1"/>
              <a:t>носі</a:t>
            </a:r>
            <a:r>
              <a:rPr lang="ru-RU" dirty="0"/>
              <a:t>, </a:t>
            </a:r>
            <a:r>
              <a:rPr lang="ru-RU" dirty="0" err="1"/>
              <a:t>підборідді</a:t>
            </a:r>
            <a:r>
              <a:rPr lang="ru-RU" dirty="0"/>
              <a:t>, </a:t>
            </a:r>
            <a:r>
              <a:rPr lang="ru-RU" dirty="0" err="1"/>
              <a:t>потиличній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і т.д. </a:t>
            </a:r>
            <a:r>
              <a:rPr lang="ru-RU" dirty="0" err="1"/>
              <a:t>Пращоподібні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є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простими</a:t>
            </a:r>
            <a:r>
              <a:rPr lang="ru-RU" dirty="0"/>
              <a:t> і </a:t>
            </a:r>
            <a:r>
              <a:rPr lang="ru-RU" dirty="0" err="1"/>
              <a:t>доцільними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692696"/>
            <a:ext cx="381000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39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157192"/>
            <a:ext cx="6512511" cy="1143000"/>
          </a:xfrm>
        </p:spPr>
        <p:txBody>
          <a:bodyPr/>
          <a:lstStyle/>
          <a:p>
            <a:r>
              <a:rPr lang="ru-RU" dirty="0" err="1"/>
              <a:t>Контурні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3888432" cy="4536504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шматка </a:t>
            </a:r>
            <a:r>
              <a:rPr lang="ru-RU" dirty="0" err="1"/>
              <a:t>тканини</a:t>
            </a:r>
            <a:r>
              <a:rPr lang="ru-RU" dirty="0"/>
              <a:t> і </a:t>
            </a:r>
            <a:r>
              <a:rPr lang="ru-RU" dirty="0" err="1"/>
              <a:t>закривають</a:t>
            </a:r>
            <a:r>
              <a:rPr lang="ru-RU" dirty="0"/>
              <a:t> ними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Закріплюють</a:t>
            </a:r>
            <a:r>
              <a:rPr lang="ru-RU" dirty="0"/>
              <a:t> </a:t>
            </a:r>
            <a:r>
              <a:rPr lang="ru-RU" dirty="0" err="1"/>
              <a:t>контурні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пришитої</a:t>
            </a:r>
            <a:r>
              <a:rPr lang="ru-RU" dirty="0"/>
              <a:t> </a:t>
            </a:r>
            <a:r>
              <a:rPr lang="ru-RU" dirty="0" err="1" smtClean="0"/>
              <a:t>тасьми</a:t>
            </a:r>
            <a:r>
              <a:rPr lang="ru-RU" dirty="0" smtClean="0"/>
              <a:t>. </a:t>
            </a:r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передньої</a:t>
            </a:r>
            <a:r>
              <a:rPr lang="ru-RU" dirty="0"/>
              <a:t> </a:t>
            </a:r>
            <a:r>
              <a:rPr lang="ru-RU" dirty="0" err="1"/>
              <a:t>очеревинної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контурний</a:t>
            </a:r>
            <a:r>
              <a:rPr lang="ru-RU" dirty="0"/>
              <a:t> бандаж живота. До </a:t>
            </a:r>
            <a:r>
              <a:rPr lang="ru-RU" dirty="0" err="1"/>
              <a:t>контурних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r>
              <a:rPr lang="ru-RU" dirty="0"/>
              <a:t> належать і </a:t>
            </a:r>
            <a:r>
              <a:rPr lang="ru-RU" dirty="0" err="1"/>
              <a:t>суспензорії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444518"/>
            <a:ext cx="4824536" cy="29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452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301208"/>
            <a:ext cx="6512511" cy="1143000"/>
          </a:xfrm>
        </p:spPr>
        <p:txBody>
          <a:bodyPr/>
          <a:lstStyle/>
          <a:p>
            <a:r>
              <a:rPr lang="ru-RU" dirty="0" err="1"/>
              <a:t>Суспензорій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4032448" cy="5040560"/>
          </a:xfrm>
        </p:spPr>
        <p:txBody>
          <a:bodyPr>
            <a:normAutofit/>
          </a:bodyPr>
          <a:lstStyle/>
          <a:p>
            <a:r>
              <a:rPr lang="ru-RU" dirty="0" err="1"/>
              <a:t>Суспензорій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лямковий</a:t>
            </a:r>
            <a:r>
              <a:rPr lang="ru-RU" dirty="0"/>
              <a:t> </a:t>
            </a:r>
            <a:r>
              <a:rPr lang="ru-RU" dirty="0" err="1"/>
              <a:t>прилад</a:t>
            </a:r>
            <a:r>
              <a:rPr lang="ru-RU" dirty="0"/>
              <a:t> і </a:t>
            </a:r>
            <a:r>
              <a:rPr lang="ru-RU" dirty="0" err="1"/>
              <a:t>гаманець</a:t>
            </a:r>
            <a:r>
              <a:rPr lang="ru-RU" dirty="0"/>
              <a:t>. У </a:t>
            </a:r>
            <a:r>
              <a:rPr lang="ru-RU" dirty="0" err="1"/>
              <a:t>виготовленому</a:t>
            </a:r>
            <a:r>
              <a:rPr lang="ru-RU" dirty="0"/>
              <a:t> з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гаманці</a:t>
            </a:r>
            <a:r>
              <a:rPr lang="ru-RU" dirty="0"/>
              <a:t> </a:t>
            </a:r>
            <a:r>
              <a:rPr lang="ru-RU" dirty="0" err="1"/>
              <a:t>розміщуються</a:t>
            </a:r>
            <a:r>
              <a:rPr lang="ru-RU" dirty="0"/>
              <a:t>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, при </a:t>
            </a:r>
            <a:r>
              <a:rPr lang="ru-RU" dirty="0" err="1"/>
              <a:t>запальних</a:t>
            </a:r>
            <a:r>
              <a:rPr lang="ru-RU" dirty="0"/>
              <a:t> </a:t>
            </a:r>
            <a:r>
              <a:rPr lang="ru-RU" dirty="0" err="1"/>
              <a:t>захворюваннях</a:t>
            </a:r>
            <a:r>
              <a:rPr lang="ru-RU" dirty="0"/>
              <a:t> і </a:t>
            </a:r>
            <a:r>
              <a:rPr lang="ru-RU" dirty="0" err="1"/>
              <a:t>ушкодженнях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статевого</a:t>
            </a:r>
            <a:r>
              <a:rPr lang="ru-RU" dirty="0"/>
              <a:t> члена </a:t>
            </a:r>
            <a:r>
              <a:rPr lang="ru-RU" dirty="0" err="1"/>
              <a:t>чи</a:t>
            </a:r>
            <a:r>
              <a:rPr lang="ru-RU" dirty="0"/>
              <a:t> калитки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32656"/>
            <a:ext cx="3810000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0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372168"/>
            <a:ext cx="8424935" cy="1937152"/>
          </a:xfrm>
        </p:spPr>
        <p:txBody>
          <a:bodyPr/>
          <a:lstStyle/>
          <a:p>
            <a:r>
              <a:rPr lang="ru-RU" dirty="0" err="1"/>
              <a:t>Еластичні</a:t>
            </a:r>
            <a:r>
              <a:rPr lang="ru-RU" dirty="0"/>
              <a:t> </a:t>
            </a:r>
            <a:r>
              <a:rPr lang="ru-RU" sz="4400" dirty="0" err="1"/>
              <a:t>сітчасто-трубчасті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/>
              <a:t>Еластичні</a:t>
            </a:r>
            <a:r>
              <a:rPr lang="ru-RU" dirty="0"/>
              <a:t> </a:t>
            </a:r>
            <a:r>
              <a:rPr lang="ru-RU" dirty="0" err="1"/>
              <a:t>сітчасто-трубчасті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 РЕТЕЛАСТ </a:t>
            </a:r>
            <a:r>
              <a:rPr lang="ru-RU" dirty="0" err="1"/>
              <a:t>виготовляють</a:t>
            </a:r>
            <a:r>
              <a:rPr lang="ru-RU" dirty="0"/>
              <a:t> з </a:t>
            </a:r>
            <a:r>
              <a:rPr lang="ru-RU" dirty="0" err="1"/>
              <a:t>гуми</a:t>
            </a:r>
            <a:r>
              <a:rPr lang="ru-RU" dirty="0"/>
              <a:t>, </a:t>
            </a:r>
            <a:r>
              <a:rPr lang="ru-RU" dirty="0" err="1"/>
              <a:t>оплетеної</a:t>
            </a:r>
            <a:r>
              <a:rPr lang="ru-RU" dirty="0"/>
              <a:t> </a:t>
            </a:r>
            <a:r>
              <a:rPr lang="ru-RU" dirty="0" err="1"/>
              <a:t>бавовняною</a:t>
            </a:r>
            <a:r>
              <a:rPr lang="ru-RU" dirty="0"/>
              <a:t> </a:t>
            </a:r>
            <a:r>
              <a:rPr lang="ru-RU" dirty="0" err="1"/>
              <a:t>ниткою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сітку</a:t>
            </a:r>
            <a:r>
              <a:rPr lang="ru-RU" dirty="0"/>
              <a:t> </a:t>
            </a:r>
            <a:r>
              <a:rPr lang="ru-RU" dirty="0" err="1"/>
              <a:t>виготовляють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панчохи</a:t>
            </a:r>
            <a:r>
              <a:rPr lang="ru-RU" dirty="0"/>
              <a:t> (</a:t>
            </a:r>
            <a:r>
              <a:rPr lang="ru-RU" dirty="0" err="1"/>
              <a:t>завдовжки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5 до 20 м). Вона </a:t>
            </a:r>
            <a:r>
              <a:rPr lang="ru-RU" dirty="0" err="1"/>
              <a:t>буває</a:t>
            </a:r>
            <a:r>
              <a:rPr lang="ru-RU" dirty="0"/>
              <a:t> семи </a:t>
            </a:r>
            <a:r>
              <a:rPr lang="ru-RU" dirty="0" err="1"/>
              <a:t>розмірів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0 до 6) і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для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на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6379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653136"/>
            <a:ext cx="7334200" cy="1937152"/>
          </a:xfrm>
        </p:spPr>
        <p:txBody>
          <a:bodyPr/>
          <a:lstStyle/>
          <a:p>
            <a:r>
              <a:rPr lang="ru-RU" dirty="0"/>
              <a:t>Правила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352928" cy="4392488"/>
          </a:xfrm>
        </p:spPr>
        <p:txBody>
          <a:bodyPr>
            <a:normAutofit/>
          </a:bodyPr>
          <a:lstStyle/>
          <a:p>
            <a:r>
              <a:rPr lang="ru-RU" dirty="0"/>
              <a:t>1. Хворому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потерпілому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зручного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— </a:t>
            </a:r>
            <a:r>
              <a:rPr lang="ru-RU" dirty="0" err="1"/>
              <a:t>лежачи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сидячи</a:t>
            </a:r>
            <a:r>
              <a:rPr lang="ru-RU" dirty="0"/>
              <a:t>. </a:t>
            </a:r>
            <a:r>
              <a:rPr lang="ru-RU" dirty="0" err="1"/>
              <a:t>Горизонтальне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є </a:t>
            </a:r>
            <a:r>
              <a:rPr lang="ru-RU" dirty="0" err="1"/>
              <a:t>найзручнішим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бинтування</a:t>
            </a:r>
            <a:r>
              <a:rPr lang="ru-RU" dirty="0"/>
              <a:t> живота, </a:t>
            </a:r>
            <a:r>
              <a:rPr lang="ru-RU" dirty="0" err="1"/>
              <a:t>промежини</a:t>
            </a:r>
            <a:r>
              <a:rPr lang="ru-RU" dirty="0"/>
              <a:t> і </a:t>
            </a:r>
            <a:r>
              <a:rPr lang="ru-RU" dirty="0" err="1"/>
              <a:t>верхньої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стегна. </a:t>
            </a:r>
            <a:r>
              <a:rPr lang="ru-RU" dirty="0" err="1"/>
              <a:t>Накладати</a:t>
            </a:r>
            <a:r>
              <a:rPr lang="ru-RU" dirty="0"/>
              <a:t> </a:t>
            </a:r>
            <a:r>
              <a:rPr lang="ru-RU" dirty="0" err="1"/>
              <a:t>м'які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/>
              <a:t>найзручніше</a:t>
            </a:r>
            <a:r>
              <a:rPr lang="ru-RU" dirty="0"/>
              <a:t>, коли </a:t>
            </a:r>
            <a:r>
              <a:rPr lang="ru-RU" dirty="0" err="1"/>
              <a:t>ушкоджена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хворого </a:t>
            </a:r>
            <a:r>
              <a:rPr lang="ru-RU" dirty="0" err="1"/>
              <a:t>розташована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грудей особи, яка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яку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перев'язати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бути абсолютно </a:t>
            </a:r>
            <a:r>
              <a:rPr lang="ru-RU" dirty="0" err="1"/>
              <a:t>нерухомою</a:t>
            </a:r>
            <a:r>
              <a:rPr lang="ru-RU" dirty="0"/>
              <a:t>. </a:t>
            </a:r>
            <a:r>
              <a:rPr lang="ru-RU" dirty="0" err="1"/>
              <a:t>Кінцівка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в </a:t>
            </a:r>
            <a:r>
              <a:rPr lang="ru-RU" dirty="0" err="1"/>
              <a:t>середньо-фізіологічному</a:t>
            </a:r>
            <a:r>
              <a:rPr lang="ru-RU" dirty="0"/>
              <a:t> </a:t>
            </a:r>
            <a:r>
              <a:rPr lang="ru-RU" dirty="0" err="1"/>
              <a:t>положенні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максимальне</a:t>
            </a:r>
            <a:r>
              <a:rPr lang="ru-RU" dirty="0"/>
              <a:t> </a:t>
            </a:r>
            <a:r>
              <a:rPr lang="ru-RU" dirty="0" err="1"/>
              <a:t>розслаблення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, і </a:t>
            </a:r>
            <a:r>
              <a:rPr lang="ru-RU" dirty="0" err="1"/>
              <a:t>це</a:t>
            </a:r>
            <a:r>
              <a:rPr lang="ru-RU" dirty="0"/>
              <a:t> є </a:t>
            </a:r>
            <a:r>
              <a:rPr lang="ru-RU" dirty="0" err="1"/>
              <a:t>функціонально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вигідним</a:t>
            </a:r>
            <a:r>
              <a:rPr lang="ru-RU" dirty="0"/>
              <a:t> для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82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Пов'язка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err="1" smtClean="0"/>
              <a:t>Пов'язка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перев'язувальний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зак­ривають</a:t>
            </a:r>
            <a:r>
              <a:rPr lang="ru-RU" dirty="0" smtClean="0"/>
              <a:t> рану.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накладання</a:t>
            </a:r>
            <a:r>
              <a:rPr lang="ru-RU" dirty="0" smtClean="0"/>
              <a:t> </a:t>
            </a:r>
            <a:r>
              <a:rPr lang="ru-RU" dirty="0" err="1" smtClean="0"/>
              <a:t>пов'язки</a:t>
            </a:r>
            <a:r>
              <a:rPr lang="ru-RU" dirty="0" smtClean="0"/>
              <a:t> на рану </a:t>
            </a:r>
            <a:r>
              <a:rPr lang="ru-RU" dirty="0" err="1" smtClean="0"/>
              <a:t>на­зивають</a:t>
            </a:r>
            <a:r>
              <a:rPr lang="ru-RU" dirty="0" smtClean="0"/>
              <a:t> </a:t>
            </a:r>
            <a:r>
              <a:rPr lang="ru-RU" dirty="0" err="1" smtClean="0"/>
              <a:t>перев'язкою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140968"/>
            <a:ext cx="3810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877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1808" y="5301208"/>
            <a:ext cx="6512511" cy="1143000"/>
          </a:xfrm>
        </p:spPr>
        <p:txBody>
          <a:bodyPr/>
          <a:lstStyle/>
          <a:p>
            <a:r>
              <a:rPr lang="ru-RU" dirty="0"/>
              <a:t>Правила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0849" y="404664"/>
            <a:ext cx="4794448" cy="489654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3. Оператор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стояти</a:t>
            </a:r>
            <a:r>
              <a:rPr lang="ru-RU" dirty="0"/>
              <a:t> </a:t>
            </a:r>
            <a:r>
              <a:rPr lang="ru-RU" dirty="0" err="1"/>
              <a:t>обличчям</a:t>
            </a:r>
            <a:r>
              <a:rPr lang="ru-RU" dirty="0"/>
              <a:t> до </a:t>
            </a:r>
            <a:r>
              <a:rPr lang="ru-RU" dirty="0" err="1"/>
              <a:t>пацієнта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відреагувати</a:t>
            </a:r>
            <a:r>
              <a:rPr lang="ru-RU" dirty="0"/>
              <a:t> на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спричинений</a:t>
            </a:r>
            <a:r>
              <a:rPr lang="ru-RU" dirty="0"/>
              <a:t> </a:t>
            </a:r>
            <a:r>
              <a:rPr lang="ru-RU" dirty="0" err="1"/>
              <a:t>перев'язкою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Пов'язку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у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периферії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до </a:t>
            </a:r>
            <a:r>
              <a:rPr lang="ru-RU" dirty="0" err="1"/>
              <a:t>тулуба</a:t>
            </a:r>
            <a:r>
              <a:rPr lang="ru-RU" dirty="0"/>
              <a:t>, </a:t>
            </a:r>
            <a:r>
              <a:rPr lang="ru-RU" dirty="0" err="1"/>
              <a:t>розпочинаючи</a:t>
            </a:r>
            <a:r>
              <a:rPr lang="ru-RU" dirty="0"/>
              <a:t> з </a:t>
            </a:r>
            <a:r>
              <a:rPr lang="ru-RU" dirty="0" err="1"/>
              <a:t>фіксувального</a:t>
            </a:r>
            <a:r>
              <a:rPr lang="ru-RU" dirty="0"/>
              <a:t> туру,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бинта </a:t>
            </a:r>
            <a:r>
              <a:rPr lang="ru-RU" dirty="0" err="1"/>
              <a:t>закріплюють</a:t>
            </a:r>
            <a:r>
              <a:rPr lang="ru-RU" dirty="0"/>
              <a:t> на </a:t>
            </a:r>
            <a:r>
              <a:rPr lang="ru-RU" dirty="0" err="1"/>
              <a:t>перев'язувальній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</a:t>
            </a:r>
          </a:p>
          <a:p>
            <a:r>
              <a:rPr lang="ru-RU" dirty="0"/>
              <a:t>5. У </a:t>
            </a:r>
            <a:r>
              <a:rPr lang="ru-RU" dirty="0" err="1"/>
              <a:t>разі</a:t>
            </a:r>
            <a:r>
              <a:rPr lang="ru-RU" dirty="0"/>
              <a:t> типового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бинт </a:t>
            </a:r>
            <a:r>
              <a:rPr lang="ru-RU" dirty="0" err="1"/>
              <a:t>тримають</a:t>
            </a:r>
            <a:r>
              <a:rPr lang="ru-RU" dirty="0"/>
              <a:t> у </a:t>
            </a:r>
            <a:r>
              <a:rPr lang="ru-RU" dirty="0" err="1"/>
              <a:t>правій</a:t>
            </a:r>
            <a:r>
              <a:rPr lang="ru-RU" dirty="0"/>
              <a:t> </a:t>
            </a:r>
            <a:r>
              <a:rPr lang="ru-RU" dirty="0" err="1"/>
              <a:t>руці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(початок) — у </a:t>
            </a:r>
            <a:r>
              <a:rPr lang="ru-RU" dirty="0" err="1"/>
              <a:t>лівій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627343"/>
            <a:ext cx="38100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0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5229200"/>
            <a:ext cx="6595135" cy="1505104"/>
          </a:xfrm>
        </p:spPr>
        <p:txBody>
          <a:bodyPr/>
          <a:lstStyle/>
          <a:p>
            <a:r>
              <a:rPr lang="ru-RU" dirty="0"/>
              <a:t>Правила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7992888" cy="4896544"/>
          </a:xfrm>
        </p:spPr>
        <p:txBody>
          <a:bodyPr>
            <a:normAutofit/>
          </a:bodyPr>
          <a:lstStyle/>
          <a:p>
            <a:r>
              <a:rPr lang="ru-RU" dirty="0"/>
              <a:t>6. </a:t>
            </a:r>
            <a:r>
              <a:rPr lang="ru-RU" dirty="0" err="1"/>
              <a:t>Розгортують</a:t>
            </a:r>
            <a:r>
              <a:rPr lang="ru-RU" dirty="0"/>
              <a:t> бинт </a:t>
            </a:r>
            <a:r>
              <a:rPr lang="ru-RU" dirty="0" err="1"/>
              <a:t>зліва</a:t>
            </a:r>
            <a:r>
              <a:rPr lang="ru-RU" dirty="0"/>
              <a:t> направо, не </a:t>
            </a:r>
            <a:r>
              <a:rPr lang="ru-RU" dirty="0" err="1"/>
              <a:t>відриваючи</a:t>
            </a:r>
            <a:r>
              <a:rPr lang="ru-RU" dirty="0"/>
              <a:t> рук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перев'язувальної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і не </a:t>
            </a:r>
            <a:r>
              <a:rPr lang="ru-RU" dirty="0" err="1"/>
              <a:t>розтягуючи</a:t>
            </a:r>
            <a:r>
              <a:rPr lang="ru-RU" dirty="0"/>
              <a:t> бинт у </a:t>
            </a:r>
            <a:r>
              <a:rPr lang="ru-RU" dirty="0" err="1"/>
              <a:t>повітрі</a:t>
            </a:r>
            <a:r>
              <a:rPr lang="ru-RU" dirty="0"/>
              <a:t>. </a:t>
            </a:r>
            <a:r>
              <a:rPr lang="ru-RU" dirty="0" err="1"/>
              <a:t>Бинтування</a:t>
            </a:r>
            <a:r>
              <a:rPr lang="ru-RU" dirty="0"/>
              <a:t> </a:t>
            </a:r>
            <a:r>
              <a:rPr lang="ru-RU" dirty="0" err="1"/>
              <a:t>розгорнутим</a:t>
            </a:r>
            <a:r>
              <a:rPr lang="ru-RU" dirty="0"/>
              <a:t> бинтом </a:t>
            </a:r>
            <a:r>
              <a:rPr lang="ru-RU" dirty="0" err="1"/>
              <a:t>призводить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до </a:t>
            </a:r>
            <a:r>
              <a:rPr lang="ru-RU" dirty="0" err="1"/>
              <a:t>нерівномірного</a:t>
            </a:r>
            <a:r>
              <a:rPr lang="ru-RU" dirty="0"/>
              <a:t> </a:t>
            </a:r>
            <a:r>
              <a:rPr lang="ru-RU" dirty="0" err="1"/>
              <a:t>натягання</a:t>
            </a:r>
            <a:r>
              <a:rPr lang="ru-RU" dirty="0"/>
              <a:t> і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больових</a:t>
            </a:r>
            <a:r>
              <a:rPr lang="ru-RU" dirty="0"/>
              <a:t> </a:t>
            </a:r>
            <a:r>
              <a:rPr lang="ru-RU" dirty="0" err="1"/>
              <a:t>відчуттів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Накладати</a:t>
            </a:r>
            <a:r>
              <a:rPr lang="ru-RU" dirty="0"/>
              <a:t> </a:t>
            </a:r>
            <a:r>
              <a:rPr lang="ru-RU" dirty="0" err="1"/>
              <a:t>пов'язку</a:t>
            </a:r>
            <a:r>
              <a:rPr lang="ru-RU" dirty="0"/>
              <a:t> треба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тур </a:t>
            </a:r>
            <a:r>
              <a:rPr lang="ru-RU" dirty="0" err="1"/>
              <a:t>прикривав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до 2/3 </a:t>
            </a:r>
            <a:r>
              <a:rPr lang="ru-RU" dirty="0" err="1"/>
              <a:t>ширини</a:t>
            </a:r>
            <a:r>
              <a:rPr lang="ru-RU" dirty="0"/>
              <a:t>.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м'якої</a:t>
            </a:r>
            <a:r>
              <a:rPr lang="ru-RU" dirty="0"/>
              <a:t> </a:t>
            </a:r>
            <a:r>
              <a:rPr lang="ru-RU" dirty="0" err="1"/>
              <a:t>бинтової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розщепленим</a:t>
            </a:r>
            <a:r>
              <a:rPr lang="ru-RU" dirty="0"/>
              <a:t> </a:t>
            </a:r>
            <a:r>
              <a:rPr lang="ru-RU" dirty="0" err="1"/>
              <a:t>кінцем</a:t>
            </a:r>
            <a:r>
              <a:rPr lang="ru-RU" dirty="0"/>
              <a:t> бинта,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зав'язується</a:t>
            </a:r>
            <a:r>
              <a:rPr lang="ru-RU" dirty="0"/>
              <a:t> у </a:t>
            </a:r>
            <a:r>
              <a:rPr lang="ru-RU" dirty="0" err="1"/>
              <a:t>вузькому</a:t>
            </a:r>
            <a:r>
              <a:rPr lang="ru-RU" dirty="0"/>
              <a:t>, </a:t>
            </a:r>
            <a:r>
              <a:rPr lang="ru-RU" dirty="0" err="1"/>
              <a:t>найменш</a:t>
            </a:r>
            <a:r>
              <a:rPr lang="ru-RU" dirty="0"/>
              <a:t> </a:t>
            </a:r>
            <a:r>
              <a:rPr lang="ru-RU" dirty="0" err="1"/>
              <a:t>рухомому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. </a:t>
            </a:r>
            <a:r>
              <a:rPr lang="ru-RU" dirty="0" err="1"/>
              <a:t>Вузол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зав'язувати</a:t>
            </a:r>
            <a:r>
              <a:rPr lang="ru-RU" dirty="0"/>
              <a:t> з </a:t>
            </a:r>
            <a:r>
              <a:rPr lang="ru-RU" dirty="0" err="1"/>
              <a:t>протилежного</a:t>
            </a:r>
            <a:r>
              <a:rPr lang="ru-RU" dirty="0"/>
              <a:t> боку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935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848872" cy="5328592"/>
          </a:xfrm>
        </p:spPr>
        <p:txBody>
          <a:bodyPr/>
          <a:lstStyle/>
          <a:p>
            <a:r>
              <a:rPr lang="ru-RU" dirty="0"/>
              <a:t>Для </a:t>
            </a:r>
            <a:r>
              <a:rPr lang="ru-RU" dirty="0" err="1"/>
              <a:t>ліпшої</a:t>
            </a:r>
            <a:r>
              <a:rPr lang="ru-RU" dirty="0"/>
              <a:t>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циркулярної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тури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накладені</a:t>
            </a:r>
            <a:r>
              <a:rPr lang="ru-RU" dirty="0"/>
              <a:t> на </a:t>
            </a:r>
            <a:r>
              <a:rPr lang="ru-RU" dirty="0" err="1"/>
              <a:t>шкіру</a:t>
            </a:r>
            <a:r>
              <a:rPr lang="ru-RU" dirty="0"/>
              <a:t>,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оброблену</a:t>
            </a:r>
            <a:r>
              <a:rPr lang="ru-RU" dirty="0"/>
              <a:t> </a:t>
            </a:r>
            <a:r>
              <a:rPr lang="ru-RU" dirty="0" err="1"/>
              <a:t>клеєм</a:t>
            </a:r>
            <a:r>
              <a:rPr lang="ru-RU" dirty="0"/>
              <a:t>. </a:t>
            </a:r>
            <a:r>
              <a:rPr lang="ru-RU" dirty="0" err="1"/>
              <a:t>Останні</a:t>
            </a:r>
            <a:r>
              <a:rPr lang="ru-RU" dirty="0"/>
              <a:t> тури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прикриті</a:t>
            </a:r>
            <a:r>
              <a:rPr lang="ru-RU" dirty="0"/>
              <a:t> </a:t>
            </a:r>
            <a:r>
              <a:rPr lang="ru-RU" dirty="0" err="1"/>
              <a:t>лейкопластиром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шкірою</a:t>
            </a:r>
            <a:r>
              <a:rPr lang="ru-RU" dirty="0"/>
              <a:t> не </a:t>
            </a:r>
            <a:r>
              <a:rPr lang="ru-RU" dirty="0" err="1"/>
              <a:t>стикається</a:t>
            </a:r>
            <a:r>
              <a:rPr lang="ru-RU" dirty="0"/>
              <a:t>, але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механічну</a:t>
            </a:r>
            <a:r>
              <a:rPr lang="ru-RU" dirty="0"/>
              <a:t> </a:t>
            </a:r>
            <a:r>
              <a:rPr lang="ru-RU" dirty="0" err="1"/>
              <a:t>міцність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068960"/>
            <a:ext cx="352839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444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157192"/>
            <a:ext cx="7622232" cy="1366088"/>
          </a:xfrm>
        </p:spPr>
        <p:txBody>
          <a:bodyPr/>
          <a:lstStyle/>
          <a:p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накладеної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064896" cy="4752528"/>
          </a:xfrm>
        </p:spPr>
        <p:txBody>
          <a:bodyPr>
            <a:normAutofit/>
          </a:bodyPr>
          <a:lstStyle/>
          <a:p>
            <a:r>
              <a:rPr lang="ru-RU" dirty="0" err="1"/>
              <a:t>Пов'язка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фіксувати</a:t>
            </a:r>
            <a:r>
              <a:rPr lang="ru-RU" dirty="0"/>
              <a:t> </a:t>
            </a:r>
            <a:r>
              <a:rPr lang="ru-RU" dirty="0" err="1"/>
              <a:t>ушкоджену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до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перев'язки</a:t>
            </a:r>
            <a:r>
              <a:rPr lang="ru-RU" dirty="0"/>
              <a:t> (</a:t>
            </a:r>
            <a:r>
              <a:rPr lang="ru-RU" dirty="0" err="1"/>
              <a:t>зазвичай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1 </a:t>
            </a:r>
            <a:r>
              <a:rPr lang="ru-RU" dirty="0" err="1"/>
              <a:t>добу</a:t>
            </a:r>
            <a:r>
              <a:rPr lang="ru-RU" dirty="0"/>
              <a:t>).</a:t>
            </a:r>
          </a:p>
          <a:p>
            <a:r>
              <a:rPr lang="ru-RU" dirty="0" err="1"/>
              <a:t>Пов'язка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накладена</a:t>
            </a:r>
            <a:r>
              <a:rPr lang="ru-RU" dirty="0"/>
              <a:t> </a:t>
            </a:r>
            <a:r>
              <a:rPr lang="ru-RU" dirty="0" err="1"/>
              <a:t>щільно</a:t>
            </a:r>
            <a:r>
              <a:rPr lang="ru-RU" dirty="0"/>
              <a:t>, але не туго, і не </a:t>
            </a:r>
            <a:r>
              <a:rPr lang="ru-RU" dirty="0" err="1"/>
              <a:t>спричинювати</a:t>
            </a:r>
            <a:r>
              <a:rPr lang="ru-RU" dirty="0"/>
              <a:t> </a:t>
            </a:r>
            <a:r>
              <a:rPr lang="ru-RU" dirty="0" err="1"/>
              <a:t>незручності</a:t>
            </a:r>
            <a:r>
              <a:rPr lang="ru-RU" dirty="0"/>
              <a:t> хворому.</a:t>
            </a:r>
          </a:p>
          <a:p>
            <a:r>
              <a:rPr lang="ru-RU" dirty="0" err="1"/>
              <a:t>Пов'язка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лежати</a:t>
            </a:r>
            <a:r>
              <a:rPr lang="ru-RU" dirty="0"/>
              <a:t> </a:t>
            </a:r>
            <a:r>
              <a:rPr lang="ru-RU" dirty="0" err="1"/>
              <a:t>рівно</a:t>
            </a:r>
            <a:r>
              <a:rPr lang="ru-RU" dirty="0"/>
              <a:t>, без </a:t>
            </a:r>
            <a:r>
              <a:rPr lang="ru-RU" dirty="0" err="1"/>
              <a:t>зморшок</a:t>
            </a:r>
            <a:r>
              <a:rPr lang="ru-RU" dirty="0"/>
              <a:t>.</a:t>
            </a:r>
          </a:p>
          <a:p>
            <a:r>
              <a:rPr lang="ru-RU" dirty="0" err="1" smtClean="0"/>
              <a:t>Пов'язка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рівномірно</a:t>
            </a:r>
            <a:r>
              <a:rPr lang="ru-RU" dirty="0"/>
              <a:t> </a:t>
            </a:r>
            <a:r>
              <a:rPr lang="ru-RU" dirty="0" err="1"/>
              <a:t>тиснути</a:t>
            </a:r>
            <a:r>
              <a:rPr lang="ru-RU" dirty="0"/>
              <a:t> на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і не </a:t>
            </a:r>
            <a:r>
              <a:rPr lang="ru-RU" dirty="0" err="1"/>
              <a:t>крутитися</a:t>
            </a:r>
            <a:r>
              <a:rPr lang="ru-RU" dirty="0"/>
              <a:t>, не </a:t>
            </a:r>
            <a:r>
              <a:rPr lang="ru-RU" dirty="0" err="1"/>
              <a:t>зісковзувати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заважати</a:t>
            </a:r>
            <a:r>
              <a:rPr lang="ru-RU" dirty="0"/>
              <a:t> </a:t>
            </a:r>
            <a:r>
              <a:rPr lang="ru-RU" dirty="0" err="1"/>
              <a:t>рухам</a:t>
            </a:r>
            <a:r>
              <a:rPr lang="ru-RU" dirty="0"/>
              <a:t>.</a:t>
            </a:r>
          </a:p>
          <a:p>
            <a:r>
              <a:rPr lang="ru-RU" dirty="0" err="1"/>
              <a:t>Вузол</a:t>
            </a:r>
            <a:r>
              <a:rPr lang="ru-RU" dirty="0"/>
              <a:t> </a:t>
            </a:r>
            <a:r>
              <a:rPr lang="ru-RU" dirty="0" err="1"/>
              <a:t>кінців</a:t>
            </a:r>
            <a:r>
              <a:rPr lang="ru-RU" dirty="0"/>
              <a:t> </a:t>
            </a:r>
            <a:r>
              <a:rPr lang="ru-RU" dirty="0" err="1"/>
              <a:t>зав'язки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зав'язувати</a:t>
            </a:r>
            <a:r>
              <a:rPr lang="ru-RU" dirty="0"/>
              <a:t> </a:t>
            </a:r>
            <a:r>
              <a:rPr lang="ru-RU" dirty="0" err="1"/>
              <a:t>подалі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ушкодженої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заважав</a:t>
            </a:r>
            <a:r>
              <a:rPr lang="ru-RU" dirty="0"/>
              <a:t> </a:t>
            </a:r>
            <a:r>
              <a:rPr lang="ru-RU" dirty="0" err="1"/>
              <a:t>рухам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8475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789040"/>
            <a:ext cx="6398096" cy="1726128"/>
          </a:xfrm>
        </p:spPr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бинтових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744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941168"/>
            <a:ext cx="7910264" cy="1143000"/>
          </a:xfrm>
        </p:spPr>
        <p:txBody>
          <a:bodyPr/>
          <a:lstStyle/>
          <a:p>
            <a:r>
              <a:rPr lang="ru-RU" dirty="0" err="1"/>
              <a:t>Колова</a:t>
            </a:r>
            <a:r>
              <a:rPr lang="ru-RU" dirty="0"/>
              <a:t> (</a:t>
            </a:r>
            <a:r>
              <a:rPr lang="ru-RU" dirty="0" err="1"/>
              <a:t>циркулярна</a:t>
            </a:r>
            <a:r>
              <a:rPr lang="ru-RU" dirty="0"/>
              <a:t>) </a:t>
            </a:r>
            <a:r>
              <a:rPr lang="ru-RU" dirty="0" err="1"/>
              <a:t>пов'язка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20688"/>
            <a:ext cx="5184576" cy="4176464"/>
          </a:xfrm>
        </p:spPr>
        <p:txBody>
          <a:bodyPr/>
          <a:lstStyle/>
          <a:p>
            <a:r>
              <a:rPr lang="ru-RU" dirty="0" err="1"/>
              <a:t>Колова</a:t>
            </a:r>
            <a:r>
              <a:rPr lang="ru-RU" dirty="0"/>
              <a:t> (</a:t>
            </a:r>
            <a:r>
              <a:rPr lang="ru-RU" dirty="0" err="1"/>
              <a:t>циркулярна</a:t>
            </a:r>
            <a:r>
              <a:rPr lang="ru-RU" dirty="0"/>
              <a:t>) </a:t>
            </a:r>
            <a:r>
              <a:rPr lang="ru-RU" dirty="0" err="1"/>
              <a:t>пов'язка</a:t>
            </a:r>
            <a:r>
              <a:rPr lang="ru-RU" dirty="0"/>
              <a:t> — </a:t>
            </a:r>
            <a:r>
              <a:rPr lang="ru-RU" dirty="0" err="1"/>
              <a:t>зручна</a:t>
            </a:r>
            <a:r>
              <a:rPr lang="ru-RU" dirty="0"/>
              <a:t> для </a:t>
            </a:r>
            <a:r>
              <a:rPr lang="ru-RU" dirty="0" err="1"/>
              <a:t>бинтування</a:t>
            </a:r>
            <a:r>
              <a:rPr lang="ru-RU" dirty="0"/>
              <a:t> </a:t>
            </a:r>
            <a:r>
              <a:rPr lang="ru-RU" dirty="0" err="1"/>
              <a:t>циркулярної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 </a:t>
            </a:r>
            <a:r>
              <a:rPr lang="ru-RU" dirty="0" err="1"/>
              <a:t>Оберти</a:t>
            </a:r>
            <a:r>
              <a:rPr lang="ru-RU" dirty="0"/>
              <a:t> бинта </a:t>
            </a:r>
            <a:r>
              <a:rPr lang="ru-RU" dirty="0" err="1"/>
              <a:t>лягають</a:t>
            </a:r>
            <a:r>
              <a:rPr lang="ru-RU" dirty="0"/>
              <a:t> один на одного,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тур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прикриває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.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бинтування</a:t>
            </a:r>
            <a:r>
              <a:rPr lang="ru-RU" dirty="0"/>
              <a:t> </a:t>
            </a:r>
            <a:r>
              <a:rPr lang="ru-RU" dirty="0" err="1"/>
              <a:t>обмежених</a:t>
            </a:r>
            <a:r>
              <a:rPr lang="ru-RU" dirty="0"/>
              <a:t> </a:t>
            </a:r>
            <a:r>
              <a:rPr lang="ru-RU" dirty="0" err="1"/>
              <a:t>поверхонь</a:t>
            </a:r>
            <a:r>
              <a:rPr lang="ru-RU" dirty="0"/>
              <a:t> </a:t>
            </a:r>
            <a:r>
              <a:rPr lang="ru-RU" dirty="0" err="1"/>
              <a:t>лоба</a:t>
            </a:r>
            <a:r>
              <a:rPr lang="ru-RU" dirty="0"/>
              <a:t>,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стегна і </a:t>
            </a:r>
            <a:r>
              <a:rPr lang="ru-RU" dirty="0" err="1"/>
              <a:t>надп'ятково-гомілкового</a:t>
            </a:r>
            <a:r>
              <a:rPr lang="ru-RU" dirty="0"/>
              <a:t> </a:t>
            </a:r>
            <a:r>
              <a:rPr lang="ru-RU" dirty="0" err="1"/>
              <a:t>суглоба</a:t>
            </a:r>
            <a:r>
              <a:rPr 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10879"/>
            <a:ext cx="218122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65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495918"/>
            <a:ext cx="6512511" cy="1143000"/>
          </a:xfrm>
        </p:spPr>
        <p:txBody>
          <a:bodyPr/>
          <a:lstStyle/>
          <a:p>
            <a:r>
              <a:rPr lang="ru-RU" dirty="0" err="1"/>
              <a:t>Спіральна</a:t>
            </a:r>
            <a:r>
              <a:rPr lang="ru-RU" dirty="0"/>
              <a:t> </a:t>
            </a:r>
            <a:r>
              <a:rPr lang="ru-RU" dirty="0" err="1"/>
              <a:t>пов'язка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7920880" cy="3744416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 err="1"/>
              <a:t>Спіральна</a:t>
            </a:r>
            <a:r>
              <a:rPr lang="ru-RU" dirty="0"/>
              <a:t> </a:t>
            </a:r>
            <a:r>
              <a:rPr lang="ru-RU" dirty="0" err="1"/>
              <a:t>пов'язка</a:t>
            </a:r>
            <a:r>
              <a:rPr lang="ru-RU" dirty="0"/>
              <a:t> — </a:t>
            </a:r>
            <a:r>
              <a:rPr lang="ru-RU" dirty="0" err="1"/>
              <a:t>накладають</a:t>
            </a:r>
            <a:r>
              <a:rPr lang="ru-RU" dirty="0"/>
              <a:t> на </a:t>
            </a:r>
            <a:r>
              <a:rPr lang="ru-RU" dirty="0" err="1"/>
              <a:t>кінцівки</a:t>
            </a:r>
            <a:r>
              <a:rPr lang="ru-RU" dirty="0"/>
              <a:t>, </a:t>
            </a:r>
            <a:r>
              <a:rPr lang="ru-RU" dirty="0" err="1"/>
              <a:t>тулуб</a:t>
            </a:r>
            <a:r>
              <a:rPr lang="ru-RU" dirty="0"/>
              <a:t>, </a:t>
            </a:r>
            <a:r>
              <a:rPr lang="ru-RU" dirty="0" err="1"/>
              <a:t>груднину</a:t>
            </a:r>
            <a:r>
              <a:rPr lang="ru-RU" dirty="0"/>
              <a:t> для </a:t>
            </a:r>
            <a:r>
              <a:rPr lang="ru-RU" dirty="0" err="1"/>
              <a:t>закриття</a:t>
            </a:r>
            <a:r>
              <a:rPr lang="ru-RU" dirty="0"/>
              <a:t> великих за </a:t>
            </a:r>
            <a:r>
              <a:rPr lang="ru-RU" dirty="0" err="1"/>
              <a:t>довжиною</a:t>
            </a:r>
            <a:r>
              <a:rPr lang="ru-RU" dirty="0"/>
              <a:t> і шириною </a:t>
            </a:r>
            <a:r>
              <a:rPr lang="ru-RU" dirty="0" err="1"/>
              <a:t>дефектів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ран: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двох-трьох</a:t>
            </a:r>
            <a:r>
              <a:rPr lang="ru-RU" dirty="0"/>
              <a:t> </a:t>
            </a:r>
            <a:r>
              <a:rPr lang="ru-RU" dirty="0" err="1"/>
              <a:t>закріплювальних</a:t>
            </a:r>
            <a:r>
              <a:rPr lang="ru-RU" dirty="0"/>
              <a:t> </a:t>
            </a:r>
            <a:r>
              <a:rPr lang="ru-RU" dirty="0" err="1"/>
              <a:t>турів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тур </a:t>
            </a:r>
            <a:r>
              <a:rPr lang="ru-RU" dirty="0" err="1"/>
              <a:t>накладають</a:t>
            </a:r>
            <a:r>
              <a:rPr lang="ru-RU" dirty="0"/>
              <a:t> у </a:t>
            </a:r>
            <a:r>
              <a:rPr lang="ru-RU" dirty="0" err="1"/>
              <a:t>скісному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і </a:t>
            </a:r>
            <a:r>
              <a:rPr lang="ru-RU" dirty="0" err="1"/>
              <a:t>прикривають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на 1/2 </a:t>
            </a:r>
            <a:r>
              <a:rPr lang="ru-RU" dirty="0" err="1"/>
              <a:t>або</a:t>
            </a:r>
            <a:r>
              <a:rPr lang="ru-RU" dirty="0"/>
              <a:t> 2/3 </a:t>
            </a:r>
            <a:r>
              <a:rPr lang="ru-RU" dirty="0" err="1"/>
              <a:t>ширини</a:t>
            </a:r>
            <a:r>
              <a:rPr lang="ru-RU" dirty="0"/>
              <a:t> бинта. </a:t>
            </a:r>
            <a:r>
              <a:rPr lang="ru-RU" dirty="0" err="1"/>
              <a:t>Пов'язка</a:t>
            </a:r>
            <a:r>
              <a:rPr lang="ru-RU" dirty="0"/>
              <a:t>  </a:t>
            </a:r>
            <a:r>
              <a:rPr lang="ru-RU" dirty="0" err="1"/>
              <a:t>дуже</a:t>
            </a:r>
            <a:r>
              <a:rPr lang="ru-RU" dirty="0"/>
              <a:t> проста і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накладається</a:t>
            </a:r>
            <a:r>
              <a:rPr lang="ru-RU" dirty="0"/>
              <a:t>, але легко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сповзати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ослабленню</a:t>
            </a:r>
            <a:r>
              <a:rPr lang="ru-RU" dirty="0"/>
              <a:t> </a:t>
            </a:r>
            <a:r>
              <a:rPr lang="ru-RU" dirty="0" err="1"/>
              <a:t>спіральної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на </a:t>
            </a:r>
            <a:r>
              <a:rPr lang="ru-RU" dirty="0" err="1"/>
              <a:t>конусоподібну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перегин</a:t>
            </a:r>
            <a:r>
              <a:rPr lang="ru-RU" dirty="0"/>
              <a:t> кожного </a:t>
            </a:r>
            <a:r>
              <a:rPr lang="ru-RU" dirty="0" err="1"/>
              <a:t>наступного</a:t>
            </a:r>
            <a:r>
              <a:rPr lang="ru-RU" dirty="0"/>
              <a:t> туру бинта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09" b="15392"/>
          <a:stretch/>
        </p:blipFill>
        <p:spPr>
          <a:xfrm>
            <a:off x="5004048" y="3717031"/>
            <a:ext cx="3885010" cy="188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13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5832648" cy="5760640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 err="1"/>
              <a:t>Хрестоподібну</a:t>
            </a:r>
            <a:r>
              <a:rPr lang="ru-RU" dirty="0"/>
              <a:t>, </a:t>
            </a:r>
            <a:r>
              <a:rPr lang="ru-RU" dirty="0" err="1"/>
              <a:t>вісімкоподібну</a:t>
            </a:r>
            <a:r>
              <a:rPr lang="ru-RU" dirty="0"/>
              <a:t> </a:t>
            </a:r>
            <a:r>
              <a:rPr lang="ru-RU" dirty="0" err="1"/>
              <a:t>пов</a:t>
            </a:r>
            <a:r>
              <a:rPr lang="ru-RU" dirty="0"/>
              <a:t> '</a:t>
            </a:r>
            <a:r>
              <a:rPr lang="ru-RU" dirty="0" err="1"/>
              <a:t>язку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пов'язку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перехрещується</a:t>
            </a:r>
            <a:r>
              <a:rPr lang="ru-RU" dirty="0"/>
              <a:t>, </a:t>
            </a:r>
            <a:r>
              <a:rPr lang="ru-RU" dirty="0" err="1"/>
              <a:t>накладають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і </a:t>
            </a:r>
            <a:r>
              <a:rPr lang="ru-RU" dirty="0" err="1"/>
              <a:t>розрізняють</a:t>
            </a:r>
            <a:r>
              <a:rPr lang="ru-RU" dirty="0"/>
              <a:t> за формою (</a:t>
            </a:r>
            <a:r>
              <a:rPr lang="ru-RU" dirty="0" err="1"/>
              <a:t>об'ємом</a:t>
            </a:r>
            <a:r>
              <a:rPr lang="ru-RU" dirty="0"/>
              <a:t>). </a:t>
            </a:r>
            <a:r>
              <a:rPr lang="ru-RU" dirty="0" err="1"/>
              <a:t>Напрямок</a:t>
            </a:r>
            <a:r>
              <a:rPr lang="ru-RU" dirty="0"/>
              <a:t> бинта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фігуру</a:t>
            </a:r>
            <a:r>
              <a:rPr lang="ru-RU" dirty="0"/>
              <a:t> </a:t>
            </a:r>
            <a:r>
              <a:rPr lang="ru-RU" dirty="0" err="1"/>
              <a:t>вісімки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перев'язку</a:t>
            </a:r>
            <a:r>
              <a:rPr lang="ru-RU" dirty="0"/>
              <a:t> </a:t>
            </a:r>
            <a:r>
              <a:rPr lang="ru-RU" dirty="0" err="1"/>
              <a:t>потилиці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двома-трьома</a:t>
            </a:r>
            <a:r>
              <a:rPr lang="ru-RU" dirty="0"/>
              <a:t> </a:t>
            </a:r>
            <a:r>
              <a:rPr lang="ru-RU" dirty="0" err="1"/>
              <a:t>циркулярними</a:t>
            </a:r>
            <a:r>
              <a:rPr lang="ru-RU" dirty="0"/>
              <a:t>, </a:t>
            </a:r>
            <a:r>
              <a:rPr lang="ru-RU" dirty="0" err="1"/>
              <a:t>коловими</a:t>
            </a:r>
            <a:r>
              <a:rPr lang="ru-RU" dirty="0"/>
              <a:t> </a:t>
            </a:r>
            <a:r>
              <a:rPr lang="ru-RU" dirty="0" err="1"/>
              <a:t>обертами</a:t>
            </a:r>
            <a:r>
              <a:rPr lang="ru-RU" dirty="0"/>
              <a:t>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,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спускаються</a:t>
            </a:r>
            <a:r>
              <a:rPr lang="ru-RU" dirty="0"/>
              <a:t> за </a:t>
            </a:r>
            <a:r>
              <a:rPr lang="ru-RU" dirty="0" err="1"/>
              <a:t>вухо</a:t>
            </a:r>
            <a:r>
              <a:rPr lang="ru-RU" dirty="0"/>
              <a:t>, вниз на </a:t>
            </a:r>
            <a:r>
              <a:rPr lang="ru-RU" dirty="0" err="1"/>
              <a:t>шию</a:t>
            </a:r>
            <a:r>
              <a:rPr lang="ru-RU" dirty="0"/>
              <a:t>, </a:t>
            </a:r>
            <a:r>
              <a:rPr lang="ru-RU" dirty="0" err="1"/>
              <a:t>обводять</a:t>
            </a:r>
            <a:r>
              <a:rPr lang="ru-RU" dirty="0"/>
              <a:t> </a:t>
            </a:r>
            <a:r>
              <a:rPr lang="ru-RU" dirty="0" err="1"/>
              <a:t>шию</a:t>
            </a:r>
            <a:r>
              <a:rPr lang="ru-RU" dirty="0"/>
              <a:t> </a:t>
            </a:r>
            <a:r>
              <a:rPr lang="ru-RU" dirty="0" err="1"/>
              <a:t>спереду</a:t>
            </a:r>
            <a:r>
              <a:rPr lang="ru-RU" dirty="0"/>
              <a:t>, а </a:t>
            </a:r>
            <a:r>
              <a:rPr lang="ru-RU" dirty="0" err="1"/>
              <a:t>ззаду</a:t>
            </a:r>
            <a:r>
              <a:rPr lang="ru-RU" dirty="0"/>
              <a:t> </a:t>
            </a:r>
            <a:r>
              <a:rPr lang="ru-RU" dirty="0" err="1"/>
              <a:t>піднімаються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 за </a:t>
            </a:r>
            <a:r>
              <a:rPr lang="ru-RU" dirty="0" err="1"/>
              <a:t>вухо</a:t>
            </a:r>
            <a:r>
              <a:rPr lang="ru-RU" dirty="0"/>
              <a:t> і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. </a:t>
            </a:r>
            <a:r>
              <a:rPr lang="ru-RU" dirty="0" err="1"/>
              <a:t>Пов'язку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до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прикриття</a:t>
            </a:r>
            <a:r>
              <a:rPr lang="ru-RU" dirty="0"/>
              <a:t> </a:t>
            </a:r>
            <a:r>
              <a:rPr lang="ru-RU" dirty="0" err="1"/>
              <a:t>потилиці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60"/>
          <a:stretch/>
        </p:blipFill>
        <p:spPr>
          <a:xfrm>
            <a:off x="5994873" y="3789040"/>
            <a:ext cx="3088820" cy="283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884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4968552" cy="6192688"/>
          </a:xfrm>
        </p:spPr>
        <p:txBody>
          <a:bodyPr/>
          <a:lstStyle/>
          <a:p>
            <a:r>
              <a:rPr lang="ru-RU" dirty="0" err="1"/>
              <a:t>Колосоподібна</a:t>
            </a:r>
            <a:r>
              <a:rPr lang="ru-RU" dirty="0"/>
              <a:t> </a:t>
            </a:r>
            <a:r>
              <a:rPr lang="ru-RU" dirty="0" err="1"/>
              <a:t>пов'язка</a:t>
            </a:r>
            <a:r>
              <a:rPr lang="ru-RU" dirty="0"/>
              <a:t>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нагадує</a:t>
            </a:r>
            <a:r>
              <a:rPr lang="ru-RU" dirty="0"/>
              <a:t> </a:t>
            </a:r>
            <a:r>
              <a:rPr lang="ru-RU" dirty="0" err="1"/>
              <a:t>вісімкоподібну</a:t>
            </a:r>
            <a:r>
              <a:rPr lang="ru-RU" dirty="0"/>
              <a:t> з </a:t>
            </a:r>
            <a:r>
              <a:rPr lang="ru-RU" dirty="0" err="1"/>
              <a:t>тією</a:t>
            </a:r>
            <a:r>
              <a:rPr lang="ru-RU" dirty="0"/>
              <a:t> </a:t>
            </a:r>
            <a:r>
              <a:rPr lang="ru-RU" dirty="0" err="1"/>
              <a:t>різницею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тури бинта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прикривають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і </a:t>
            </a:r>
            <a:r>
              <a:rPr lang="ru-RU" dirty="0" err="1"/>
              <a:t>перехрещуються</a:t>
            </a:r>
            <a:r>
              <a:rPr lang="ru-RU" dirty="0"/>
              <a:t> по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.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: </a:t>
            </a:r>
            <a:r>
              <a:rPr lang="ru-RU" dirty="0" err="1"/>
              <a:t>плечовий</a:t>
            </a:r>
            <a:r>
              <a:rPr lang="ru-RU" dirty="0"/>
              <a:t> </a:t>
            </a:r>
            <a:r>
              <a:rPr lang="ru-RU" dirty="0" err="1"/>
              <a:t>суглоб</a:t>
            </a:r>
            <a:r>
              <a:rPr lang="ru-RU" dirty="0"/>
              <a:t>, </a:t>
            </a:r>
            <a:r>
              <a:rPr lang="ru-RU" dirty="0" err="1"/>
              <a:t>надпліччя</a:t>
            </a:r>
            <a:r>
              <a:rPr lang="ru-RU" dirty="0"/>
              <a:t>, </a:t>
            </a:r>
            <a:r>
              <a:rPr lang="ru-RU" dirty="0" err="1"/>
              <a:t>пахвинна</a:t>
            </a:r>
            <a:r>
              <a:rPr lang="ru-RU" dirty="0"/>
              <a:t> </a:t>
            </a:r>
            <a:r>
              <a:rPr lang="ru-RU" dirty="0" err="1"/>
              <a:t>ділянка</a:t>
            </a:r>
            <a:r>
              <a:rPr lang="ru-RU" dirty="0"/>
              <a:t>, </a:t>
            </a:r>
            <a:r>
              <a:rPr lang="ru-RU" dirty="0" err="1"/>
              <a:t>кульшовий</a:t>
            </a:r>
            <a:r>
              <a:rPr lang="ru-RU" dirty="0"/>
              <a:t> </a:t>
            </a:r>
            <a:r>
              <a:rPr lang="ru-RU" dirty="0" err="1"/>
              <a:t>суглоб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важкодоступні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де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нерівномірної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пов'язку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утримати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3" r="56873"/>
          <a:stretch/>
        </p:blipFill>
        <p:spPr>
          <a:xfrm>
            <a:off x="5436096" y="1196752"/>
            <a:ext cx="3287054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18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5544616" cy="5976664"/>
          </a:xfrm>
        </p:spPr>
        <p:txBody>
          <a:bodyPr>
            <a:normAutofit/>
          </a:bodyPr>
          <a:lstStyle/>
          <a:p>
            <a:r>
              <a:rPr lang="ru-RU" sz="2800" dirty="0" err="1"/>
              <a:t>Черепашачу</a:t>
            </a:r>
            <a:r>
              <a:rPr lang="ru-RU" sz="2800" dirty="0"/>
              <a:t> </a:t>
            </a:r>
            <a:r>
              <a:rPr lang="ru-RU" sz="2800" dirty="0" err="1"/>
              <a:t>пов'язку</a:t>
            </a:r>
            <a:r>
              <a:rPr lang="ru-RU" sz="2800" dirty="0"/>
              <a:t> </a:t>
            </a:r>
            <a:r>
              <a:rPr lang="ru-RU" sz="2800" dirty="0" err="1"/>
              <a:t>застосовують</a:t>
            </a:r>
            <a:r>
              <a:rPr lang="ru-RU" sz="2800" dirty="0"/>
              <a:t> у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варіантах</a:t>
            </a:r>
            <a:r>
              <a:rPr lang="ru-RU" sz="2800" dirty="0"/>
              <a:t> — </a:t>
            </a:r>
            <a:r>
              <a:rPr lang="ru-RU" sz="2800" dirty="0" err="1"/>
              <a:t>розбіжна</a:t>
            </a:r>
            <a:r>
              <a:rPr lang="ru-RU" sz="2800" dirty="0"/>
              <a:t> і </a:t>
            </a:r>
            <a:r>
              <a:rPr lang="ru-RU" sz="2800" dirty="0" err="1"/>
              <a:t>збіжна</a:t>
            </a:r>
            <a:r>
              <a:rPr lang="ru-RU" sz="2800" dirty="0"/>
              <a:t>. </a:t>
            </a:r>
            <a:r>
              <a:rPr lang="ru-RU" sz="2800" dirty="0" err="1"/>
              <a:t>Накладають</a:t>
            </a:r>
            <a:r>
              <a:rPr lang="ru-RU" sz="2800" dirty="0"/>
              <a:t> на </a:t>
            </a:r>
            <a:r>
              <a:rPr lang="ru-RU" sz="2800" dirty="0" err="1"/>
              <a:t>великі</a:t>
            </a:r>
            <a:r>
              <a:rPr lang="ru-RU" sz="2800" dirty="0"/>
              <a:t> </a:t>
            </a:r>
            <a:r>
              <a:rPr lang="ru-RU" sz="2800" dirty="0" err="1"/>
              <a:t>суглоби</a:t>
            </a:r>
            <a:r>
              <a:rPr lang="ru-RU" sz="2800" dirty="0"/>
              <a:t> — </a:t>
            </a:r>
            <a:r>
              <a:rPr lang="ru-RU" sz="2800" dirty="0" err="1"/>
              <a:t>колінний</a:t>
            </a:r>
            <a:r>
              <a:rPr lang="ru-RU" sz="2800" dirty="0"/>
              <a:t>, </a:t>
            </a:r>
            <a:r>
              <a:rPr lang="ru-RU" sz="2800" dirty="0" err="1"/>
              <a:t>ліктьовий</a:t>
            </a:r>
            <a:r>
              <a:rPr lang="ru-RU" sz="2800" dirty="0"/>
              <a:t>, </a:t>
            </a:r>
            <a:r>
              <a:rPr lang="ru-RU" sz="2800" dirty="0" err="1"/>
              <a:t>надп'ятково-гомілковий</a:t>
            </a:r>
            <a:r>
              <a:rPr lang="ru-RU" sz="2800" dirty="0"/>
              <a:t>. </a:t>
            </a:r>
            <a:r>
              <a:rPr lang="ru-RU" sz="2800" dirty="0" err="1"/>
              <a:t>Розбіжну</a:t>
            </a:r>
            <a:r>
              <a:rPr lang="ru-RU" sz="2800" dirty="0"/>
              <a:t> </a:t>
            </a:r>
            <a:r>
              <a:rPr lang="ru-RU" sz="2800" dirty="0" err="1"/>
              <a:t>пов'язку</a:t>
            </a:r>
            <a:r>
              <a:rPr lang="ru-RU" sz="2800" dirty="0"/>
              <a:t> </a:t>
            </a:r>
            <a:r>
              <a:rPr lang="ru-RU" sz="2800" dirty="0" err="1"/>
              <a:t>починають</a:t>
            </a:r>
            <a:r>
              <a:rPr lang="ru-RU" sz="2800" dirty="0"/>
              <a:t> </a:t>
            </a:r>
            <a:r>
              <a:rPr lang="ru-RU" sz="2800" dirty="0" err="1"/>
              <a:t>накладати</a:t>
            </a:r>
            <a:r>
              <a:rPr lang="ru-RU" sz="2800" dirty="0"/>
              <a:t> з </a:t>
            </a:r>
            <a:r>
              <a:rPr lang="ru-RU" sz="2800" dirty="0" err="1"/>
              <a:t>двох-трьох</a:t>
            </a:r>
            <a:r>
              <a:rPr lang="ru-RU" sz="2800" dirty="0"/>
              <a:t> </a:t>
            </a:r>
            <a:r>
              <a:rPr lang="ru-RU" sz="2800" dirty="0" err="1"/>
              <a:t>колових</a:t>
            </a:r>
            <a:r>
              <a:rPr lang="ru-RU" sz="2800" dirty="0"/>
              <a:t> </a:t>
            </a:r>
            <a:r>
              <a:rPr lang="ru-RU" sz="2800" dirty="0" err="1"/>
              <a:t>обертів</a:t>
            </a:r>
            <a:r>
              <a:rPr lang="ru-RU" sz="2800" dirty="0"/>
              <a:t> бинта на одному </a:t>
            </a:r>
            <a:r>
              <a:rPr lang="ru-RU" sz="2800" dirty="0" err="1"/>
              <a:t>рівні</a:t>
            </a:r>
            <a:r>
              <a:rPr lang="ru-RU" sz="2800" dirty="0"/>
              <a:t> з </a:t>
            </a:r>
            <a:r>
              <a:rPr lang="ru-RU" sz="2800" dirty="0" err="1"/>
              <a:t>розходженням</a:t>
            </a:r>
            <a:r>
              <a:rPr lang="ru-RU" sz="2800" dirty="0"/>
              <a:t> </a:t>
            </a:r>
            <a:r>
              <a:rPr lang="ru-RU" sz="2800" dirty="0" err="1"/>
              <a:t>наступних</a:t>
            </a:r>
            <a:r>
              <a:rPr lang="ru-RU" sz="2800" dirty="0"/>
              <a:t> </a:t>
            </a:r>
            <a:r>
              <a:rPr lang="ru-RU" sz="2800" dirty="0" err="1"/>
              <a:t>обертів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центру </a:t>
            </a:r>
            <a:r>
              <a:rPr lang="ru-RU" sz="2800" dirty="0" err="1"/>
              <a:t>вбік</a:t>
            </a:r>
            <a:r>
              <a:rPr lang="ru-RU" sz="2800" dirty="0"/>
              <a:t>, </a:t>
            </a:r>
            <a:r>
              <a:rPr lang="ru-RU" sz="2800" dirty="0" err="1"/>
              <a:t>угору</a:t>
            </a:r>
            <a:r>
              <a:rPr lang="ru-RU" sz="2800" dirty="0"/>
              <a:t> і вниз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05" r="24640"/>
          <a:stretch/>
        </p:blipFill>
        <p:spPr>
          <a:xfrm>
            <a:off x="6156176" y="1484784"/>
            <a:ext cx="2656090" cy="363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33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42312" cy="2664296"/>
          </a:xfrm>
        </p:spPr>
        <p:txBody>
          <a:bodyPr/>
          <a:lstStyle/>
          <a:p>
            <a:r>
              <a:rPr lang="ru-RU" sz="4000" dirty="0" err="1"/>
              <a:t>Залежно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матеріалу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його</a:t>
            </a:r>
            <a:r>
              <a:rPr lang="ru-RU" sz="4000" dirty="0"/>
              <a:t> </a:t>
            </a:r>
            <a:r>
              <a:rPr lang="ru-RU" sz="4000" dirty="0" err="1"/>
              <a:t>використовують</a:t>
            </a:r>
            <a:r>
              <a:rPr lang="ru-RU" sz="4000" dirty="0"/>
              <a:t> для </a:t>
            </a:r>
            <a:r>
              <a:rPr lang="ru-RU" sz="4000" dirty="0" err="1"/>
              <a:t>фіксації</a:t>
            </a:r>
            <a:r>
              <a:rPr lang="ru-RU" sz="4000" dirty="0"/>
              <a:t>, </a:t>
            </a:r>
            <a:r>
              <a:rPr lang="ru-RU" sz="4000" dirty="0" err="1"/>
              <a:t>розрізняють</a:t>
            </a:r>
            <a:r>
              <a:rPr lang="ru-RU" sz="4000" dirty="0"/>
              <a:t> </a:t>
            </a:r>
            <a:r>
              <a:rPr lang="ru-RU" sz="4000" dirty="0" err="1"/>
              <a:t>пов'язки</a:t>
            </a:r>
            <a:r>
              <a:rPr lang="ru-RU" sz="40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564904"/>
            <a:ext cx="7848872" cy="3978776"/>
          </a:xfrm>
        </p:spPr>
        <p:txBody>
          <a:bodyPr>
            <a:normAutofit/>
          </a:bodyPr>
          <a:lstStyle/>
          <a:p>
            <a:r>
              <a:rPr lang="ru-RU" sz="2800" dirty="0" err="1"/>
              <a:t>м'які</a:t>
            </a:r>
            <a:r>
              <a:rPr lang="ru-RU" sz="2800" dirty="0"/>
              <a:t> (</a:t>
            </a:r>
            <a:r>
              <a:rPr lang="ru-RU" sz="2800" dirty="0" err="1"/>
              <a:t>бинтові</a:t>
            </a:r>
            <a:r>
              <a:rPr lang="ru-RU" sz="2800" dirty="0"/>
              <a:t>, </a:t>
            </a:r>
            <a:r>
              <a:rPr lang="ru-RU" sz="2800" dirty="0" err="1"/>
              <a:t>контурні</a:t>
            </a:r>
            <a:r>
              <a:rPr lang="ru-RU" sz="2800" dirty="0"/>
              <a:t>, </a:t>
            </a:r>
            <a:r>
              <a:rPr lang="ru-RU" sz="2800" dirty="0" err="1"/>
              <a:t>косинкові</a:t>
            </a:r>
            <a:r>
              <a:rPr lang="ru-RU" sz="2800" dirty="0"/>
              <a:t>, </a:t>
            </a:r>
            <a:r>
              <a:rPr lang="ru-RU" sz="2800" dirty="0" err="1"/>
              <a:t>пращоподібні</a:t>
            </a:r>
            <a:r>
              <a:rPr lang="ru-RU" sz="2800" dirty="0"/>
              <a:t> та </a:t>
            </a:r>
            <a:r>
              <a:rPr lang="ru-RU" sz="2800" dirty="0" err="1"/>
              <a:t>ін</a:t>
            </a:r>
            <a:r>
              <a:rPr lang="ru-RU" sz="2800" dirty="0"/>
              <a:t>.);</a:t>
            </a:r>
          </a:p>
          <a:p>
            <a:r>
              <a:rPr lang="ru-RU" sz="2800" dirty="0" err="1"/>
              <a:t>тверді</a:t>
            </a:r>
            <a:r>
              <a:rPr lang="ru-RU" sz="2800" dirty="0"/>
              <a:t> (</a:t>
            </a:r>
            <a:r>
              <a:rPr lang="ru-RU" sz="2800" dirty="0" err="1"/>
              <a:t>транспортні</a:t>
            </a:r>
            <a:r>
              <a:rPr lang="ru-RU" sz="2800" dirty="0"/>
              <a:t> та </a:t>
            </a:r>
            <a:r>
              <a:rPr lang="ru-RU" sz="2800" dirty="0" err="1"/>
              <a:t>лікувальні</a:t>
            </a:r>
            <a:r>
              <a:rPr lang="ru-RU" sz="2800" dirty="0"/>
              <a:t> </a:t>
            </a:r>
            <a:r>
              <a:rPr lang="ru-RU" sz="2800" dirty="0" err="1"/>
              <a:t>шини</a:t>
            </a:r>
            <a:r>
              <a:rPr lang="ru-RU" sz="2800" dirty="0"/>
              <a:t>, </a:t>
            </a:r>
            <a:r>
              <a:rPr lang="ru-RU" sz="2800" dirty="0" err="1"/>
              <a:t>екстензійні</a:t>
            </a:r>
            <a:r>
              <a:rPr lang="ru-RU" sz="2800" dirty="0"/>
              <a:t> </a:t>
            </a:r>
            <a:r>
              <a:rPr lang="ru-RU" sz="2800" dirty="0" err="1"/>
              <a:t>пристрої</a:t>
            </a:r>
            <a:r>
              <a:rPr lang="ru-RU" sz="2800" dirty="0"/>
              <a:t>, </a:t>
            </a:r>
            <a:r>
              <a:rPr lang="ru-RU" sz="2800" dirty="0" err="1"/>
              <a:t>ортопедичні</a:t>
            </a:r>
            <a:r>
              <a:rPr lang="ru-RU" sz="2800" dirty="0"/>
              <a:t> </a:t>
            </a:r>
            <a:r>
              <a:rPr lang="ru-RU" sz="2800" dirty="0" err="1"/>
              <a:t>апарати</a:t>
            </a:r>
            <a:r>
              <a:rPr lang="ru-RU" sz="2800" dirty="0"/>
              <a:t>, </a:t>
            </a:r>
            <a:r>
              <a:rPr lang="ru-RU" sz="2800" dirty="0" err="1"/>
              <a:t>протези</a:t>
            </a:r>
            <a:r>
              <a:rPr lang="ru-RU" sz="2800" dirty="0"/>
              <a:t>, </a:t>
            </a:r>
            <a:r>
              <a:rPr lang="ru-RU" sz="2800" dirty="0" err="1"/>
              <a:t>тутори</a:t>
            </a:r>
            <a:r>
              <a:rPr lang="ru-RU" sz="2800" dirty="0"/>
              <a:t> і </a:t>
            </a:r>
            <a:r>
              <a:rPr lang="ru-RU" sz="2800" dirty="0" err="1"/>
              <a:t>корсети</a:t>
            </a:r>
            <a:r>
              <a:rPr lang="ru-RU" sz="2800" dirty="0"/>
              <a:t>);</a:t>
            </a:r>
          </a:p>
          <a:p>
            <a:r>
              <a:rPr lang="ru-RU" sz="2800" dirty="0" err="1"/>
              <a:t>твердіючі</a:t>
            </a:r>
            <a:r>
              <a:rPr lang="ru-RU" sz="2800" dirty="0"/>
              <a:t> (</a:t>
            </a:r>
            <a:r>
              <a:rPr lang="ru-RU" sz="2800" dirty="0" err="1"/>
              <a:t>гіпсові</a:t>
            </a:r>
            <a:r>
              <a:rPr lang="ru-RU" sz="2800" dirty="0"/>
              <a:t>, цинк-</a:t>
            </a:r>
            <a:r>
              <a:rPr lang="ru-RU" sz="2800" dirty="0" err="1"/>
              <a:t>желатинові</a:t>
            </a:r>
            <a:r>
              <a:rPr lang="ru-RU" sz="2800" dirty="0"/>
              <a:t>, </a:t>
            </a:r>
            <a:r>
              <a:rPr lang="ru-RU" sz="2800" dirty="0" err="1"/>
              <a:t>крохмальні</a:t>
            </a:r>
            <a:r>
              <a:rPr lang="ru-RU" sz="2800" dirty="0"/>
              <a:t>, з </a:t>
            </a:r>
            <a:r>
              <a:rPr lang="ru-RU" sz="2800" dirty="0" err="1"/>
              <a:t>полімерних</a:t>
            </a:r>
            <a:r>
              <a:rPr lang="ru-RU" sz="2800" dirty="0"/>
              <a:t> </a:t>
            </a:r>
            <a:r>
              <a:rPr lang="ru-RU" sz="2800" dirty="0" err="1"/>
              <a:t>матеріалів</a:t>
            </a:r>
            <a:r>
              <a:rPr lang="ru-RU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71812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5544616" cy="5544616"/>
          </a:xfrm>
        </p:spPr>
        <p:txBody>
          <a:bodyPr>
            <a:normAutofit/>
          </a:bodyPr>
          <a:lstStyle/>
          <a:p>
            <a:r>
              <a:rPr lang="ru-RU" sz="2800" dirty="0" err="1"/>
              <a:t>Збіжна</a:t>
            </a:r>
            <a:r>
              <a:rPr lang="ru-RU" sz="2800" dirty="0"/>
              <a:t> </a:t>
            </a:r>
            <a:r>
              <a:rPr lang="ru-RU" sz="2800" dirty="0" err="1"/>
              <a:t>черепашача</a:t>
            </a:r>
            <a:r>
              <a:rPr lang="ru-RU" sz="2800" dirty="0"/>
              <a:t> </a:t>
            </a:r>
            <a:r>
              <a:rPr lang="ru-RU" sz="2800" dirty="0" err="1"/>
              <a:t>пов'язка</a:t>
            </a:r>
            <a:r>
              <a:rPr lang="ru-RU" sz="2800" dirty="0"/>
              <a:t> </a:t>
            </a:r>
            <a:r>
              <a:rPr lang="ru-RU" sz="2800" dirty="0" err="1"/>
              <a:t>відрізняється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розбіжної</a:t>
            </a:r>
            <a:r>
              <a:rPr lang="ru-RU" sz="2800" dirty="0"/>
              <a:t> </a:t>
            </a:r>
            <a:r>
              <a:rPr lang="ru-RU" sz="2800" dirty="0" err="1"/>
              <a:t>тим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оберти</a:t>
            </a:r>
            <a:r>
              <a:rPr lang="ru-RU" sz="2800" dirty="0"/>
              <a:t> бинта, </a:t>
            </a:r>
            <a:r>
              <a:rPr lang="ru-RU" sz="2800" dirty="0" err="1"/>
              <a:t>розпочинаючись</a:t>
            </a:r>
            <a:r>
              <a:rPr lang="ru-RU" sz="2800" dirty="0"/>
              <a:t> на </a:t>
            </a:r>
            <a:r>
              <a:rPr lang="ru-RU" sz="2800" dirty="0" err="1"/>
              <a:t>периферії</a:t>
            </a:r>
            <a:r>
              <a:rPr lang="ru-RU" sz="2800" dirty="0"/>
              <a:t>, з </a:t>
            </a:r>
            <a:r>
              <a:rPr lang="ru-RU" sz="2800" dirty="0" err="1"/>
              <a:t>кожним</a:t>
            </a:r>
            <a:r>
              <a:rPr lang="ru-RU" sz="2800" dirty="0"/>
              <a:t> туром </a:t>
            </a:r>
            <a:r>
              <a:rPr lang="ru-RU" sz="2800" dirty="0" err="1"/>
              <a:t>наближаються</a:t>
            </a:r>
            <a:r>
              <a:rPr lang="ru-RU" sz="2800" dirty="0"/>
              <a:t> до центру, де </a:t>
            </a:r>
            <a:r>
              <a:rPr lang="ru-RU" sz="2800" dirty="0" err="1"/>
              <a:t>пов'язка</a:t>
            </a:r>
            <a:r>
              <a:rPr lang="ru-RU" sz="2800" dirty="0"/>
              <a:t> </a:t>
            </a:r>
            <a:r>
              <a:rPr lang="ru-RU" sz="2800" dirty="0" err="1"/>
              <a:t>закінчується</a:t>
            </a:r>
            <a:r>
              <a:rPr lang="ru-RU" sz="2800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09"/>
          <a:stretch/>
        </p:blipFill>
        <p:spPr>
          <a:xfrm>
            <a:off x="5940152" y="908720"/>
            <a:ext cx="2583548" cy="462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64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1" y="3933056"/>
            <a:ext cx="6974160" cy="1582112"/>
          </a:xfrm>
        </p:spPr>
        <p:txBody>
          <a:bodyPr/>
          <a:lstStyle/>
          <a:p>
            <a:r>
              <a:rPr lang="ru-RU" dirty="0" err="1"/>
              <a:t>Різновиди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r>
              <a:rPr lang="ru-RU" dirty="0"/>
              <a:t> за </a:t>
            </a:r>
            <a:r>
              <a:rPr lang="ru-RU" dirty="0" err="1"/>
              <a:t>локалізацією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0316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4824536" cy="6315822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Пов'язки</a:t>
            </a:r>
            <a:r>
              <a:rPr lang="ru-RU" dirty="0"/>
              <a:t> на голову та </a:t>
            </a:r>
            <a:r>
              <a:rPr lang="ru-RU" dirty="0" err="1"/>
              <a:t>шию</a:t>
            </a:r>
            <a:r>
              <a:rPr lang="ru-RU" dirty="0"/>
              <a:t>. </a:t>
            </a:r>
            <a:r>
              <a:rPr lang="ru-RU" dirty="0" err="1"/>
              <a:t>Пов'язку</a:t>
            </a:r>
            <a:r>
              <a:rPr lang="ru-RU" dirty="0"/>
              <a:t> на голову </a:t>
            </a:r>
            <a:r>
              <a:rPr lang="ru-RU" dirty="0" err="1"/>
              <a:t>накладають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бинта </a:t>
            </a:r>
            <a:r>
              <a:rPr lang="ru-RU" dirty="0" err="1"/>
              <a:t>завширшки</a:t>
            </a:r>
            <a:r>
              <a:rPr lang="ru-RU" dirty="0"/>
              <a:t> 5 см. </a:t>
            </a:r>
            <a:r>
              <a:rPr lang="ru-RU" dirty="0" err="1"/>
              <a:t>Зазвичай</a:t>
            </a:r>
            <a:r>
              <a:rPr lang="ru-RU" dirty="0"/>
              <a:t> вона повинна </a:t>
            </a:r>
            <a:r>
              <a:rPr lang="ru-RU" dirty="0" err="1"/>
              <a:t>тиснути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черепа </a:t>
            </a:r>
            <a:r>
              <a:rPr lang="ru-RU" dirty="0" err="1"/>
              <a:t>супроводжується</a:t>
            </a:r>
            <a:r>
              <a:rPr lang="ru-RU" dirty="0"/>
              <a:t> сильною </a:t>
            </a:r>
            <a:r>
              <a:rPr lang="ru-RU" dirty="0" err="1"/>
              <a:t>кровотечею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 ран,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утворилися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. </a:t>
            </a:r>
            <a:r>
              <a:rPr lang="ru-RU" dirty="0" err="1"/>
              <a:t>Винятком</a:t>
            </a:r>
            <a:r>
              <a:rPr lang="ru-RU" dirty="0"/>
              <a:t> є </a:t>
            </a:r>
            <a:r>
              <a:rPr lang="ru-RU" dirty="0" err="1"/>
              <a:t>запальні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(</a:t>
            </a:r>
            <a:r>
              <a:rPr lang="ru-RU" dirty="0" err="1"/>
              <a:t>здавлювання</a:t>
            </a:r>
            <a:r>
              <a:rPr lang="ru-RU" dirty="0"/>
              <a:t> </a:t>
            </a:r>
            <a:r>
              <a:rPr lang="ru-RU" dirty="0" err="1"/>
              <a:t>небажане</a:t>
            </a:r>
            <a:r>
              <a:rPr lang="ru-RU" dirty="0"/>
              <a:t>).</a:t>
            </a:r>
          </a:p>
          <a:p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потиличної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закрити</a:t>
            </a:r>
            <a:r>
              <a:rPr lang="ru-RU" dirty="0"/>
              <a:t> </a:t>
            </a:r>
            <a:r>
              <a:rPr lang="ru-RU" dirty="0" err="1"/>
              <a:t>неаполітанською</a:t>
            </a:r>
            <a:r>
              <a:rPr lang="ru-RU" dirty="0"/>
              <a:t> </a:t>
            </a:r>
            <a:r>
              <a:rPr lang="ru-RU" dirty="0" err="1"/>
              <a:t>пов'язкою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розпочинають</a:t>
            </a:r>
            <a:r>
              <a:rPr lang="ru-RU" dirty="0"/>
              <a:t> </a:t>
            </a:r>
            <a:r>
              <a:rPr lang="ru-RU" dirty="0" err="1"/>
              <a:t>циркулярним</a:t>
            </a:r>
            <a:r>
              <a:rPr lang="ru-RU" dirty="0"/>
              <a:t> туром </a:t>
            </a:r>
            <a:r>
              <a:rPr lang="ru-RU" dirty="0" err="1"/>
              <a:t>довкола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, </a:t>
            </a:r>
            <a:r>
              <a:rPr lang="ru-RU" dirty="0" err="1"/>
              <a:t>спускаючи</a:t>
            </a:r>
            <a:r>
              <a:rPr lang="ru-RU" dirty="0"/>
              <a:t>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наступний</a:t>
            </a:r>
            <a:r>
              <a:rPr lang="ru-RU" dirty="0"/>
              <a:t> тур у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вуха</a:t>
            </a:r>
            <a:r>
              <a:rPr lang="ru-RU" dirty="0"/>
              <a:t> </a:t>
            </a:r>
            <a:r>
              <a:rPr lang="ru-RU" dirty="0" err="1"/>
              <a:t>ураженої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і </a:t>
            </a:r>
            <a:r>
              <a:rPr lang="ru-RU" dirty="0" err="1"/>
              <a:t>піднімаючи</a:t>
            </a:r>
            <a:r>
              <a:rPr lang="ru-RU" dirty="0"/>
              <a:t> на </a:t>
            </a:r>
            <a:r>
              <a:rPr lang="ru-RU" dirty="0" err="1"/>
              <a:t>протилежному</a:t>
            </a:r>
            <a:r>
              <a:rPr lang="ru-RU" dirty="0"/>
              <a:t> </a:t>
            </a:r>
            <a:r>
              <a:rPr lang="ru-RU" dirty="0" err="1"/>
              <a:t>боці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5148064" y="1196752"/>
            <a:ext cx="3816424" cy="408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527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60648"/>
            <a:ext cx="5184576" cy="6264696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Пов'язку</a:t>
            </a:r>
            <a:r>
              <a:rPr lang="ru-RU" dirty="0"/>
              <a:t> "шапочка </a:t>
            </a:r>
            <a:r>
              <a:rPr lang="ru-RU" dirty="0" err="1"/>
              <a:t>Гіппократа</a:t>
            </a:r>
            <a:r>
              <a:rPr lang="ru-RU" dirty="0"/>
              <a:t>"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волосистої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. Вона є складною за </a:t>
            </a:r>
            <a:r>
              <a:rPr lang="ru-RU" dirty="0" err="1"/>
              <a:t>технікою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часу, а </a:t>
            </a:r>
            <a:r>
              <a:rPr lang="ru-RU" dirty="0" err="1"/>
              <a:t>інколи</a:t>
            </a:r>
            <a:r>
              <a:rPr lang="ru-RU" dirty="0"/>
              <a:t> і </a:t>
            </a:r>
            <a:r>
              <a:rPr lang="ru-RU" dirty="0" err="1"/>
              <a:t>помічника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накладання</a:t>
            </a:r>
            <a:r>
              <a:rPr lang="ru-RU" dirty="0"/>
              <a:t> циркулярного туру (</a:t>
            </a:r>
            <a:r>
              <a:rPr lang="ru-RU" dirty="0" err="1"/>
              <a:t>звичайним</a:t>
            </a:r>
            <a:r>
              <a:rPr lang="ru-RU" dirty="0"/>
              <a:t> способом) </a:t>
            </a:r>
            <a:r>
              <a:rPr lang="ru-RU" dirty="0" err="1"/>
              <a:t>проводять</a:t>
            </a:r>
            <a:r>
              <a:rPr lang="ru-RU" dirty="0"/>
              <a:t> тури,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повертаються</a:t>
            </a:r>
            <a:r>
              <a:rPr lang="ru-RU" dirty="0"/>
              <a:t> з </a:t>
            </a:r>
            <a:r>
              <a:rPr lang="ru-RU" dirty="0" err="1"/>
              <a:t>потиличної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на лоб і назад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закрита</a:t>
            </a:r>
            <a:r>
              <a:rPr lang="ru-RU" dirty="0"/>
              <a:t> волосиста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. </a:t>
            </a:r>
            <a:r>
              <a:rPr lang="ru-RU" dirty="0" err="1"/>
              <a:t>Пов'язку</a:t>
            </a:r>
            <a:r>
              <a:rPr lang="ru-RU" dirty="0"/>
              <a:t> </a:t>
            </a:r>
            <a:r>
              <a:rPr lang="ru-RU" dirty="0" err="1"/>
              <a:t>закінчують</a:t>
            </a:r>
            <a:r>
              <a:rPr lang="ru-RU" dirty="0"/>
              <a:t>, </a:t>
            </a:r>
            <a:r>
              <a:rPr lang="ru-RU" dirty="0" err="1"/>
              <a:t>фіксуючи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циркулярними</a:t>
            </a:r>
            <a:r>
              <a:rPr lang="ru-RU" dirty="0"/>
              <a:t> турами </a:t>
            </a:r>
            <a:r>
              <a:rPr lang="ru-RU" dirty="0" smtClean="0"/>
              <a:t>бинта. </a:t>
            </a:r>
            <a:r>
              <a:rPr lang="ru-RU" dirty="0" err="1"/>
              <a:t>Пов'язку</a:t>
            </a:r>
            <a:r>
              <a:rPr lang="ru-RU" dirty="0"/>
              <a:t> "шапочка </a:t>
            </a:r>
            <a:r>
              <a:rPr lang="ru-RU" dirty="0" err="1"/>
              <a:t>Гіппократа</a:t>
            </a:r>
            <a:r>
              <a:rPr lang="ru-RU" dirty="0"/>
              <a:t>"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накласти</a:t>
            </a:r>
            <a:r>
              <a:rPr lang="ru-RU" dirty="0"/>
              <a:t> і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бинтів</a:t>
            </a:r>
            <a:r>
              <a:rPr lang="ru-RU" dirty="0"/>
              <a:t>, один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розташовують</a:t>
            </a:r>
            <a:r>
              <a:rPr lang="ru-RU" dirty="0"/>
              <a:t> на </a:t>
            </a:r>
            <a:r>
              <a:rPr lang="ru-RU" dirty="0" err="1"/>
              <a:t>волосистій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, а </a:t>
            </a:r>
            <a:r>
              <a:rPr lang="ru-RU" dirty="0" err="1"/>
              <a:t>іншим</a:t>
            </a:r>
            <a:r>
              <a:rPr lang="ru-RU" dirty="0"/>
              <a:t> циркулярно </a:t>
            </a:r>
            <a:r>
              <a:rPr lang="ru-RU" dirty="0" err="1"/>
              <a:t>фіксують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бинта.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5796136" y="1468189"/>
            <a:ext cx="3126689" cy="334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7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085184"/>
            <a:ext cx="6512511" cy="1143000"/>
          </a:xfrm>
        </p:spPr>
        <p:txBody>
          <a:bodyPr/>
          <a:lstStyle/>
          <a:p>
            <a:r>
              <a:rPr lang="ru-RU" dirty="0" err="1"/>
              <a:t>М'які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992888" cy="3705592"/>
          </a:xfrm>
        </p:spPr>
        <p:txBody>
          <a:bodyPr/>
          <a:lstStyle/>
          <a:p>
            <a:r>
              <a:rPr lang="ru-RU" dirty="0"/>
              <a:t>а) </a:t>
            </a:r>
            <a:r>
              <a:rPr lang="ru-RU" dirty="0" err="1"/>
              <a:t>марлеві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трикотажні</a:t>
            </a:r>
            <a:r>
              <a:rPr lang="ru-RU" dirty="0"/>
              <a:t> </a:t>
            </a:r>
            <a:r>
              <a:rPr lang="ru-RU" dirty="0" err="1"/>
              <a:t>трубчасті</a:t>
            </a:r>
            <a:r>
              <a:rPr lang="ru-RU" dirty="0"/>
              <a:t> (</a:t>
            </a:r>
            <a:r>
              <a:rPr lang="ru-RU" dirty="0" err="1"/>
              <a:t>сітчасті</a:t>
            </a:r>
            <a:r>
              <a:rPr lang="ru-RU" dirty="0"/>
              <a:t>) </a:t>
            </a:r>
            <a:r>
              <a:rPr lang="ru-RU" dirty="0" err="1"/>
              <a:t>бинти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еластичні</a:t>
            </a:r>
            <a:r>
              <a:rPr lang="ru-RU" dirty="0"/>
              <a:t> </a:t>
            </a:r>
            <a:r>
              <a:rPr lang="ru-RU" dirty="0" err="1"/>
              <a:t>тканинні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; </a:t>
            </a:r>
            <a:r>
              <a:rPr lang="ru-RU" dirty="0" err="1"/>
              <a:t>клейові</a:t>
            </a:r>
            <a:r>
              <a:rPr lang="ru-RU" dirty="0"/>
              <a:t>: а) </a:t>
            </a:r>
            <a:r>
              <a:rPr lang="ru-RU" dirty="0" err="1"/>
              <a:t>синтетичний</a:t>
            </a:r>
            <a:r>
              <a:rPr lang="ru-RU" dirty="0"/>
              <a:t> клей (</a:t>
            </a:r>
            <a:r>
              <a:rPr lang="ru-RU" dirty="0" err="1"/>
              <a:t>клеол</a:t>
            </a:r>
            <a:r>
              <a:rPr lang="ru-RU" dirty="0"/>
              <a:t>, </a:t>
            </a:r>
            <a:r>
              <a:rPr lang="ru-RU" dirty="0" err="1"/>
              <a:t>колодій</a:t>
            </a:r>
            <a:r>
              <a:rPr lang="ru-RU" dirty="0"/>
              <a:t>, клей БФ-6, </a:t>
            </a:r>
            <a:r>
              <a:rPr lang="ru-RU" dirty="0" err="1"/>
              <a:t>ліфузоль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б) </a:t>
            </a:r>
            <a:r>
              <a:rPr lang="ru-RU" dirty="0" err="1"/>
              <a:t>лейкопластир</a:t>
            </a:r>
            <a:r>
              <a:rPr lang="ru-RU" dirty="0"/>
              <a:t>; </a:t>
            </a:r>
            <a:r>
              <a:rPr lang="ru-RU" dirty="0" err="1"/>
              <a:t>косинкові</a:t>
            </a:r>
            <a:r>
              <a:rPr lang="ru-RU" dirty="0"/>
              <a:t>; </a:t>
            </a:r>
            <a:r>
              <a:rPr lang="ru-RU" dirty="0" err="1"/>
              <a:t>пращоподібні</a:t>
            </a:r>
            <a:r>
              <a:rPr lang="ru-RU" dirty="0"/>
              <a:t>; </a:t>
            </a:r>
            <a:r>
              <a:rPr lang="ru-RU" dirty="0" err="1"/>
              <a:t>контурні</a:t>
            </a:r>
            <a:r>
              <a:rPr lang="ru-RU" dirty="0"/>
              <a:t>: а)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контури</a:t>
            </a:r>
            <a:r>
              <a:rPr lang="ru-RU" dirty="0"/>
              <a:t> (</a:t>
            </a:r>
            <a:r>
              <a:rPr lang="ru-RU" dirty="0" err="1"/>
              <a:t>суспензорій</a:t>
            </a:r>
            <a:r>
              <a:rPr lang="ru-RU" dirty="0"/>
              <a:t>, бинт РЕТЕЛАСТ, бандаж </a:t>
            </a:r>
            <a:r>
              <a:rPr lang="ru-RU" dirty="0" err="1"/>
              <a:t>тощо</a:t>
            </a:r>
            <a:r>
              <a:rPr lang="ru-RU" dirty="0"/>
              <a:t>); б)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контурні</a:t>
            </a:r>
            <a:r>
              <a:rPr lang="ru-RU" dirty="0"/>
              <a:t> (</a:t>
            </a:r>
            <a:r>
              <a:rPr lang="ru-RU" dirty="0" err="1"/>
              <a:t>виготовляють</a:t>
            </a:r>
            <a:r>
              <a:rPr lang="ru-RU" dirty="0"/>
              <a:t> за </a:t>
            </a:r>
            <a:r>
              <a:rPr lang="ru-RU" dirty="0" err="1"/>
              <a:t>необхідності</a:t>
            </a:r>
            <a:r>
              <a:rPr lang="ru-RU" dirty="0"/>
              <a:t>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98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Бинтові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776864" cy="3729568"/>
          </a:xfrm>
        </p:spPr>
        <p:txBody>
          <a:bodyPr>
            <a:normAutofit/>
          </a:bodyPr>
          <a:lstStyle/>
          <a:p>
            <a:r>
              <a:rPr lang="ru-RU" dirty="0"/>
              <a:t>Бинт — </a:t>
            </a:r>
            <a:r>
              <a:rPr lang="ru-RU" dirty="0" err="1"/>
              <a:t>довга</a:t>
            </a:r>
            <a:r>
              <a:rPr lang="ru-RU" dirty="0"/>
              <a:t> </a:t>
            </a:r>
            <a:r>
              <a:rPr lang="ru-RU" dirty="0" err="1"/>
              <a:t>смужка</a:t>
            </a:r>
            <a:r>
              <a:rPr lang="ru-RU" dirty="0"/>
              <a:t> </a:t>
            </a:r>
            <a:r>
              <a:rPr lang="ru-RU" dirty="0" err="1"/>
              <a:t>марлі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,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іммобілізації</a:t>
            </a:r>
            <a:r>
              <a:rPr lang="ru-RU" dirty="0"/>
              <a:t>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. </a:t>
            </a:r>
            <a:r>
              <a:rPr lang="ru-RU" dirty="0" err="1"/>
              <a:t>Марлеві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 й </a:t>
            </a:r>
            <a:r>
              <a:rPr lang="ru-RU" dirty="0" err="1"/>
              <a:t>понині</a:t>
            </a:r>
            <a:r>
              <a:rPr lang="ru-RU" dirty="0"/>
              <a:t> є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перев'язок</a:t>
            </a:r>
            <a:r>
              <a:rPr lang="ru-RU" dirty="0"/>
              <a:t>. </a:t>
            </a:r>
            <a:r>
              <a:rPr lang="ru-RU" dirty="0" err="1"/>
              <a:t>Бинти</a:t>
            </a:r>
            <a:r>
              <a:rPr lang="ru-RU" dirty="0"/>
              <a:t> </a:t>
            </a:r>
            <a:r>
              <a:rPr lang="ru-RU" dirty="0" err="1"/>
              <a:t>готують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ширини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5 до 20 см) і </a:t>
            </a:r>
            <a:r>
              <a:rPr lang="ru-RU" dirty="0" err="1"/>
              <a:t>довжини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5 до 7 м). </a:t>
            </a:r>
            <a:r>
              <a:rPr lang="ru-RU" dirty="0" err="1"/>
              <a:t>Вузькі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накладання</a:t>
            </a:r>
            <a:r>
              <a:rPr lang="ru-RU" dirty="0"/>
              <a:t> </a:t>
            </a:r>
            <a:r>
              <a:rPr lang="ru-RU" dirty="0" err="1"/>
              <a:t>пов'язок</a:t>
            </a:r>
            <a:r>
              <a:rPr lang="ru-RU" dirty="0"/>
              <a:t> на </a:t>
            </a:r>
            <a:r>
              <a:rPr lang="ru-RU" dirty="0" err="1"/>
              <a:t>пальці</a:t>
            </a:r>
            <a:r>
              <a:rPr lang="ru-RU" dirty="0"/>
              <a:t> й </a:t>
            </a:r>
            <a:r>
              <a:rPr lang="ru-RU" dirty="0" err="1"/>
              <a:t>кисті</a:t>
            </a:r>
            <a:r>
              <a:rPr lang="ru-RU" dirty="0"/>
              <a:t>, </a:t>
            </a:r>
            <a:r>
              <a:rPr lang="ru-RU" dirty="0" err="1"/>
              <a:t>широкі</a:t>
            </a:r>
            <a:r>
              <a:rPr lang="ru-RU" dirty="0"/>
              <a:t> — для </a:t>
            </a:r>
            <a:r>
              <a:rPr lang="ru-RU" dirty="0" err="1"/>
              <a:t>бинтування</a:t>
            </a:r>
            <a:r>
              <a:rPr lang="ru-RU" dirty="0"/>
              <a:t> живота, таза, </a:t>
            </a:r>
            <a:r>
              <a:rPr lang="ru-RU" dirty="0" err="1"/>
              <a:t>груднини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69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53448"/>
            <a:ext cx="5616624" cy="6402952"/>
          </a:xfrm>
        </p:spPr>
      </p:pic>
    </p:spTree>
    <p:extLst>
      <p:ext uri="{BB962C8B-B14F-4D97-AF65-F5344CB8AC3E}">
        <p14:creationId xmlns:p14="http://schemas.microsoft.com/office/powerpoint/2010/main" val="65753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992888" cy="6120680"/>
          </a:xfrm>
        </p:spPr>
        <p:txBody>
          <a:bodyPr>
            <a:norm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асептичних</a:t>
            </a:r>
            <a:r>
              <a:rPr lang="ru-RU" dirty="0"/>
              <a:t> процедур </a:t>
            </a:r>
            <a:r>
              <a:rPr lang="ru-RU" dirty="0" err="1"/>
              <a:t>бинти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вдруге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замочують</a:t>
            </a:r>
            <a:r>
              <a:rPr lang="ru-RU" dirty="0"/>
              <a:t> у 3 % </a:t>
            </a:r>
            <a:r>
              <a:rPr lang="ru-RU" dirty="0" err="1"/>
              <a:t>розчині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 пероксиду, </a:t>
            </a:r>
            <a:r>
              <a:rPr lang="ru-RU" dirty="0" err="1"/>
              <a:t>змішаного</a:t>
            </a:r>
            <a:r>
              <a:rPr lang="ru-RU" dirty="0"/>
              <a:t> з 0,5 % </a:t>
            </a:r>
            <a:r>
              <a:rPr lang="ru-RU" dirty="0" err="1"/>
              <a:t>розчином</a:t>
            </a:r>
            <a:r>
              <a:rPr lang="ru-RU" dirty="0"/>
              <a:t> </a:t>
            </a:r>
            <a:r>
              <a:rPr lang="ru-RU" dirty="0" err="1"/>
              <a:t>мийного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, </a:t>
            </a:r>
            <a:r>
              <a:rPr lang="ru-RU" dirty="0" err="1"/>
              <a:t>перуть</a:t>
            </a:r>
            <a:r>
              <a:rPr lang="ru-RU" dirty="0"/>
              <a:t> і </a:t>
            </a:r>
            <a:r>
              <a:rPr lang="ru-RU" dirty="0" err="1"/>
              <a:t>автоклавують</a:t>
            </a:r>
            <a:r>
              <a:rPr lang="ru-RU" dirty="0"/>
              <a:t>. </a:t>
            </a:r>
            <a:r>
              <a:rPr lang="ru-RU" dirty="0" err="1"/>
              <a:t>Перуть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 в </a:t>
            </a:r>
            <a:r>
              <a:rPr lang="ru-RU" dirty="0" err="1"/>
              <a:t>мильній</a:t>
            </a:r>
            <a:r>
              <a:rPr lang="ru-RU" dirty="0"/>
              <a:t> </a:t>
            </a:r>
            <a:r>
              <a:rPr lang="ru-RU" dirty="0" err="1"/>
              <a:t>піні</a:t>
            </a:r>
            <a:r>
              <a:rPr lang="ru-RU" dirty="0"/>
              <a:t> за </a:t>
            </a:r>
            <a:r>
              <a:rPr lang="ru-RU" dirty="0" err="1"/>
              <a:t>температури</a:t>
            </a:r>
            <a:r>
              <a:rPr lang="ru-RU" dirty="0"/>
              <a:t> 35—37 °С,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прополіскують</a:t>
            </a:r>
            <a:r>
              <a:rPr lang="ru-RU" dirty="0"/>
              <a:t>, </a:t>
            </a:r>
            <a:r>
              <a:rPr lang="ru-RU" dirty="0" err="1"/>
              <a:t>віджимають</a:t>
            </a:r>
            <a:r>
              <a:rPr lang="ru-RU" dirty="0"/>
              <a:t> і </a:t>
            </a:r>
            <a:r>
              <a:rPr lang="ru-RU" dirty="0" err="1"/>
              <a:t>сушать</a:t>
            </a:r>
            <a:r>
              <a:rPr lang="ru-RU" dirty="0"/>
              <a:t> за </a:t>
            </a:r>
            <a:r>
              <a:rPr lang="ru-RU" dirty="0" err="1"/>
              <a:t>кімнатної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Бинти</a:t>
            </a:r>
            <a:r>
              <a:rPr lang="ru-RU" dirty="0"/>
              <a:t> </a:t>
            </a:r>
            <a:r>
              <a:rPr lang="ru-RU" dirty="0" err="1"/>
              <a:t>трикотажні</a:t>
            </a:r>
            <a:r>
              <a:rPr lang="ru-RU" dirty="0"/>
              <a:t>, </a:t>
            </a:r>
            <a:r>
              <a:rPr lang="ru-RU" dirty="0" err="1"/>
              <a:t>трубчасті</a:t>
            </a:r>
            <a:r>
              <a:rPr lang="ru-RU" dirty="0"/>
              <a:t> (</a:t>
            </a:r>
            <a:r>
              <a:rPr lang="ru-RU" dirty="0" err="1"/>
              <a:t>сітчасті</a:t>
            </a:r>
            <a:r>
              <a:rPr lang="ru-RU" dirty="0"/>
              <a:t>)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на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випускають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рулона (№ 5—9).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бинтів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намотують</a:t>
            </a:r>
            <a:r>
              <a:rPr lang="ru-RU" dirty="0"/>
              <a:t>, а </a:t>
            </a:r>
            <a:r>
              <a:rPr lang="ru-RU" dirty="0" err="1"/>
              <a:t>надягають</a:t>
            </a:r>
            <a:r>
              <a:rPr lang="ru-RU" dirty="0"/>
              <a:t> на </a:t>
            </a:r>
            <a:r>
              <a:rPr lang="ru-RU" dirty="0" err="1"/>
              <a:t>ушкоджену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Таким чином вони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міцну</a:t>
            </a:r>
            <a:r>
              <a:rPr lang="ru-RU" dirty="0"/>
              <a:t> </a:t>
            </a:r>
            <a:r>
              <a:rPr lang="ru-RU" dirty="0" err="1"/>
              <a:t>фіксацію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не </a:t>
            </a:r>
            <a:r>
              <a:rPr lang="ru-RU" dirty="0" err="1"/>
              <a:t>заважаючи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рухові</a:t>
            </a:r>
            <a:r>
              <a:rPr lang="ru-RU" dirty="0"/>
              <a:t> в </a:t>
            </a:r>
            <a:r>
              <a:rPr lang="ru-RU" dirty="0" err="1"/>
              <a:t>суглобах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93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5904656" cy="1656184"/>
          </a:xfrm>
        </p:spPr>
        <p:txBody>
          <a:bodyPr/>
          <a:lstStyle/>
          <a:p>
            <a:r>
              <a:rPr lang="ru-RU" dirty="0" err="1"/>
              <a:t>Еластичні</a:t>
            </a:r>
            <a:r>
              <a:rPr lang="ru-RU" dirty="0"/>
              <a:t> </a:t>
            </a:r>
            <a:r>
              <a:rPr lang="ru-RU" dirty="0" err="1"/>
              <a:t>тканинні</a:t>
            </a:r>
            <a:r>
              <a:rPr lang="ru-RU" dirty="0"/>
              <a:t> </a:t>
            </a:r>
            <a:r>
              <a:rPr lang="ru-RU" dirty="0" err="1"/>
              <a:t>бинти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у </a:t>
            </a:r>
            <a:r>
              <a:rPr lang="ru-RU" dirty="0" err="1"/>
              <a:t>травматології</a:t>
            </a:r>
            <a:r>
              <a:rPr lang="ru-RU" dirty="0"/>
              <a:t> і </a:t>
            </a:r>
            <a:r>
              <a:rPr lang="ru-RU" dirty="0" err="1"/>
              <a:t>спортивній</a:t>
            </a:r>
            <a:r>
              <a:rPr lang="ru-RU" dirty="0"/>
              <a:t> </a:t>
            </a:r>
            <a:r>
              <a:rPr lang="ru-RU" dirty="0" err="1"/>
              <a:t>медицині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77" y="2060848"/>
            <a:ext cx="2736305" cy="27135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790" y="476672"/>
            <a:ext cx="2967318" cy="63813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852936"/>
            <a:ext cx="2736304" cy="273630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92793" y="5954960"/>
            <a:ext cx="5437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/>
              <a:t>Еластичні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тканинні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бинти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91407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445224"/>
            <a:ext cx="6512511" cy="1143000"/>
          </a:xfrm>
        </p:spPr>
        <p:txBody>
          <a:bodyPr/>
          <a:lstStyle/>
          <a:p>
            <a:r>
              <a:rPr lang="ru-RU" dirty="0" err="1"/>
              <a:t>Клейові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332656"/>
            <a:ext cx="6716216" cy="3513544"/>
          </a:xfrm>
        </p:spPr>
        <p:txBody>
          <a:bodyPr/>
          <a:lstStyle/>
          <a:p>
            <a:r>
              <a:rPr lang="ru-RU" dirty="0" err="1"/>
              <a:t>Клейові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і </a:t>
            </a:r>
            <a:r>
              <a:rPr lang="ru-RU" dirty="0" err="1"/>
              <a:t>поверхнево</a:t>
            </a:r>
            <a:r>
              <a:rPr lang="ru-RU" dirty="0"/>
              <a:t> </a:t>
            </a:r>
            <a:r>
              <a:rPr lang="ru-RU" dirty="0" err="1"/>
              <a:t>розташованих</a:t>
            </a:r>
            <a:r>
              <a:rPr lang="ru-RU" dirty="0"/>
              <a:t> </a:t>
            </a:r>
            <a:r>
              <a:rPr lang="ru-RU" dirty="0" err="1"/>
              <a:t>запальних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</a:t>
            </a:r>
            <a:r>
              <a:rPr lang="ru-RU" dirty="0" err="1"/>
              <a:t>Клейові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перев'язного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на </a:t>
            </a:r>
            <a:r>
              <a:rPr lang="ru-RU" dirty="0" err="1"/>
              <a:t>рані</a:t>
            </a:r>
            <a:r>
              <a:rPr lang="ru-RU" dirty="0"/>
              <a:t> (</a:t>
            </a:r>
            <a:r>
              <a:rPr lang="ru-RU" dirty="0" err="1"/>
              <a:t>вільні</a:t>
            </a:r>
            <a:r>
              <a:rPr lang="ru-RU" dirty="0"/>
              <a:t>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пов'язки</a:t>
            </a:r>
            <a:r>
              <a:rPr lang="ru-RU" dirty="0"/>
              <a:t> </a:t>
            </a:r>
            <a:r>
              <a:rPr lang="ru-RU" dirty="0" err="1"/>
              <a:t>фіксують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 </a:t>
            </a:r>
            <a:r>
              <a:rPr lang="ru-RU" dirty="0" err="1"/>
              <a:t>пацієнта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клеолу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колодію</a:t>
            </a:r>
            <a:r>
              <a:rPr lang="ru-RU" dirty="0"/>
              <a:t>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924944"/>
            <a:ext cx="5040560" cy="255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870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</TotalTime>
  <Words>1797</Words>
  <Application>Microsoft Office PowerPoint</Application>
  <PresentationFormat>Экран (4:3)</PresentationFormat>
  <Paragraphs>72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Воздушный поток</vt:lpstr>
      <vt:lpstr>Пов'язка та її види</vt:lpstr>
      <vt:lpstr>Пов'язка</vt:lpstr>
      <vt:lpstr>Залежно від матеріалу, що його використовують для фіксації, розрізняють пов'язки:</vt:lpstr>
      <vt:lpstr>М'які пов'язки</vt:lpstr>
      <vt:lpstr>Бинтові пов'язки.</vt:lpstr>
      <vt:lpstr>Презентация PowerPoint</vt:lpstr>
      <vt:lpstr>Презентация PowerPoint</vt:lpstr>
      <vt:lpstr>Презентация PowerPoint</vt:lpstr>
      <vt:lpstr>Клейові пов'язки</vt:lpstr>
      <vt:lpstr>Презентация PowerPoint</vt:lpstr>
      <vt:lpstr>Презентация PowerPoint</vt:lpstr>
      <vt:lpstr>Пластир</vt:lpstr>
      <vt:lpstr>Косинкові пов'язки.</vt:lpstr>
      <vt:lpstr>Презентация PowerPoint</vt:lpstr>
      <vt:lpstr>Пращоподібні пов'язки.</vt:lpstr>
      <vt:lpstr>Контурні пов'язки. </vt:lpstr>
      <vt:lpstr>Суспензорій</vt:lpstr>
      <vt:lpstr>Еластичні сітчасто-трубчасті бинти </vt:lpstr>
      <vt:lpstr>Правила накладання м'яких пов'язок</vt:lpstr>
      <vt:lpstr>Правила накладання м'яких пов'язок</vt:lpstr>
      <vt:lpstr>Правила накладання м'яких пов'язок</vt:lpstr>
      <vt:lpstr>Презентация PowerPoint</vt:lpstr>
      <vt:lpstr>Вимоги до накладеної пов'язки</vt:lpstr>
      <vt:lpstr>Основні типи бинтових пов'язок</vt:lpstr>
      <vt:lpstr>Колова (циркулярна) пов'язка </vt:lpstr>
      <vt:lpstr>Спіральна пов'язка </vt:lpstr>
      <vt:lpstr>Презентация PowerPoint</vt:lpstr>
      <vt:lpstr>Презентация PowerPoint</vt:lpstr>
      <vt:lpstr>Презентация PowerPoint</vt:lpstr>
      <vt:lpstr>Презентация PowerPoint</vt:lpstr>
      <vt:lpstr>Різновиди пов'язок за локалізацією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Пов'язка та її види</dc:title>
  <dc:creator>Василий</dc:creator>
  <cp:lastModifiedBy>Василий</cp:lastModifiedBy>
  <cp:revision>5</cp:revision>
  <dcterms:created xsi:type="dcterms:W3CDTF">2013-04-16T19:58:52Z</dcterms:created>
  <dcterms:modified xsi:type="dcterms:W3CDTF">2013-04-16T20:46:21Z</dcterms:modified>
</cp:coreProperties>
</file>