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D2100-09F9-4259-9B5C-A20857489684}" type="datetimeFigureOut">
              <a:rPr lang="uk-UA" smtClean="0"/>
              <a:t>05.03.2015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7B124-8BB1-421E-9A58-68AA316E6AED}" type="slidenum">
              <a:rPr lang="uk-UA" smtClean="0"/>
              <a:t>‹#›</a:t>
            </a:fld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D2100-09F9-4259-9B5C-A20857489684}" type="datetimeFigureOut">
              <a:rPr lang="uk-UA" smtClean="0"/>
              <a:t>05.03.2015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7B124-8BB1-421E-9A58-68AA316E6AE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D2100-09F9-4259-9B5C-A20857489684}" type="datetimeFigureOut">
              <a:rPr lang="uk-UA" smtClean="0"/>
              <a:t>05.03.2015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7B124-8BB1-421E-9A58-68AA316E6AE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D2100-09F9-4259-9B5C-A20857489684}" type="datetimeFigureOut">
              <a:rPr lang="uk-UA" smtClean="0"/>
              <a:t>05.03.2015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7B124-8BB1-421E-9A58-68AA316E6AED}" type="slidenum">
              <a:rPr lang="uk-UA" smtClean="0"/>
              <a:t>‹#›</a:t>
            </a:fld>
            <a:endParaRPr lang="uk-U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D2100-09F9-4259-9B5C-A20857489684}" type="datetimeFigureOut">
              <a:rPr lang="uk-UA" smtClean="0"/>
              <a:t>05.03.2015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7B124-8BB1-421E-9A58-68AA316E6AE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D2100-09F9-4259-9B5C-A20857489684}" type="datetimeFigureOut">
              <a:rPr lang="uk-UA" smtClean="0"/>
              <a:t>05.03.2015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7B124-8BB1-421E-9A58-68AA316E6AED}" type="slidenum">
              <a:rPr lang="uk-UA" smtClean="0"/>
              <a:t>‹#›</a:t>
            </a:fld>
            <a:endParaRPr lang="uk-U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D2100-09F9-4259-9B5C-A20857489684}" type="datetimeFigureOut">
              <a:rPr lang="uk-UA" smtClean="0"/>
              <a:t>05.03.2015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7B124-8BB1-421E-9A58-68AA316E6AED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D2100-09F9-4259-9B5C-A20857489684}" type="datetimeFigureOut">
              <a:rPr lang="uk-UA" smtClean="0"/>
              <a:t>05.03.2015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7B124-8BB1-421E-9A58-68AA316E6AE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D2100-09F9-4259-9B5C-A20857489684}" type="datetimeFigureOut">
              <a:rPr lang="uk-UA" smtClean="0"/>
              <a:t>05.03.2015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7B124-8BB1-421E-9A58-68AA316E6AE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D2100-09F9-4259-9B5C-A20857489684}" type="datetimeFigureOut">
              <a:rPr lang="uk-UA" smtClean="0"/>
              <a:t>05.03.2015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7B124-8BB1-421E-9A58-68AA316E6AE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D2100-09F9-4259-9B5C-A20857489684}" type="datetimeFigureOut">
              <a:rPr lang="uk-UA" smtClean="0"/>
              <a:t>05.03.2015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7B124-8BB1-421E-9A58-68AA316E6AED}" type="slidenum">
              <a:rPr lang="uk-UA" smtClean="0"/>
              <a:t>‹#›</a:t>
            </a:fld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3ED2100-09F9-4259-9B5C-A20857489684}" type="datetimeFigureOut">
              <a:rPr lang="uk-UA" smtClean="0"/>
              <a:t>05.03.2015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487B124-8BB1-421E-9A58-68AA316E6AED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ua-referat.com/%D0%A0%D0%BE%D0%B7%D1%83%D0%BC" TargetMode="External"/><Relationship Id="rId7" Type="http://schemas.openxmlformats.org/officeDocument/2006/relationships/hyperlink" Target="http://ua-referat.com/%D0%92%D0%B8%D0%BD%D0%B8%D0%BA%D0%BD%D0%B5%D0%BD%D0%BD%D1%8F_%D0%BB%D1%8E%D0%B4%D0%B8%D0%BD%D0%B8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Relationship Id="rId6" Type="http://schemas.openxmlformats.org/officeDocument/2006/relationships/hyperlink" Target="http://ua-referat.com/%D0%92%D1%96%D0%B4%D0%BF%D0%BE%D0%B2%D1%96%D0%B4%D1%8C" TargetMode="External"/><Relationship Id="rId5" Type="http://schemas.openxmlformats.org/officeDocument/2006/relationships/hyperlink" Target="http://ua-referat.com/%D0%9C%D1%96%D0%BB%D1%8C%D0%B9%D0%BE%D0%BD%D0%B8" TargetMode="External"/><Relationship Id="rId4" Type="http://schemas.openxmlformats.org/officeDocument/2006/relationships/hyperlink" Target="http://ua-referat.com/%D0%96%D0%B8%D1%82%D1%82%D1%8F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ua-referat.com/%D0%9D%D0%B5%D0%B0%D0%BD%D0%B4%D0%B5%D1%80%D1%82%D0%B0%D0%BB%D0%B5%D1%86%D1%8C" TargetMode="Externa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8.xml"/><Relationship Id="rId5" Type="http://schemas.openxmlformats.org/officeDocument/2006/relationships/hyperlink" Target="http://ua-referat.com/%D0%9F%D0%B5%D1%87%D0%B5%D1%80%D0%B0" TargetMode="External"/><Relationship Id="rId4" Type="http://schemas.openxmlformats.org/officeDocument/2006/relationships/hyperlink" Target="http://ua-referat.com/%D0%97%D0%B0%D0%BB%D0%B5%D0%B4%D0%B5%D0%BD%D1%96%D0%BD%D0%BD%D1%8F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ua-referat.com/%D0%9F%D1%96%D1%82%D0%B5%D0%BA%D0%B0%D0%BD%D1%82%D1%80%D0%BE%D0%BF" TargetMode="External"/><Relationship Id="rId3" Type="http://schemas.openxmlformats.org/officeDocument/2006/relationships/hyperlink" Target="http://ua-referat.com/%D0%9F%D1%80%D0%BE%D1%86%D0%B5%D1%81" TargetMode="External"/><Relationship Id="rId7" Type="http://schemas.openxmlformats.org/officeDocument/2006/relationships/hyperlink" Target="http://ua-referat.com/%D0%A0%D0%B5%D0%BB%D1%8C%D1%94%D1%84" TargetMode="Externa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ua-referat.com/%D0%9A%D0%BB%D1%96%D1%82%D0%BA%D0%B0" TargetMode="External"/><Relationship Id="rId5" Type="http://schemas.openxmlformats.org/officeDocument/2006/relationships/hyperlink" Target="http://ua-referat.com/%D0%9A%D1%80%D0%BE%D0%BC%D0%B0%D0%BD%D1%8C%D0%B9%D0%BE%D0%BD%D1%86%D1%96" TargetMode="External"/><Relationship Id="rId4" Type="http://schemas.openxmlformats.org/officeDocument/2006/relationships/hyperlink" Target="http://ua-referat.com/%D0%9B%D1%8E%D0%B4%D0%B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340768"/>
            <a:ext cx="7175351" cy="1793167"/>
          </a:xfrm>
        </p:spPr>
        <p:txBody>
          <a:bodyPr/>
          <a:lstStyle/>
          <a:p>
            <a:r>
              <a:rPr lang="ru-RU" dirty="0"/>
              <a:t>Антропогенез: </a:t>
            </a:r>
            <a:r>
              <a:rPr lang="ru-RU" dirty="0" err="1" smtClean="0"/>
              <a:t>Еволюційна</a:t>
            </a:r>
            <a:r>
              <a:rPr lang="ru-RU" dirty="0" smtClean="0"/>
              <a:t> </a:t>
            </a:r>
            <a:r>
              <a:rPr lang="ru-RU" dirty="0" err="1"/>
              <a:t>теорія</a:t>
            </a:r>
            <a:r>
              <a:rPr lang="ru-RU" dirty="0"/>
              <a:t> </a:t>
            </a:r>
            <a:r>
              <a:rPr lang="ru-RU" dirty="0" err="1"/>
              <a:t>походження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/>
            </a:r>
            <a:br>
              <a:rPr lang="ru-RU" dirty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5575793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70" b="6570"/>
          <a:stretch>
            <a:fillRect/>
          </a:stretch>
        </p:blipFill>
        <p:spPr/>
      </p:pic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323528" y="332656"/>
            <a:ext cx="4270178" cy="6264696"/>
          </a:xfrm>
        </p:spPr>
        <p:txBody>
          <a:bodyPr>
            <a:noAutofit/>
          </a:bodyPr>
          <a:lstStyle/>
          <a:p>
            <a:r>
              <a:rPr lang="uk-UA" sz="1400" b="1" dirty="0"/>
              <a:t>Введення</a:t>
            </a:r>
            <a:endParaRPr lang="uk-UA" sz="1400" dirty="0"/>
          </a:p>
          <a:p>
            <a:r>
              <a:rPr lang="uk-UA" sz="1400" dirty="0"/>
              <a:t>Мислення і </a:t>
            </a:r>
            <a:r>
              <a:rPr lang="uk-UA" sz="1400" dirty="0">
                <a:hlinkClick r:id="rId3" tooltip="Розум"/>
              </a:rPr>
              <a:t>розум</a:t>
            </a:r>
            <a:r>
              <a:rPr lang="uk-UA" sz="1400" dirty="0"/>
              <a:t>, як відмінні властивості людини у тваринному світі, ось вже тисячі років створюють і задають питання. Хто ми? Як з'явилися? Для чого потрібна наше </a:t>
            </a:r>
            <a:r>
              <a:rPr lang="uk-UA" sz="1400" dirty="0">
                <a:hlinkClick r:id="rId4" tooltip="Життя"/>
              </a:rPr>
              <a:t>життя</a:t>
            </a:r>
            <a:r>
              <a:rPr lang="uk-UA" sz="1400" dirty="0"/>
              <a:t>? На що ми здатні? Мільйони питань хвилюють нас, </a:t>
            </a:r>
            <a:r>
              <a:rPr lang="uk-UA" sz="1400" dirty="0" err="1"/>
              <a:t>мають </a:t>
            </a:r>
            <a:r>
              <a:rPr lang="uk-UA" sz="1400" dirty="0" err="1">
                <a:hlinkClick r:id="rId5" tooltip="Мільйони"/>
              </a:rPr>
              <a:t>мільйони</a:t>
            </a:r>
            <a:r>
              <a:rPr lang="uk-UA" sz="1400" dirty="0" err="1"/>
              <a:t> розрі</a:t>
            </a:r>
            <a:r>
              <a:rPr lang="uk-UA" sz="1400" dirty="0"/>
              <a:t>знених, неточних</a:t>
            </a:r>
            <a:r>
              <a:rPr lang="uk-UA" sz="1400" dirty="0">
                <a:hlinkClick r:id="rId6" tooltip="Відповідь"/>
              </a:rPr>
              <a:t>відповідей</a:t>
            </a:r>
            <a:r>
              <a:rPr lang="uk-UA" sz="1400" dirty="0"/>
              <a:t>, відомостей надуманих або отриманих завдяки науці, але найголовніше питання «Як ми з'явилися на світ?», До цих пір не має відповіді. Протягом століть багато вчених, літераторів-письменників, різних дослідників висловлювали свої точки зору про походження людства. Цьому присвячені безліч сказань, вигадок, легенд, істин, які були відкриті видатними вченими різних країн, народів і часів, починаючи з біблійних героїв і мислителів і закінчуючи нашими сучасниками.</a:t>
            </a:r>
          </a:p>
          <a:p>
            <a:r>
              <a:rPr lang="uk-UA" sz="1400" dirty="0"/>
              <a:t>Існує цілий ряд різних теорій, що пояснюють </a:t>
            </a:r>
            <a:r>
              <a:rPr lang="uk-UA" sz="1400" dirty="0">
                <a:hlinkClick r:id="rId7" tooltip="Виникнення людини"/>
              </a:rPr>
              <a:t>виникнення людини</a:t>
            </a:r>
            <a:r>
              <a:rPr lang="uk-UA" sz="1400" dirty="0"/>
              <a:t> на Землі. У роботі ми розглянемо самі великі і популярні з них.</a:t>
            </a:r>
          </a:p>
          <a:p>
            <a:endParaRPr lang="uk-UA" sz="1200" dirty="0"/>
          </a:p>
        </p:txBody>
      </p:sp>
    </p:spTree>
    <p:extLst>
      <p:ext uri="{BB962C8B-B14F-4D97-AF65-F5344CB8AC3E}">
        <p14:creationId xmlns:p14="http://schemas.microsoft.com/office/powerpoint/2010/main" val="35730050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7504" y="13823"/>
            <a:ext cx="4608512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200" dirty="0" smtClean="0"/>
              <a:t>Теорія еволюції</a:t>
            </a:r>
          </a:p>
          <a:p>
            <a:r>
              <a:rPr lang="uk-UA" sz="1200" dirty="0" smtClean="0"/>
              <a:t>Спробу пояснити походження видів зробив Чарльз Дарвін (1809-1882), англійський натураліст, творець теорії еволюції. Він є автором багатьох праць: "Походження видів шляхом природного відбору" (1859), узагальнивши результати власних спостережень і досягнення сучасної йому біології та селекційної практики; "Походження людини і статевий відбір" (1871) </a:t>
            </a:r>
            <a:r>
              <a:rPr lang="uk-UA" sz="1200" dirty="0" err="1" smtClean="0"/>
              <a:t>обгрунтував</a:t>
            </a:r>
            <a:r>
              <a:rPr lang="uk-UA" sz="1200" dirty="0" smtClean="0"/>
              <a:t> гіпотезу походження людини від мавпоподібних предків. За теорією еволюції, яку запропонував Ч. Дарвін, різноманіття видів рослин і тварин, що населяють Землю, є результатом частих, абсолютно випадкових мутацій, які, </a:t>
            </a:r>
            <a:r>
              <a:rPr lang="uk-UA" sz="1200" dirty="0" err="1" smtClean="0"/>
              <a:t>сумуючись</a:t>
            </a:r>
            <a:r>
              <a:rPr lang="uk-UA" sz="1200" dirty="0" smtClean="0"/>
              <a:t> за тисячоліття, через так звані «перехідні ланки» призводять до появи нових видів. Потім у дію вступає природний відбір.</a:t>
            </a:r>
          </a:p>
          <a:p>
            <a:r>
              <a:rPr lang="uk-UA" sz="1200" dirty="0" smtClean="0"/>
              <a:t>Міжвидова боротьба винищує або відтісняє на периферію види, непристосовані до умов життя в даній біологічної «ніші» при даних зовнішніх умовах, в той же час, дозволяючи бурхливо розвиватися видів, які по чистій випадковості виявилися краще пристосовані для виживання. У науковому світі є група вчених, що займаються проблемою виникнення людини, яка на основі теорії Дарвіна створила науку антропологію, яка має таке поняття, як «антропогенез». Антропогенезом вчені-дарвіністи називають процес виділення людини зі світу тварин.</a:t>
            </a:r>
          </a:p>
          <a:p>
            <a:r>
              <a:rPr lang="uk-UA" sz="1200" dirty="0" smtClean="0"/>
              <a:t>Ними було припущено, що віддаленими предками людини є людиноподібні мавпи, що пройшли кілька стадій розвитку на шляху до формування кінцевого результату. Еволюційна теорія антропогенезу має великий набір різноманітних доказів - палеонтологічних, археологічних, біологічних, генетичних, культурних, психологічних та інших. Однак багато хто з цих доказів можуть трактуватися неоднозначно, що дозволяє противникам еволюційної теорії оскаржувати її. Відповідно до цієї теорії мають місце такі основні стадії еволюції людини:</a:t>
            </a:r>
            <a:endParaRPr lang="uk-UA" sz="12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0368" y="404664"/>
            <a:ext cx="3590925" cy="242887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3068960"/>
            <a:ext cx="2843006" cy="3655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2953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5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Текст 9"/>
          <p:cNvSpPr>
            <a:spLocks noGrp="1"/>
          </p:cNvSpPr>
          <p:nvPr>
            <p:ph type="body" sz="half" idx="2"/>
          </p:nvPr>
        </p:nvSpPr>
        <p:spPr>
          <a:xfrm>
            <a:off x="251520" y="116631"/>
            <a:ext cx="4320481" cy="5112569"/>
          </a:xfrm>
        </p:spPr>
        <p:txBody>
          <a:bodyPr>
            <a:normAutofit fontScale="92500" lnSpcReduction="20000"/>
          </a:bodyPr>
          <a:lstStyle/>
          <a:p>
            <a:r>
              <a:rPr lang="uk-UA" dirty="0"/>
              <a:t>Австралопітеків або «південних мавп» - високоорганізованих, ходить на двох приматів, прийнято вважати вихідними формами в родоводу людини. Австралопітеки отримали у спадок від своїх деревних предків багато властивостей, причому найбільш важливими з них були здатність і прагнення до різноманітного поводження з предметами за допомогою рук (маніпулюванню) і високий розвиток стадних відносин. Вони були цілком наземними істотами, порівняно невеликих розмірів - у середньому довжина тіла 120-130 см, вага 30-40 кг. Їх характерною особливістю була двоногий хода і випрямлена положення тіла, про що свідчить будова таза, скелета кінцівок і черепа. Вільні верхні кінцівки давали можливість використовувати палиці, камені і т.д. Мозковий відділ черепа мав відносно великі розміри, а лицьова частина була вкорочена. Зуби невеликі, розташовувалися щільно, без </a:t>
            </a:r>
            <a:r>
              <a:rPr lang="uk-UA" dirty="0" err="1"/>
              <a:t>диаст</a:t>
            </a:r>
            <a:r>
              <a:rPr lang="uk-UA" dirty="0"/>
              <a:t>, з малюнком зубів, характерним для людини. Мешкали на відкритих рівнинах типу саван.</a:t>
            </a:r>
          </a:p>
          <a:p>
            <a:endParaRPr lang="uk-UA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395536" y="5085184"/>
            <a:ext cx="6383538" cy="1143000"/>
          </a:xfrm>
        </p:spPr>
        <p:txBody>
          <a:bodyPr/>
          <a:lstStyle/>
          <a:p>
            <a:r>
              <a:rPr lang="uk-UA" dirty="0" smtClean="0"/>
              <a:t>Австралопітеки</a:t>
            </a:r>
            <a:endParaRPr lang="uk-UA" dirty="0"/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264840"/>
            <a:ext cx="3312368" cy="4822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2287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251520" y="2564904"/>
            <a:ext cx="4032448" cy="3744416"/>
          </a:xfrm>
        </p:spPr>
        <p:txBody>
          <a:bodyPr>
            <a:normAutofit/>
          </a:bodyPr>
          <a:lstStyle/>
          <a:p>
            <a:r>
              <a:rPr lang="uk-UA" dirty="0"/>
              <a:t>Вперше викопні рештки найдавніших людей, що одержали назву </a:t>
            </a:r>
            <a:r>
              <a:rPr lang="uk-UA" dirty="0" err="1"/>
              <a:t>архантропов</a:t>
            </a:r>
            <a:r>
              <a:rPr lang="uk-UA" dirty="0"/>
              <a:t>, були виявлені голландцем Є. </a:t>
            </a:r>
            <a:r>
              <a:rPr lang="uk-UA" dirty="0" err="1"/>
              <a:t>Дюбуа</a:t>
            </a:r>
            <a:r>
              <a:rPr lang="uk-UA" dirty="0"/>
              <a:t> на </a:t>
            </a:r>
            <a:r>
              <a:rPr lang="uk-UA" dirty="0" err="1"/>
              <a:t>о.Ява</a:t>
            </a:r>
            <a:r>
              <a:rPr lang="uk-UA" dirty="0"/>
              <a:t> в 1890 році. Архантропи вже вміли користуватися вогнем, тим самим, ставши на сходинку вище своїх попередників. Пітекантропи - істоти </a:t>
            </a:r>
            <a:r>
              <a:rPr lang="uk-UA" dirty="0" err="1"/>
              <a:t>прямоходящие</a:t>
            </a:r>
            <a:r>
              <a:rPr lang="uk-UA" dirty="0"/>
              <a:t>, середнього зросту і міцної статури, зберегли, однак, багато мавпячих рис, як у формі черепа, так і в будові лицьового скелета.</a:t>
            </a:r>
          </a:p>
          <a:p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pic>
        <p:nvPicPr>
          <p:cNvPr id="9" name="Объект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764704"/>
            <a:ext cx="3319867" cy="4689971"/>
          </a:xfrm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251520" y="35884"/>
            <a:ext cx="3636085" cy="2559573"/>
          </a:xfrm>
        </p:spPr>
        <p:txBody>
          <a:bodyPr/>
          <a:lstStyle/>
          <a:p>
            <a:r>
              <a:rPr lang="ru-RU" dirty="0" err="1"/>
              <a:t>існування</a:t>
            </a:r>
            <a:r>
              <a:rPr lang="ru-RU" dirty="0"/>
              <a:t> </a:t>
            </a:r>
            <a:r>
              <a:rPr lang="ru-RU" dirty="0" err="1" smtClean="0"/>
              <a:t>найдавніших</a:t>
            </a:r>
            <a:r>
              <a:rPr lang="ru-RU" dirty="0" smtClean="0"/>
              <a:t> </a:t>
            </a:r>
            <a:r>
              <a:rPr lang="ru-RU" dirty="0"/>
              <a:t>людей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ru-RU" dirty="0"/>
              <a:t> </a:t>
            </a:r>
            <a:r>
              <a:rPr lang="ru-RU" dirty="0" err="1"/>
              <a:t>П</a:t>
            </a:r>
            <a:r>
              <a:rPr lang="ru-RU" dirty="0" err="1" smtClean="0"/>
              <a:t>ітекантропи</a:t>
            </a:r>
            <a:r>
              <a:rPr lang="ru-RU" dirty="0"/>
              <a:t/>
            </a:r>
            <a:br>
              <a:rPr lang="ru-RU" dirty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1071317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стадія неандертальця, тобто древньої людини або палеоантропів.</a:t>
            </a:r>
            <a:r>
              <a:rPr lang="uk-UA" b="0" dirty="0"/>
              <a:t/>
            </a:r>
            <a:br>
              <a:rPr lang="uk-UA" b="0" dirty="0"/>
            </a:b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2299" y="1052736"/>
            <a:ext cx="4242270" cy="4536504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95536" y="2708920"/>
            <a:ext cx="3672408" cy="3888432"/>
          </a:xfrm>
        </p:spPr>
        <p:txBody>
          <a:bodyPr>
            <a:normAutofit/>
          </a:bodyPr>
          <a:lstStyle/>
          <a:p>
            <a:r>
              <a:rPr lang="uk-UA" dirty="0"/>
              <a:t>У 1856 році в долині </a:t>
            </a:r>
            <a:r>
              <a:rPr lang="uk-UA" dirty="0" err="1"/>
              <a:t>Неандерталь</a:t>
            </a:r>
            <a:r>
              <a:rPr lang="uk-UA" dirty="0"/>
              <a:t> в Німеччині виявили останки істоти, що жив 150 - 40 тисяч років тому, названого неандертальцем. У викопному вигляді вони знайдені ще в чотирьохстах місцях Північної півкулі Євразії. За часом з </a:t>
            </a:r>
            <a:r>
              <a:rPr lang="uk-UA" dirty="0" err="1"/>
              <a:t>епохою </a:t>
            </a:r>
            <a:r>
              <a:rPr lang="uk-UA" dirty="0" err="1">
                <a:hlinkClick r:id="rId3" tooltip="Неандерталець"/>
              </a:rPr>
              <a:t>неандертальців</a:t>
            </a:r>
            <a:r>
              <a:rPr lang="uk-UA" dirty="0" err="1"/>
              <a:t> з</a:t>
            </a:r>
            <a:r>
              <a:rPr lang="uk-UA" dirty="0"/>
              <a:t>біглася епоха Великого </a:t>
            </a:r>
            <a:r>
              <a:rPr lang="uk-UA" dirty="0">
                <a:hlinkClick r:id="rId4" tooltip="Заледеніння"/>
              </a:rPr>
              <a:t>заледеніння</a:t>
            </a:r>
            <a:r>
              <a:rPr lang="uk-UA" dirty="0"/>
              <a:t>. Він мав об'єм мозку, близький до сучасної людини, але похилий лоб, надбрівні дуги, низьку черепну коробку; жив </a:t>
            </a:r>
            <a:r>
              <a:rPr lang="uk-UA" dirty="0" err="1"/>
              <a:t>у</a:t>
            </a:r>
            <a:r>
              <a:rPr lang="uk-UA" dirty="0" err="1">
                <a:hlinkClick r:id="rId5" tooltip="Печера"/>
              </a:rPr>
              <a:t>печерах</a:t>
            </a:r>
            <a:r>
              <a:rPr lang="uk-UA" dirty="0"/>
              <a:t>, полюючи на мамонтів. У неандертальців вперше були виявлені поховання трупів.</a:t>
            </a:r>
          </a:p>
          <a:p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656149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052736"/>
            <a:ext cx="3636085" cy="1258493"/>
          </a:xfrm>
        </p:spPr>
        <p:txBody>
          <a:bodyPr/>
          <a:lstStyle/>
          <a:p>
            <a:r>
              <a:rPr lang="uk-UA" dirty="0"/>
              <a:t>розвиток сучасних людей (неоантропів).</a:t>
            </a:r>
            <a:r>
              <a:rPr lang="uk-UA" b="0" dirty="0"/>
              <a:t/>
            </a:r>
            <a:br>
              <a:rPr lang="uk-UA" b="0" dirty="0"/>
            </a:b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692696"/>
            <a:ext cx="3456384" cy="4464496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512" y="1772816"/>
            <a:ext cx="4284913" cy="5085184"/>
          </a:xfrm>
        </p:spPr>
        <p:txBody>
          <a:bodyPr>
            <a:normAutofit fontScale="70000" lnSpcReduction="20000"/>
          </a:bodyPr>
          <a:lstStyle/>
          <a:p>
            <a:r>
              <a:rPr lang="uk-UA" sz="1500" dirty="0"/>
              <a:t>Час появи людини сучасного виду припадає на початок пізнього палеоліту (70-35 тис. років тому). Воно пов'язане з потужним стрибком у розвитку продуктивних сил, становленням родового суспільства і </a:t>
            </a:r>
            <a:r>
              <a:rPr lang="uk-UA" sz="1500" dirty="0" err="1"/>
              <a:t>наслідком </a:t>
            </a:r>
            <a:r>
              <a:rPr lang="uk-UA" sz="1500" dirty="0" err="1">
                <a:hlinkClick r:id="rId3" tooltip="Процес"/>
              </a:rPr>
              <a:t>процесу</a:t>
            </a:r>
            <a:r>
              <a:rPr lang="uk-UA" sz="1500" dirty="0" err="1"/>
              <a:t> </a:t>
            </a:r>
            <a:r>
              <a:rPr lang="uk-UA" sz="1500" dirty="0"/>
              <a:t>завершення біологічної еволюції </a:t>
            </a:r>
            <a:r>
              <a:rPr lang="en-US" sz="1500" dirty="0"/>
              <a:t>Homo sapiens. </a:t>
            </a:r>
            <a:r>
              <a:rPr lang="uk-UA" sz="1500" dirty="0"/>
              <a:t>Неоантропи були високими людьми, пропорційно складеними. Середній зріст чоловіків - 180-185 см, жінок - 163-160 см. Перші</a:t>
            </a:r>
            <a:r>
              <a:rPr lang="uk-UA" sz="1500" dirty="0">
                <a:hlinkClick r:id="rId4" tooltip="Люди"/>
              </a:rPr>
              <a:t>люди</a:t>
            </a:r>
            <a:r>
              <a:rPr lang="uk-UA" sz="1500" dirty="0"/>
              <a:t> сучасного вигляду іменуються </a:t>
            </a:r>
            <a:r>
              <a:rPr lang="uk-UA" sz="1500" dirty="0">
                <a:hlinkClick r:id="rId5" tooltip="Кроманьйонці"/>
              </a:rPr>
              <a:t>кроманьйонцями</a:t>
            </a:r>
            <a:r>
              <a:rPr lang="uk-UA" sz="1500" dirty="0"/>
              <a:t> (по стоянці неоантропів в </a:t>
            </a:r>
            <a:r>
              <a:rPr lang="uk-UA" sz="1500" dirty="0" err="1"/>
              <a:t>Кро-Маньон</a:t>
            </a:r>
            <a:r>
              <a:rPr lang="uk-UA" sz="1500" dirty="0"/>
              <a:t>, Франція). Кроманьйонці відрізнялися </a:t>
            </a:r>
            <a:r>
              <a:rPr lang="uk-UA" sz="1500" dirty="0" err="1"/>
              <a:t>довгоногістю</a:t>
            </a:r>
            <a:r>
              <a:rPr lang="uk-UA" sz="1500" dirty="0"/>
              <a:t> за рахунок великої довжини гомілки. Потужний торс, широка грудна </a:t>
            </a:r>
            <a:r>
              <a:rPr lang="uk-UA" sz="1500" dirty="0">
                <a:hlinkClick r:id="rId6" tooltip="Клітка"/>
              </a:rPr>
              <a:t>клітка</a:t>
            </a:r>
            <a:r>
              <a:rPr lang="uk-UA" sz="1500" dirty="0"/>
              <a:t>, сильно розвинений </a:t>
            </a:r>
            <a:r>
              <a:rPr lang="uk-UA" sz="1500" dirty="0" err="1"/>
              <a:t>м'язовий </a:t>
            </a:r>
            <a:r>
              <a:rPr lang="uk-UA" sz="1500" dirty="0" err="1">
                <a:hlinkClick r:id="rId7" tooltip="Рельєф"/>
              </a:rPr>
              <a:t>рельєф</a:t>
            </a:r>
            <a:r>
              <a:rPr lang="uk-UA" sz="1500" dirty="0" err="1"/>
              <a:t> с</a:t>
            </a:r>
            <a:r>
              <a:rPr lang="uk-UA" sz="1500" dirty="0"/>
              <a:t>правляють сильне враження на сучасників. Неоантропи - це багатошарові стоянки і поселення, крем'яні та кістяні знаряддя, житлові споруди. Це і складний обряд поховання, прикраси, перші шедеври образотворчого мистецтва і т.д. Перехід людського суспільства до верхнього палеоліту (35-10 тис. років тому) співпав із завершенням антропогенезу - формуванням людини сучасного фізіологічного типу.</a:t>
            </a:r>
          </a:p>
          <a:p>
            <a:r>
              <a:rPr lang="uk-UA" sz="1500" dirty="0"/>
              <a:t>Отже, лінія еволюції людини вибудовується таким чином: «Людина уміла» (австралопітек) - «Людина </a:t>
            </a:r>
            <a:r>
              <a:rPr lang="uk-UA" sz="1500" dirty="0" err="1"/>
              <a:t>прямоходяча</a:t>
            </a:r>
            <a:r>
              <a:rPr lang="uk-UA" sz="1500" dirty="0"/>
              <a:t>» (</a:t>
            </a:r>
            <a:r>
              <a:rPr lang="uk-UA" sz="1500" dirty="0">
                <a:hlinkClick r:id="rId8" tooltip="Пітекантроп"/>
              </a:rPr>
              <a:t>пітекантроп</a:t>
            </a:r>
            <a:r>
              <a:rPr lang="uk-UA" sz="1500" dirty="0"/>
              <a:t>) - «Людина неандертальський» (палеоантроп) - «Людина розумна» (кроманьйонець).</a:t>
            </a:r>
          </a:p>
          <a:p>
            <a:r>
              <a:rPr lang="uk-UA" sz="1700" dirty="0"/>
              <a:t>Модель цієї торії походження людини від людиноподібних мавп, яка цілком влаштовувала більшу частину вчених сто років тому, сьогодні тріщить по всіх швах, не витримуючи потоку нових відкриттів, а також існування інших теорій походження </a:t>
            </a:r>
            <a:r>
              <a:rPr lang="uk-UA" sz="1700" dirty="0" smtClean="0"/>
              <a:t>людини</a:t>
            </a:r>
            <a:endParaRPr lang="uk-UA" sz="1700" dirty="0"/>
          </a:p>
          <a:p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6971000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Воздушный поток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105</TotalTime>
  <Words>527</Words>
  <Application>Microsoft Office PowerPoint</Application>
  <PresentationFormat>Экран (4:3)</PresentationFormat>
  <Paragraphs>21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Воздушный поток</vt:lpstr>
      <vt:lpstr>Антропогенез: Еволюційна теорія походження людини </vt:lpstr>
      <vt:lpstr>Презентация PowerPoint</vt:lpstr>
      <vt:lpstr>Презентация PowerPoint</vt:lpstr>
      <vt:lpstr>Австралопітеки</vt:lpstr>
      <vt:lpstr>існування найдавніших людей:  Пітекантропи </vt:lpstr>
      <vt:lpstr>стадія неандертальця, тобто древньої людини або палеоантропів.  </vt:lpstr>
      <vt:lpstr>розвиток сучасних людей (неоантропів).  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Антропогенез: Еволюційна теорія походження людини</dc:title>
  <dc:creator>Макс</dc:creator>
  <cp:lastModifiedBy>Макс</cp:lastModifiedBy>
  <cp:revision>8</cp:revision>
  <dcterms:created xsi:type="dcterms:W3CDTF">2015-03-05T18:29:54Z</dcterms:created>
  <dcterms:modified xsi:type="dcterms:W3CDTF">2015-03-05T20:15:44Z</dcterms:modified>
</cp:coreProperties>
</file>