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2" r:id="rId27"/>
    <p:sldId id="283" r:id="rId28"/>
    <p:sldId id="285" r:id="rId29"/>
    <p:sldId id="286" r:id="rId30"/>
    <p:sldId id="287" r:id="rId31"/>
    <p:sldId id="288" r:id="rId32"/>
    <p:sldId id="289" r:id="rId33"/>
    <p:sldId id="290" r:id="rId34"/>
    <p:sldId id="292" r:id="rId35"/>
    <p:sldId id="293" r:id="rId36"/>
    <p:sldId id="300" r:id="rId37"/>
    <p:sldId id="311" r:id="rId38"/>
    <p:sldId id="312" r:id="rId39"/>
    <p:sldId id="319" r:id="rId40"/>
  </p:sldIdLst>
  <p:sldSz cx="9144000" cy="6858000" type="screen4x3"/>
  <p:notesSz cx="6858000" cy="9144000"/>
  <p:defaultTextStyle>
    <a:defPPr>
      <a:defRPr lang="uk-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3040" autoAdjust="0"/>
    <p:restoredTop sz="94595" autoAdjust="0"/>
  </p:normalViewPr>
  <p:slideViewPr>
    <p:cSldViewPr>
      <p:cViewPr>
        <p:scale>
          <a:sx n="66" d="100"/>
          <a:sy n="66" d="100"/>
        </p:scale>
        <p:origin x="-1512" y="-84"/>
      </p:cViewPr>
      <p:guideLst>
        <p:guide orient="horz" pos="2160"/>
        <p:guide pos="2880"/>
      </p:guideLst>
    </p:cSldViewPr>
  </p:slideViewPr>
  <p:outlineViewPr>
    <p:cViewPr>
      <p:scale>
        <a:sx n="33" d="100"/>
        <a:sy n="33" d="100"/>
      </p:scale>
      <p:origin x="0" y="67512"/>
    </p:cViewPr>
  </p:outlin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0" name="Прямоугольный треугольник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dirty="0"/>
          </a:p>
        </p:txBody>
      </p:sp>
      <p:sp>
        <p:nvSpPr>
          <p:cNvPr id="9" name="Заголовок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17" name="Подзаголовок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ru-RU" smtClean="0"/>
              <a:t>Образец подзаголовка</a:t>
            </a:r>
            <a:endParaRPr kumimoji="0" lang="en-US"/>
          </a:p>
        </p:txBody>
      </p:sp>
      <p:grpSp>
        <p:nvGrpSpPr>
          <p:cNvPr id="2" name="Группа 1"/>
          <p:cNvGrpSpPr/>
          <p:nvPr/>
        </p:nvGrpSpPr>
        <p:grpSpPr>
          <a:xfrm>
            <a:off x="-3765" y="4953000"/>
            <a:ext cx="9147765" cy="1912088"/>
            <a:chOff x="-3765" y="4832896"/>
            <a:chExt cx="9147765" cy="2032192"/>
          </a:xfrm>
        </p:grpSpPr>
        <p:sp>
          <p:nvSpPr>
            <p:cNvPr id="7" name="Полилиния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8" name="Полилиния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1" name="Полилиния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2" name="Прямая соединительная линия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Дата 29"/>
          <p:cNvSpPr>
            <a:spLocks noGrp="1"/>
          </p:cNvSpPr>
          <p:nvPr>
            <p:ph type="dt" sz="half" idx="10"/>
          </p:nvPr>
        </p:nvSpPr>
        <p:spPr/>
        <p:txBody>
          <a:bodyPr/>
          <a:lstStyle>
            <a:lvl1pPr>
              <a:defRPr>
                <a:solidFill>
                  <a:srgbClr val="FFFFFF"/>
                </a:solidFill>
              </a:defRPr>
            </a:lvl1pPr>
            <a:extLst/>
          </a:lstStyle>
          <a:p>
            <a:fld id="{B59300B2-180F-42B5-83B7-FB885035F731}" type="datetimeFigureOut">
              <a:rPr lang="uk-UA" smtClean="0"/>
              <a:pPr/>
              <a:t>12.10.2014</a:t>
            </a:fld>
            <a:endParaRPr lang="uk-UA" dirty="0"/>
          </a:p>
        </p:txBody>
      </p:sp>
      <p:sp>
        <p:nvSpPr>
          <p:cNvPr id="19" name="Нижний колонтитул 18"/>
          <p:cNvSpPr>
            <a:spLocks noGrp="1"/>
          </p:cNvSpPr>
          <p:nvPr>
            <p:ph type="ftr" sz="quarter" idx="11"/>
          </p:nvPr>
        </p:nvSpPr>
        <p:spPr/>
        <p:txBody>
          <a:bodyPr/>
          <a:lstStyle>
            <a:lvl1pPr>
              <a:defRPr>
                <a:solidFill>
                  <a:schemeClr val="accent1">
                    <a:tint val="20000"/>
                  </a:schemeClr>
                </a:solidFill>
              </a:defRPr>
            </a:lvl1pPr>
            <a:extLst/>
          </a:lstStyle>
          <a:p>
            <a:endParaRPr lang="uk-UA" dirty="0"/>
          </a:p>
        </p:txBody>
      </p:sp>
      <p:sp>
        <p:nvSpPr>
          <p:cNvPr id="27" name="Номер слайда 26"/>
          <p:cNvSpPr>
            <a:spLocks noGrp="1"/>
          </p:cNvSpPr>
          <p:nvPr>
            <p:ph type="sldNum" sz="quarter" idx="12"/>
          </p:nvPr>
        </p:nvSpPr>
        <p:spPr/>
        <p:txBody>
          <a:bodyPr/>
          <a:lstStyle>
            <a:lvl1pPr>
              <a:defRPr>
                <a:solidFill>
                  <a:srgbClr val="FFFFFF"/>
                </a:solidFill>
              </a:defRPr>
            </a:lvl1pPr>
            <a:extLst/>
          </a:lstStyle>
          <a:p>
            <a:fld id="{5863E1F6-28C7-4B3A-9427-9EECDF2ED125}" type="slidenum">
              <a:rPr lang="uk-UA" smtClean="0"/>
              <a:pPr/>
              <a:t>‹#›</a:t>
            </a:fld>
            <a:endParaRPr lang="uk-UA" dirty="0"/>
          </a:p>
        </p:txBody>
      </p:sp>
    </p:spTree>
  </p:cSld>
  <p:clrMapOvr>
    <a:masterClrMapping/>
  </p:clrMapOvr>
  <p:transition>
    <p:wheel spokes="8"/>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481329"/>
            <a:ext cx="8229600" cy="4386071"/>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pPr/>
              <a:t>‹#›</a:t>
            </a:fld>
            <a:endParaRPr lang="uk-UA" dirty="0"/>
          </a:p>
        </p:txBody>
      </p:sp>
    </p:spTree>
  </p:cSld>
  <p:clrMapOvr>
    <a:masterClrMapping/>
  </p:clrMapOvr>
  <p:transition>
    <p:wheel spokes="8"/>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844013" y="274640"/>
            <a:ext cx="1777470" cy="5592761"/>
          </a:xfrm>
        </p:spPr>
        <p:txBody>
          <a:bodyPr vert="eaVert"/>
          <a:lstStyle>
            <a:extLs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274641"/>
            <a:ext cx="6324600" cy="5592760"/>
          </a:xfrm>
        </p:spPr>
        <p:txBody>
          <a:bodyPr vert="eaVert"/>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pPr/>
              <a:t>‹#›</a:t>
            </a:fld>
            <a:endParaRPr lang="uk-UA" dirty="0"/>
          </a:p>
        </p:txBody>
      </p:sp>
    </p:spTree>
  </p:cSld>
  <p:clrMapOvr>
    <a:masterClrMapping/>
  </p:clrMapOvr>
  <p:transition>
    <p:wheel spokes="8"/>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3" name="Содержимое 2"/>
          <p:cNvSpPr>
            <a:spLocks noGrp="1"/>
          </p:cNvSpPr>
          <p:nvPr>
            <p:ph idx="1"/>
          </p:nvPr>
        </p:nvSpPr>
        <p:spPr/>
        <p:txBody>
          <a:bodyPr/>
          <a:lstStyle>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pPr/>
              <a:t>‹#›</a:t>
            </a:fld>
            <a:endParaRPr lang="uk-UA" dirty="0"/>
          </a:p>
        </p:txBody>
      </p:sp>
      <p:sp>
        <p:nvSpPr>
          <p:cNvPr id="7" name="Заголовок 6"/>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masterClrMapping/>
  </p:clrMapOvr>
  <p:transition>
    <p:wheel spokes="8"/>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bg>
      <p:bgRef idx="1002">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5" name="Нижний колонтитул 4"/>
          <p:cNvSpPr>
            <a:spLocks noGrp="1"/>
          </p:cNvSpPr>
          <p:nvPr>
            <p:ph type="ftr" sz="quarter" idx="11"/>
          </p:nvPr>
        </p:nvSpPr>
        <p:spPr/>
        <p:txBody>
          <a:bodyPr/>
          <a:lstStyle>
            <a:extLst/>
          </a:lstStyle>
          <a:p>
            <a:endParaRPr lang="uk-UA" dirty="0"/>
          </a:p>
        </p:txBody>
      </p:sp>
      <p:sp>
        <p:nvSpPr>
          <p:cNvPr id="6" name="Номер слайда 5"/>
          <p:cNvSpPr>
            <a:spLocks noGrp="1"/>
          </p:cNvSpPr>
          <p:nvPr>
            <p:ph type="sldNum" sz="quarter" idx="12"/>
          </p:nvPr>
        </p:nvSpPr>
        <p:spPr/>
        <p:txBody>
          <a:bodyPr/>
          <a:lstStyle>
            <a:extLst/>
          </a:lstStyle>
          <a:p>
            <a:fld id="{5863E1F6-28C7-4B3A-9427-9EECDF2ED125}" type="slidenum">
              <a:rPr lang="uk-UA" smtClean="0"/>
              <a:pPr/>
              <a:t>‹#›</a:t>
            </a:fld>
            <a:endParaRPr lang="uk-UA" dirty="0"/>
          </a:p>
        </p:txBody>
      </p:sp>
      <p:sp>
        <p:nvSpPr>
          <p:cNvPr id="7" name="Нашивка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8" name="Нашивка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bg>
      <p:bgRef idx="1002">
        <a:schemeClr val="bg1"/>
      </p:bgRef>
    </p:bg>
    <p:spTree>
      <p:nvGrpSpPr>
        <p:cNvPr id="1" name=""/>
        <p:cNvGrpSpPr/>
        <p:nvPr/>
      </p:nvGrpSpPr>
      <p:grpSpPr>
        <a:xfrm>
          <a:off x="0" y="0"/>
          <a:ext cx="0" cy="0"/>
          <a:chOff x="0" y="0"/>
          <a:chExt cx="0" cy="0"/>
        </a:xfrm>
      </p:grpSpPr>
      <p:sp>
        <p:nvSpPr>
          <p:cNvPr id="3" name="Содержимое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6" name="Нижний колонтитул 5"/>
          <p:cNvSpPr>
            <a:spLocks noGrp="1"/>
          </p:cNvSpPr>
          <p:nvPr>
            <p:ph type="ftr" sz="quarter" idx="11"/>
          </p:nvPr>
        </p:nvSpPr>
        <p:spPr/>
        <p:txBody>
          <a:bodyPr/>
          <a:lstStyle>
            <a:extLst/>
          </a:lstStyle>
          <a:p>
            <a:endParaRPr lang="uk-UA" dirty="0"/>
          </a:p>
        </p:txBody>
      </p:sp>
      <p:sp>
        <p:nvSpPr>
          <p:cNvPr id="7" name="Номер слайда 6"/>
          <p:cNvSpPr>
            <a:spLocks noGrp="1"/>
          </p:cNvSpPr>
          <p:nvPr>
            <p:ph type="sldNum" sz="quarter" idx="12"/>
          </p:nvPr>
        </p:nvSpPr>
        <p:spPr/>
        <p:txBody>
          <a:bodyPr/>
          <a:lstStyle>
            <a:extLst/>
          </a:lstStyle>
          <a:p>
            <a:fld id="{5863E1F6-28C7-4B3A-9427-9EECDF2ED125}" type="slidenum">
              <a:rPr lang="uk-UA" smtClean="0"/>
              <a:pPr/>
              <a:t>‹#›</a:t>
            </a:fld>
            <a:endParaRPr lang="uk-UA" dirty="0"/>
          </a:p>
        </p:txBody>
      </p:sp>
      <p:sp>
        <p:nvSpPr>
          <p:cNvPr id="8" name="Заголовок 7"/>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nchor="ctr"/>
          <a:lstStyle>
            <a:lvl1pPr>
              <a:defRPr/>
            </a:lvl1pPr>
            <a:extLst/>
          </a:lstStyle>
          <a:p>
            <a:r>
              <a:rPr kumimoji="0" lang="ru-RU" smtClean="0"/>
              <a:t>Образец заголовка</a:t>
            </a:r>
            <a:endParaRPr kumimoji="0" lang="en-US"/>
          </a:p>
        </p:txBody>
      </p:sp>
      <p:sp>
        <p:nvSpPr>
          <p:cNvPr id="3" name="Текст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7" name="Дата 6"/>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8" name="Нижний колонтитул 7"/>
          <p:cNvSpPr>
            <a:spLocks noGrp="1"/>
          </p:cNvSpPr>
          <p:nvPr>
            <p:ph type="ftr" sz="quarter" idx="11"/>
          </p:nvPr>
        </p:nvSpPr>
        <p:spPr/>
        <p:txBody>
          <a:bodyPr/>
          <a:lstStyle>
            <a:extLst/>
          </a:lstStyle>
          <a:p>
            <a:endParaRPr lang="uk-UA" dirty="0"/>
          </a:p>
        </p:txBody>
      </p:sp>
      <p:sp>
        <p:nvSpPr>
          <p:cNvPr id="9" name="Номер слайда 8"/>
          <p:cNvSpPr>
            <a:spLocks noGrp="1"/>
          </p:cNvSpPr>
          <p:nvPr>
            <p:ph type="sldNum" sz="quarter" idx="12"/>
          </p:nvPr>
        </p:nvSpPr>
        <p:spPr/>
        <p:txBody>
          <a:bodyPr/>
          <a:lstStyle>
            <a:extLst/>
          </a:lstStyle>
          <a:p>
            <a:fld id="{5863E1F6-28C7-4B3A-9427-9EECDF2ED125}" type="slidenum">
              <a:rPr lang="uk-UA" smtClean="0"/>
              <a:pPr/>
              <a:t>‹#›</a:t>
            </a:fld>
            <a:endParaRPr lang="uk-UA" dirty="0"/>
          </a:p>
        </p:txBody>
      </p:sp>
    </p:spTree>
  </p:cSld>
  <p:clrMapOvr>
    <a:overrideClrMapping bg1="lt1" tx1="dk1" bg2="lt2" tx2="dk2" accent1="accent1" accent2="accent2" accent3="accent3" accent4="accent4" accent5="accent5" accent6="accent6" hlink="hlink" folHlink="folHlink"/>
  </p:clrMapOvr>
  <p:transition>
    <p:wheel spokes="8"/>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bg>
      <p:bgRef idx="1002">
        <a:schemeClr val="bg1"/>
      </p:bgRef>
    </p:bg>
    <p:spTree>
      <p:nvGrpSpPr>
        <p:cNvPr id="1" name=""/>
        <p:cNvGrpSpPr/>
        <p:nvPr/>
      </p:nvGrpSpPr>
      <p:grpSpPr>
        <a:xfrm>
          <a:off x="0" y="0"/>
          <a:ext cx="0" cy="0"/>
          <a:chOff x="0" y="0"/>
          <a:chExt cx="0" cy="0"/>
        </a:xfrm>
      </p:grpSpPr>
      <p:sp>
        <p:nvSpPr>
          <p:cNvPr id="3" name="Дата 2"/>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4" name="Нижний колонтитул 3"/>
          <p:cNvSpPr>
            <a:spLocks noGrp="1"/>
          </p:cNvSpPr>
          <p:nvPr>
            <p:ph type="ftr" sz="quarter" idx="11"/>
          </p:nvPr>
        </p:nvSpPr>
        <p:spPr/>
        <p:txBody>
          <a:bodyPr/>
          <a:lstStyle>
            <a:extLst/>
          </a:lstStyle>
          <a:p>
            <a:endParaRPr lang="uk-UA" dirty="0"/>
          </a:p>
        </p:txBody>
      </p:sp>
      <p:sp>
        <p:nvSpPr>
          <p:cNvPr id="5" name="Номер слайда 4"/>
          <p:cNvSpPr>
            <a:spLocks noGrp="1"/>
          </p:cNvSpPr>
          <p:nvPr>
            <p:ph type="sldNum" sz="quarter" idx="12"/>
          </p:nvPr>
        </p:nvSpPr>
        <p:spPr/>
        <p:txBody>
          <a:bodyPr/>
          <a:lstStyle>
            <a:extLst/>
          </a:lstStyle>
          <a:p>
            <a:fld id="{5863E1F6-28C7-4B3A-9427-9EECDF2ED125}" type="slidenum">
              <a:rPr lang="uk-UA" smtClean="0"/>
              <a:pPr/>
              <a:t>‹#›</a:t>
            </a:fld>
            <a:endParaRPr lang="uk-UA" dirty="0"/>
          </a:p>
        </p:txBody>
      </p:sp>
      <p:sp>
        <p:nvSpPr>
          <p:cNvPr id="6" name="Заголовок 5"/>
          <p:cNvSpPr>
            <a:spLocks noGrp="1"/>
          </p:cNvSpPr>
          <p:nvPr>
            <p:ph type="title"/>
          </p:nvPr>
        </p:nvSpPr>
        <p:spPr/>
        <p:txBody>
          <a:bodyPr rtlCol="0"/>
          <a:lstStyle>
            <a:extLst/>
          </a:lstStyle>
          <a:p>
            <a:r>
              <a:rPr kumimoji="0" lang="ru-RU" smtClean="0"/>
              <a:t>Образец заголовка</a:t>
            </a:r>
            <a:endParaRPr kumimoji="0" lang="en-US"/>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extLst/>
          </a:lstStyle>
          <a:p>
            <a:fld id="{B59300B2-180F-42B5-83B7-FB885035F731}" type="datetimeFigureOut">
              <a:rPr lang="uk-UA" smtClean="0"/>
              <a:pPr/>
              <a:t>12.10.2014</a:t>
            </a:fld>
            <a:endParaRPr lang="uk-UA" dirty="0"/>
          </a:p>
        </p:txBody>
      </p:sp>
      <p:sp>
        <p:nvSpPr>
          <p:cNvPr id="3" name="Нижний колонтитул 2"/>
          <p:cNvSpPr>
            <a:spLocks noGrp="1"/>
          </p:cNvSpPr>
          <p:nvPr>
            <p:ph type="ftr" sz="quarter" idx="11"/>
          </p:nvPr>
        </p:nvSpPr>
        <p:spPr/>
        <p:txBody>
          <a:bodyPr/>
          <a:lstStyle>
            <a:extLst/>
          </a:lstStyle>
          <a:p>
            <a:endParaRPr lang="uk-UA" dirty="0"/>
          </a:p>
        </p:txBody>
      </p:sp>
      <p:sp>
        <p:nvSpPr>
          <p:cNvPr id="4" name="Номер слайда 3"/>
          <p:cNvSpPr>
            <a:spLocks noGrp="1"/>
          </p:cNvSpPr>
          <p:nvPr>
            <p:ph type="sldNum" sz="quarter" idx="12"/>
          </p:nvPr>
        </p:nvSpPr>
        <p:spPr/>
        <p:txBody>
          <a:bodyPr/>
          <a:lstStyle>
            <a:extLst/>
          </a:lstStyle>
          <a:p>
            <a:fld id="{5863E1F6-28C7-4B3A-9427-9EECDF2ED125}" type="slidenum">
              <a:rPr lang="uk-UA" smtClean="0"/>
              <a:pPr/>
              <a:t>‹#›</a:t>
            </a:fld>
            <a:endParaRPr lang="uk-UA" dirty="0"/>
          </a:p>
        </p:txBody>
      </p:sp>
    </p:spTree>
  </p:cSld>
  <p:clrMapOvr>
    <a:masterClrMapping/>
  </p:clrMapOvr>
  <p:transition>
    <p:wheel spokes="8"/>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bg>
      <p:bgRef idx="1003">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ru-RU" smtClean="0"/>
              <a:t>Образец заголовка</a:t>
            </a:r>
            <a:endParaRPr kumimoji="0" lang="en-US"/>
          </a:p>
        </p:txBody>
      </p:sp>
      <p:sp>
        <p:nvSpPr>
          <p:cNvPr id="3" name="Текст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a:xfrm>
            <a:off x="6727032" y="6407944"/>
            <a:ext cx="1920240" cy="365760"/>
          </a:xfrm>
        </p:spPr>
        <p:txBody>
          <a:bodyPr/>
          <a:lstStyle>
            <a:extLst/>
          </a:lstStyle>
          <a:p>
            <a:fld id="{B59300B2-180F-42B5-83B7-FB885035F731}" type="datetimeFigureOut">
              <a:rPr lang="uk-UA" smtClean="0"/>
              <a:pPr/>
              <a:t>12.10.2014</a:t>
            </a:fld>
            <a:endParaRPr lang="uk-UA" dirty="0"/>
          </a:p>
        </p:txBody>
      </p:sp>
      <p:sp>
        <p:nvSpPr>
          <p:cNvPr id="6" name="Нижний колонтитул 5"/>
          <p:cNvSpPr>
            <a:spLocks noGrp="1"/>
          </p:cNvSpPr>
          <p:nvPr>
            <p:ph type="ftr" sz="quarter" idx="11"/>
          </p:nvPr>
        </p:nvSpPr>
        <p:spPr/>
        <p:txBody>
          <a:bodyPr/>
          <a:lstStyle>
            <a:extLst/>
          </a:lstStyle>
          <a:p>
            <a:endParaRPr lang="uk-UA" dirty="0"/>
          </a:p>
        </p:txBody>
      </p:sp>
      <p:sp>
        <p:nvSpPr>
          <p:cNvPr id="7" name="Номер слайда 6"/>
          <p:cNvSpPr>
            <a:spLocks noGrp="1"/>
          </p:cNvSpPr>
          <p:nvPr>
            <p:ph type="sldNum" sz="quarter" idx="12"/>
          </p:nvPr>
        </p:nvSpPr>
        <p:spPr/>
        <p:txBody>
          <a:bodyPr/>
          <a:lstStyle>
            <a:extLst/>
          </a:lstStyle>
          <a:p>
            <a:fld id="{5863E1F6-28C7-4B3A-9427-9EECDF2ED125}" type="slidenum">
              <a:rPr lang="uk-UA" smtClean="0"/>
              <a:pPr/>
              <a:t>‹#›</a:t>
            </a:fld>
            <a:endParaRPr lang="uk-UA" dirty="0"/>
          </a:p>
        </p:txBody>
      </p:sp>
    </p:spTree>
  </p:cSld>
  <p:clrMapOvr>
    <a:overrideClrMapping bg1="lt1" tx1="dk1" bg2="lt2" tx2="dk2" accent1="accent1" accent2="accent2" accent3="accent3" accent4="accent4" accent5="accent5" accent6="accent6" hlink="hlink" folHlink="folHlink"/>
  </p:clrMapOvr>
  <p:transition>
    <p:wheel spokes="8"/>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bg>
      <p:bgRef idx="1002">
        <a:schemeClr val="bg1"/>
      </p:bgRef>
    </p:bg>
    <p:spTree>
      <p:nvGrpSpPr>
        <p:cNvPr id="1" name=""/>
        <p:cNvGrpSpPr/>
        <p:nvPr/>
      </p:nvGrpSpPr>
      <p:grpSpPr>
        <a:xfrm>
          <a:off x="0" y="0"/>
          <a:ext cx="0" cy="0"/>
          <a:chOff x="0" y="0"/>
          <a:chExt cx="0" cy="0"/>
        </a:xfrm>
      </p:grpSpPr>
      <p:sp>
        <p:nvSpPr>
          <p:cNvPr id="4" name="Текст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ru-RU" smtClean="0"/>
              <a:t>Образец текста</a:t>
            </a:r>
          </a:p>
        </p:txBody>
      </p:sp>
      <p:sp>
        <p:nvSpPr>
          <p:cNvPr id="3" name="Рисунок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ru-RU" dirty="0" smtClean="0"/>
              <a:t>Вставка рисунка</a:t>
            </a:r>
            <a:endParaRPr kumimoji="0" lang="en-US" dirty="0"/>
          </a:p>
        </p:txBody>
      </p:sp>
      <p:sp>
        <p:nvSpPr>
          <p:cNvPr id="5" name="Дата 4"/>
          <p:cNvSpPr>
            <a:spLocks noGrp="1"/>
          </p:cNvSpPr>
          <p:nvPr>
            <p:ph type="dt" sz="half" idx="10"/>
          </p:nvPr>
        </p:nvSpPr>
        <p:spPr/>
        <p:txBody>
          <a:bodyPr/>
          <a:lstStyle>
            <a:lvl1pPr>
              <a:defRPr>
                <a:solidFill>
                  <a:schemeClr val="tx1"/>
                </a:solidFill>
              </a:defRPr>
            </a:lvl1pPr>
            <a:extLst/>
          </a:lstStyle>
          <a:p>
            <a:fld id="{B59300B2-180F-42B5-83B7-FB885035F731}" type="datetimeFigureOut">
              <a:rPr lang="uk-UA" smtClean="0"/>
              <a:pPr/>
              <a:t>12.10.2014</a:t>
            </a:fld>
            <a:endParaRPr lang="uk-UA" dirty="0"/>
          </a:p>
        </p:txBody>
      </p:sp>
      <p:sp>
        <p:nvSpPr>
          <p:cNvPr id="6" name="Нижний колонтитул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uk-UA" dirty="0"/>
          </a:p>
        </p:txBody>
      </p:sp>
      <p:sp>
        <p:nvSpPr>
          <p:cNvPr id="7" name="Номер слайда 6"/>
          <p:cNvSpPr>
            <a:spLocks noGrp="1"/>
          </p:cNvSpPr>
          <p:nvPr>
            <p:ph type="sldNum" sz="quarter" idx="12"/>
          </p:nvPr>
        </p:nvSpPr>
        <p:spPr/>
        <p:txBody>
          <a:bodyPr/>
          <a:lstStyle>
            <a:lvl1pPr>
              <a:defRPr>
                <a:solidFill>
                  <a:schemeClr val="tx1"/>
                </a:solidFill>
              </a:defRPr>
            </a:lvl1pPr>
            <a:extLst/>
          </a:lstStyle>
          <a:p>
            <a:fld id="{5863E1F6-28C7-4B3A-9427-9EECDF2ED125}" type="slidenum">
              <a:rPr lang="uk-UA" smtClean="0"/>
              <a:pPr/>
              <a:t>‹#›</a:t>
            </a:fld>
            <a:endParaRPr lang="uk-UA" dirty="0"/>
          </a:p>
        </p:txBody>
      </p:sp>
      <p:sp>
        <p:nvSpPr>
          <p:cNvPr id="2" name="Заголовок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ru-RU" smtClean="0"/>
              <a:t>Образец заголовка</a:t>
            </a:r>
            <a:endParaRPr kumimoji="0" lang="en-US"/>
          </a:p>
        </p:txBody>
      </p:sp>
      <p:sp>
        <p:nvSpPr>
          <p:cNvPr id="8" name="Полилиния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9" name="Полилиния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0" name="Прямоугольный треугольник 9"/>
          <p:cNvSpPr>
            <a:spLocks/>
          </p:cNvSpPr>
          <p:nvPr/>
        </p:nvSpPr>
        <p:spPr bwMode="auto">
          <a:xfrm>
            <a:off x="-6042" y="5791253"/>
            <a:ext cx="3402314" cy="1080868"/>
          </a:xfrm>
          <a:prstGeom prst="rtTriangle">
            <a:avLst/>
          </a:prstGeom>
          <a:blipFill>
            <a:blip r:embed="rId2"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1" name="Прямая соединительная линия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Нашивка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
        <p:nvSpPr>
          <p:cNvPr id="13" name="Нашивка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transition>
    <p:wheel spokes="8"/>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Полилиния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2" name="Полилиния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dirty="0"/>
          </a:p>
        </p:txBody>
      </p:sp>
      <p:sp>
        <p:nvSpPr>
          <p:cNvPr id="14" name="Прямоугольный треугольник 13"/>
          <p:cNvSpPr>
            <a:spLocks/>
          </p:cNvSpPr>
          <p:nvPr/>
        </p:nvSpPr>
        <p:spPr bwMode="auto">
          <a:xfrm>
            <a:off x="-6042" y="5791253"/>
            <a:ext cx="3402314" cy="1080868"/>
          </a:xfrm>
          <a:prstGeom prst="rtTriangle">
            <a:avLst/>
          </a:prstGeom>
          <a:blipFill>
            <a:blip r:embed="rId13" cstate="print">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dirty="0"/>
          </a:p>
        </p:txBody>
      </p:sp>
      <p:cxnSp>
        <p:nvCxnSpPr>
          <p:cNvPr id="15" name="Прямая соединительная линия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Заголовок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ru-RU" smtClean="0"/>
              <a:t>Образец заголовка</a:t>
            </a:r>
            <a:endParaRPr kumimoji="0" lang="en-US"/>
          </a:p>
        </p:txBody>
      </p:sp>
      <p:sp>
        <p:nvSpPr>
          <p:cNvPr id="30" name="Текст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0" name="Дата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B59300B2-180F-42B5-83B7-FB885035F731}" type="datetimeFigureOut">
              <a:rPr lang="uk-UA" smtClean="0"/>
              <a:pPr/>
              <a:t>12.10.2014</a:t>
            </a:fld>
            <a:endParaRPr lang="uk-UA" dirty="0"/>
          </a:p>
        </p:txBody>
      </p:sp>
      <p:sp>
        <p:nvSpPr>
          <p:cNvPr id="22" name="Нижний колонтитул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uk-UA" dirty="0"/>
          </a:p>
        </p:txBody>
      </p:sp>
      <p:sp>
        <p:nvSpPr>
          <p:cNvPr id="18" name="Номер слайда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5863E1F6-28C7-4B3A-9427-9EECDF2ED125}" type="slidenum">
              <a:rPr lang="uk-UA" smtClean="0"/>
              <a:pPr/>
              <a:t>‹#›</a:t>
            </a:fld>
            <a:endParaRPr lang="uk-UA" dirty="0"/>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wheel spokes="8"/>
  </p:transition>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5.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hyperlink" Target="http://uk.wikipedia.org/w/index.php?title=%D0%A4%D0%B0%D0%B9%D0%BB:Protein.gif&amp;filetimestamp=20110917075155&amp;" TargetMode="Externa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hyperlink" Target="http://uk.wikipedia.org/wiki/%D0%A4%D0%B0%D0%B9%D0%BB:Fried_egg,_sunny_side_up.jpg" TargetMode="Externa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path path="rect">
            <a:fillToRect l="100000" t="100000"/>
          </a:path>
          <a:tileRect r="-100000" b="-100000"/>
        </a:gradFill>
        <a:effectLst/>
      </p:bgPr>
    </p:bg>
    <p:spTree>
      <p:nvGrpSpPr>
        <p:cNvPr id="1" name=""/>
        <p:cNvGrpSpPr/>
        <p:nvPr/>
      </p:nvGrpSpPr>
      <p:grpSpPr>
        <a:xfrm>
          <a:off x="0" y="0"/>
          <a:ext cx="0" cy="0"/>
          <a:chOff x="0" y="0"/>
          <a:chExt cx="0" cy="0"/>
        </a:xfrm>
      </p:grpSpPr>
      <p:pic>
        <p:nvPicPr>
          <p:cNvPr id="46082" name="Picture 2" descr="http://www.withfriendship.com/images/d/17521/Transfer-RNA-picture.gif"/>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2" name="Заголовок 1"/>
          <p:cNvSpPr>
            <a:spLocks noGrp="1"/>
          </p:cNvSpPr>
          <p:nvPr>
            <p:ph type="ctrTitle"/>
          </p:nvPr>
        </p:nvSpPr>
        <p:spPr/>
        <p:txBody>
          <a:bodyPr/>
          <a:lstStyle/>
          <a:p>
            <a:r>
              <a:rPr lang="ru-RU" dirty="0" smtClean="0"/>
              <a:t>Б</a:t>
            </a:r>
            <a:r>
              <a:rPr lang="uk-UA" dirty="0" err="1" smtClean="0"/>
              <a:t>ілки</a:t>
            </a:r>
            <a:endParaRPr lang="uk-UA" dirty="0"/>
          </a:p>
        </p:txBody>
      </p:sp>
      <p:sp>
        <p:nvSpPr>
          <p:cNvPr id="3" name="Подзаголовок 2"/>
          <p:cNvSpPr>
            <a:spLocks noGrp="1"/>
          </p:cNvSpPr>
          <p:nvPr>
            <p:ph type="subTitle" idx="1"/>
          </p:nvPr>
        </p:nvSpPr>
        <p:spPr>
          <a:xfrm>
            <a:off x="2123728" y="4077072"/>
            <a:ext cx="6838528" cy="1199704"/>
          </a:xfrm>
        </p:spPr>
        <p:txBody>
          <a:bodyPr/>
          <a:lstStyle/>
          <a:p>
            <a:r>
              <a:rPr lang="uk-UA" dirty="0" smtClean="0"/>
              <a:t>Розмаїтого Дмитра, </a:t>
            </a:r>
            <a:r>
              <a:rPr lang="uk-UA" dirty="0" smtClean="0"/>
              <a:t>10-А </a:t>
            </a:r>
            <a:r>
              <a:rPr lang="uk-UA" dirty="0" smtClean="0"/>
              <a:t>клас</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nodeType="clickEffect">
                                  <p:stCondLst>
                                    <p:cond delay="0"/>
                                  </p:stCondLst>
                                  <p:childTnLst>
                                    <p:set>
                                      <p:cBhvr>
                                        <p:cTn id="6" dur="1" fill="hold">
                                          <p:stCondLst>
                                            <p:cond delay="0"/>
                                          </p:stCondLst>
                                        </p:cTn>
                                        <p:tgtEl>
                                          <p:spTgt spid="46082"/>
                                        </p:tgtEl>
                                        <p:attrNameLst>
                                          <p:attrName>style.visibility</p:attrName>
                                        </p:attrNameLst>
                                      </p:cBhvr>
                                      <p:to>
                                        <p:strVal val="visible"/>
                                      </p:to>
                                    </p:set>
                                    <p:anim to="" calcmode="lin" valueType="num">
                                      <p:cBhvr>
                                        <p:cTn id="7" dur="1" fill="hold"/>
                                        <p:tgtEl>
                                          <p:spTgt spid="46082"/>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 to="" calcmode="lin" valueType="num">
                                      <p:cBhvr>
                                        <p:cTn id="10" dur="1" fill="hold"/>
                                        <p:tgtEl>
                                          <p:spTgt spid="2"/>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 to="" calcmode="lin" valueType="num">
                                      <p:cBhvr>
                                        <p:cTn id="13" dur="1" fill="hold"/>
                                        <p:tgtEl>
                                          <p:spTgt spid="3">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5" name="Содержимое 4"/>
          <p:cNvSpPr>
            <a:spLocks noGrp="1"/>
          </p:cNvSpPr>
          <p:nvPr>
            <p:ph sz="half" idx="1"/>
          </p:nvPr>
        </p:nvSpPr>
        <p:spPr>
          <a:xfrm>
            <a:off x="251520" y="692696"/>
            <a:ext cx="4244280" cy="5314595"/>
          </a:xfrm>
        </p:spPr>
        <p:txBody>
          <a:bodyPr>
            <a:normAutofit fontScale="77500" lnSpcReduction="20000"/>
          </a:bodyPr>
          <a:lstStyle/>
          <a:p>
            <a:r>
              <a:rPr lang="uk-UA" dirty="0" smtClean="0">
                <a:solidFill>
                  <a:schemeClr val="bg1"/>
                </a:solidFill>
              </a:rPr>
              <a:t>Білки були виділені в окремий клас біологічних молекул у 18 столітті в результаті робіт французького хіміка Антуана де </a:t>
            </a:r>
            <a:r>
              <a:rPr lang="uk-UA" dirty="0" err="1" smtClean="0">
                <a:solidFill>
                  <a:schemeClr val="bg1"/>
                </a:solidFill>
              </a:rPr>
              <a:t>Фуркруа</a:t>
            </a:r>
            <a:r>
              <a:rPr lang="uk-UA" dirty="0" smtClean="0">
                <a:solidFill>
                  <a:schemeClr val="bg1"/>
                </a:solidFill>
              </a:rPr>
              <a:t> та інших учених, в яких було відмічено властивість білків коагулювати під час нагрівання або під дією кислот. У той час були досліджені такі білки, як альбумін з яєчних білків, фібрин з крові і </a:t>
            </a:r>
            <a:br>
              <a:rPr lang="uk-UA" dirty="0" smtClean="0">
                <a:solidFill>
                  <a:schemeClr val="bg1"/>
                </a:solidFill>
              </a:rPr>
            </a:br>
            <a:r>
              <a:rPr lang="uk-UA" dirty="0" err="1" smtClean="0">
                <a:solidFill>
                  <a:schemeClr val="bg1"/>
                </a:solidFill>
              </a:rPr>
              <a:t>глютен</a:t>
            </a:r>
            <a:r>
              <a:rPr lang="uk-UA" dirty="0" smtClean="0">
                <a:solidFill>
                  <a:schemeClr val="bg1"/>
                </a:solidFill>
              </a:rPr>
              <a:t> із зерна пшениці. </a:t>
            </a:r>
            <a:endParaRPr lang="uk-UA" dirty="0">
              <a:solidFill>
                <a:schemeClr val="bg1"/>
              </a:solidFill>
            </a:endParaRPr>
          </a:p>
        </p:txBody>
      </p:sp>
      <p:pic>
        <p:nvPicPr>
          <p:cNvPr id="9" name="Picture 2" descr="http://upload.wikimedia.org/wikipedia/commons/8/88/Antoine_Fran%C3%A7ois%2C_comte_de_Fourcroy.jpg"/>
          <p:cNvPicPr>
            <a:picLocks noGrp="1" noChangeAspect="1" noChangeArrowheads="1"/>
          </p:cNvPicPr>
          <p:nvPr>
            <p:ph sz="half" idx="2"/>
          </p:nvPr>
        </p:nvPicPr>
        <p:blipFill>
          <a:blip r:embed="rId2" cstate="print"/>
          <a:srcRect/>
          <a:stretch>
            <a:fillRect/>
          </a:stretch>
        </p:blipFill>
        <p:spPr bwMode="auto">
          <a:xfrm>
            <a:off x="4644008" y="1124744"/>
            <a:ext cx="4007429" cy="4525962"/>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to="" calcmode="lin" valueType="num">
                                      <p:cBhvr>
                                        <p:cTn id="7" dur="1" fill="hold"/>
                                        <p:tgtEl>
                                          <p:spTgt spid="5">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to="" calcmode="lin" valueType="num">
                                      <p:cBhvr>
                                        <p:cTn id="10"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half" idx="1"/>
          </p:nvPr>
        </p:nvSpPr>
        <p:spPr>
          <a:xfrm>
            <a:off x="457200" y="692696"/>
            <a:ext cx="4038600" cy="5314595"/>
          </a:xfrm>
        </p:spPr>
        <p:txBody>
          <a:bodyPr>
            <a:normAutofit fontScale="85000" lnSpcReduction="20000"/>
          </a:bodyPr>
          <a:lstStyle/>
          <a:p>
            <a:r>
              <a:rPr lang="uk-UA" dirty="0" smtClean="0">
                <a:solidFill>
                  <a:schemeClr val="bg1"/>
                </a:solidFill>
              </a:rPr>
              <a:t>Голландський хімік </a:t>
            </a:r>
            <a:r>
              <a:rPr lang="uk-UA" dirty="0" err="1" smtClean="0">
                <a:solidFill>
                  <a:schemeClr val="bg1"/>
                </a:solidFill>
              </a:rPr>
              <a:t>Герріт</a:t>
            </a:r>
            <a:r>
              <a:rPr lang="uk-UA" dirty="0" smtClean="0">
                <a:solidFill>
                  <a:schemeClr val="bg1"/>
                </a:solidFill>
              </a:rPr>
              <a:t> </a:t>
            </a:r>
            <a:r>
              <a:rPr lang="uk-UA" dirty="0" err="1" smtClean="0">
                <a:solidFill>
                  <a:schemeClr val="bg1"/>
                </a:solidFill>
              </a:rPr>
              <a:t>Мульдер</a:t>
            </a:r>
            <a:r>
              <a:rPr lang="uk-UA" dirty="0" smtClean="0">
                <a:solidFill>
                  <a:schemeClr val="bg1"/>
                </a:solidFill>
              </a:rPr>
              <a:t> провів аналіз складу білків і виявив, що практично всі білки мають однакову </a:t>
            </a:r>
            <a:br>
              <a:rPr lang="uk-UA" dirty="0" smtClean="0">
                <a:solidFill>
                  <a:schemeClr val="bg1"/>
                </a:solidFill>
              </a:rPr>
            </a:br>
            <a:r>
              <a:rPr lang="uk-UA" dirty="0" smtClean="0">
                <a:solidFill>
                  <a:schemeClr val="bg1"/>
                </a:solidFill>
              </a:rPr>
              <a:t>емпіричну формулу. </a:t>
            </a:r>
            <a:r>
              <a:rPr lang="uk-UA" dirty="0" err="1" smtClean="0">
                <a:solidFill>
                  <a:schemeClr val="bg1"/>
                </a:solidFill>
              </a:rPr>
              <a:t>Мульдер</a:t>
            </a:r>
            <a:r>
              <a:rPr lang="uk-UA" dirty="0" smtClean="0">
                <a:solidFill>
                  <a:schemeClr val="bg1"/>
                </a:solidFill>
              </a:rPr>
              <a:t> також визначив продукти руйнування білків — амінокислоти — і для однієї з них (лейцину) майже точно визначив </a:t>
            </a:r>
            <a:br>
              <a:rPr lang="uk-UA" dirty="0" smtClean="0">
                <a:solidFill>
                  <a:schemeClr val="bg1"/>
                </a:solidFill>
              </a:rPr>
            </a:br>
            <a:r>
              <a:rPr lang="uk-UA" dirty="0" smtClean="0">
                <a:solidFill>
                  <a:schemeClr val="bg1"/>
                </a:solidFill>
              </a:rPr>
              <a:t>молекулярну масу — 131 </a:t>
            </a:r>
            <a:r>
              <a:rPr lang="uk-UA" dirty="0" err="1" smtClean="0">
                <a:solidFill>
                  <a:schemeClr val="bg1"/>
                </a:solidFill>
              </a:rPr>
              <a:t>дальтон</a:t>
            </a:r>
            <a:r>
              <a:rPr lang="uk-UA" dirty="0" smtClean="0">
                <a:solidFill>
                  <a:schemeClr val="bg1"/>
                </a:solidFill>
              </a:rPr>
              <a:t>.</a:t>
            </a:r>
            <a:endParaRPr lang="uk-UA" dirty="0">
              <a:solidFill>
                <a:schemeClr val="bg1"/>
              </a:solidFill>
            </a:endParaRPr>
          </a:p>
        </p:txBody>
      </p:sp>
      <p:pic>
        <p:nvPicPr>
          <p:cNvPr id="7" name="Picture 2" descr="http://upload.wikimedia.org/wikipedia/commons/1/1b/Dr._G.J._Mulder.jpg"/>
          <p:cNvPicPr>
            <a:picLocks noGrp="1" noChangeAspect="1" noChangeArrowheads="1"/>
          </p:cNvPicPr>
          <p:nvPr>
            <p:ph sz="half" idx="2"/>
          </p:nvPr>
        </p:nvPicPr>
        <p:blipFill>
          <a:blip r:embed="rId2" cstate="print"/>
          <a:srcRect/>
          <a:stretch>
            <a:fillRect/>
          </a:stretch>
        </p:blipFill>
        <p:spPr bwMode="auto">
          <a:xfrm>
            <a:off x="4644008" y="1268760"/>
            <a:ext cx="4038600" cy="4166526"/>
          </a:xfrm>
          <a:prstGeom prst="roundRect">
            <a:avLst>
              <a:gd name="adj" fmla="val 35192"/>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1124744"/>
            <a:ext cx="8229600" cy="4392488"/>
          </a:xfrm>
        </p:spPr>
        <p:txBody>
          <a:bodyPr>
            <a:normAutofit/>
          </a:bodyPr>
          <a:lstStyle/>
          <a:p>
            <a:r>
              <a:rPr lang="uk-UA" dirty="0" err="1" smtClean="0"/>
              <a:t>Мульдеру</a:t>
            </a:r>
            <a:r>
              <a:rPr lang="uk-UA" dirty="0" smtClean="0"/>
              <a:t>, зокрема, належить перша модель хімічної будови білків, запропонована ним у 1836 році. Виходячи з теорії радикалів, він сформулював поняття про мінімальну структурну одиницю у складі білків. Саме ця одиниця зі складом </a:t>
            </a:r>
            <a:r>
              <a:rPr lang="en-US" dirty="0" smtClean="0"/>
              <a:t>C</a:t>
            </a:r>
            <a:r>
              <a:rPr lang="en-US" baseline="-25000" dirty="0" smtClean="0"/>
              <a:t>16</a:t>
            </a:r>
            <a:r>
              <a:rPr lang="en-US" dirty="0" smtClean="0"/>
              <a:t>H</a:t>
            </a:r>
            <a:r>
              <a:rPr lang="en-US" baseline="-25000" dirty="0" smtClean="0"/>
              <a:t>24</a:t>
            </a:r>
            <a:r>
              <a:rPr lang="en-US" dirty="0" smtClean="0"/>
              <a:t>N</a:t>
            </a:r>
            <a:r>
              <a:rPr lang="en-US" baseline="-25000" dirty="0" smtClean="0"/>
              <a:t>4</a:t>
            </a:r>
            <a:r>
              <a:rPr lang="en-US" dirty="0" smtClean="0"/>
              <a:t>0</a:t>
            </a:r>
            <a:r>
              <a:rPr lang="en-US" baseline="-25000" dirty="0" smtClean="0"/>
              <a:t>5</a:t>
            </a:r>
            <a:r>
              <a:rPr lang="en-US" dirty="0" smtClean="0"/>
              <a:t> </a:t>
            </a:r>
            <a:r>
              <a:rPr lang="uk-UA" dirty="0" smtClean="0"/>
              <a:t>отримала пізніше назву «протеїну» (</a:t>
            </a:r>
            <a:r>
              <a:rPr lang="en-US" dirty="0" smtClean="0"/>
              <a:t>Pr), </a:t>
            </a:r>
            <a:r>
              <a:rPr lang="uk-UA" dirty="0" smtClean="0"/>
              <a:t>а концепція — теорії протеїну. </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quarter" idx="2"/>
          </p:nvPr>
        </p:nvSpPr>
        <p:spPr>
          <a:xfrm>
            <a:off x="285720" y="357166"/>
            <a:ext cx="4040188" cy="5904656"/>
          </a:xfrm>
        </p:spPr>
        <p:txBody>
          <a:bodyPr>
            <a:normAutofit fontScale="92500" lnSpcReduction="20000"/>
          </a:bodyPr>
          <a:lstStyle/>
          <a:p>
            <a:r>
              <a:rPr lang="uk-UA" dirty="0" smtClean="0"/>
              <a:t>Сам термін «протеїн», що в сучасному розумінні означає білок більшістю європейських мов, був запропонований у 1838 році співробітником </a:t>
            </a:r>
            <a:r>
              <a:rPr lang="uk-UA" dirty="0" err="1" smtClean="0"/>
              <a:t>Мульдера</a:t>
            </a:r>
            <a:r>
              <a:rPr lang="uk-UA" dirty="0" smtClean="0"/>
              <a:t> Якобом </a:t>
            </a:r>
            <a:r>
              <a:rPr lang="uk-UA" dirty="0" err="1" smtClean="0"/>
              <a:t>Берцеліусом</a:t>
            </a:r>
            <a:r>
              <a:rPr lang="uk-UA" dirty="0" smtClean="0"/>
              <a:t>. Перевірка цієї моделі привернула увагу відомих хіміків свого часу, таких як Юстус </a:t>
            </a:r>
            <a:r>
              <a:rPr lang="uk-UA" dirty="0" err="1" smtClean="0"/>
              <a:t>Лібіх</a:t>
            </a:r>
            <a:r>
              <a:rPr lang="uk-UA" dirty="0" smtClean="0"/>
              <a:t> і Жан-Батист Дюма. Під впливом нових даних теорія протеїну декілька разів корегувалася, але все ж до кінця 1850-х років від неї довелося повністю відмовитися.</a:t>
            </a:r>
            <a:endParaRPr lang="uk-UA" dirty="0"/>
          </a:p>
        </p:txBody>
      </p:sp>
      <p:pic>
        <p:nvPicPr>
          <p:cNvPr id="20482" name="Picture 2" descr="http://upload.wikimedia.org/wikipedia/commons/f/fd/JustusLiebig.jpg"/>
          <p:cNvPicPr>
            <a:picLocks noChangeAspect="1" noChangeArrowheads="1"/>
          </p:cNvPicPr>
          <p:nvPr/>
        </p:nvPicPr>
        <p:blipFill>
          <a:blip r:embed="rId2" cstate="print"/>
          <a:srcRect/>
          <a:stretch>
            <a:fillRect/>
          </a:stretch>
        </p:blipFill>
        <p:spPr bwMode="auto">
          <a:xfrm>
            <a:off x="4378206" y="3933056"/>
            <a:ext cx="2282026" cy="228202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484" name="Picture 4" descr="http://upload.wikimedia.org/wikipedia/commons/d/dd/Jean_Baptiste_Andr%C3%A9_Dumas.jpg"/>
          <p:cNvPicPr>
            <a:picLocks noChangeAspect="1" noChangeArrowheads="1"/>
          </p:cNvPicPr>
          <p:nvPr/>
        </p:nvPicPr>
        <p:blipFill>
          <a:blip r:embed="rId3" cstate="print"/>
          <a:srcRect/>
          <a:stretch>
            <a:fillRect/>
          </a:stretch>
        </p:blipFill>
        <p:spPr bwMode="auto">
          <a:xfrm>
            <a:off x="6948264" y="3933056"/>
            <a:ext cx="1800200" cy="2217159"/>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0486" name="Picture 6" descr="http://upload.wikimedia.org/wikipedia/uk/2/2a/Jons_Jacob_Berzelius.jpg"/>
          <p:cNvPicPr>
            <a:picLocks noChangeAspect="1" noChangeArrowheads="1"/>
          </p:cNvPicPr>
          <p:nvPr/>
        </p:nvPicPr>
        <p:blipFill>
          <a:blip r:embed="rId4" cstate="print"/>
          <a:srcRect/>
          <a:stretch>
            <a:fillRect/>
          </a:stretch>
        </p:blipFill>
        <p:spPr bwMode="auto">
          <a:xfrm>
            <a:off x="5421807" y="389617"/>
            <a:ext cx="2174529" cy="296737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20486"/>
                                        </p:tgtEl>
                                        <p:attrNameLst>
                                          <p:attrName>style.visibility</p:attrName>
                                        </p:attrNameLst>
                                      </p:cBhvr>
                                      <p:to>
                                        <p:strVal val="visible"/>
                                      </p:to>
                                    </p:set>
                                    <p:anim to="" calcmode="lin" valueType="num">
                                      <p:cBhvr>
                                        <p:cTn id="11" dur="1" fill="hold"/>
                                        <p:tgtEl>
                                          <p:spTgt spid="20486"/>
                                        </p:tgtEl>
                                        <p:attrNameLst>
                                          <p:attrName/>
                                        </p:attrNameLst>
                                      </p:cBhvr>
                                    </p:anim>
                                  </p:childTnLst>
                                </p:cTn>
                              </p:par>
                            </p:childTnLst>
                          </p:cTn>
                        </p:par>
                        <p:par>
                          <p:cTn id="12" fill="hold">
                            <p:stCondLst>
                              <p:cond delay="0"/>
                            </p:stCondLst>
                            <p:childTnLst>
                              <p:par>
                                <p:cTn id="13" presetID="24" presetClass="entr" presetSubtype="0" fill="hold" nodeType="afterEffect">
                                  <p:stCondLst>
                                    <p:cond delay="0"/>
                                  </p:stCondLst>
                                  <p:childTnLst>
                                    <p:set>
                                      <p:cBhvr>
                                        <p:cTn id="14" dur="1" fill="hold">
                                          <p:stCondLst>
                                            <p:cond delay="0"/>
                                          </p:stCondLst>
                                        </p:cTn>
                                        <p:tgtEl>
                                          <p:spTgt spid="20482"/>
                                        </p:tgtEl>
                                        <p:attrNameLst>
                                          <p:attrName>style.visibility</p:attrName>
                                        </p:attrNameLst>
                                      </p:cBhvr>
                                      <p:to>
                                        <p:strVal val="visible"/>
                                      </p:to>
                                    </p:set>
                                    <p:anim to="" calcmode="lin" valueType="num">
                                      <p:cBhvr>
                                        <p:cTn id="15" dur="1" fill="hold"/>
                                        <p:tgtEl>
                                          <p:spTgt spid="20482"/>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20484"/>
                                        </p:tgtEl>
                                        <p:attrNameLst>
                                          <p:attrName>style.visibility</p:attrName>
                                        </p:attrNameLst>
                                      </p:cBhvr>
                                      <p:to>
                                        <p:strVal val="visible"/>
                                      </p:to>
                                    </p:set>
                                    <p:anim to="" calcmode="lin" valueType="num">
                                      <p:cBhvr>
                                        <p:cTn id="18" dur="1" fill="hold"/>
                                        <p:tgtEl>
                                          <p:spTgt spid="2048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sz="half" idx="1"/>
          </p:nvPr>
        </p:nvSpPr>
        <p:spPr>
          <a:xfrm>
            <a:off x="457200" y="404664"/>
            <a:ext cx="4186808" cy="5904656"/>
          </a:xfrm>
        </p:spPr>
        <p:txBody>
          <a:bodyPr>
            <a:normAutofit fontScale="77500" lnSpcReduction="20000"/>
          </a:bodyPr>
          <a:lstStyle/>
          <a:p>
            <a:r>
              <a:rPr lang="uk-UA" dirty="0" smtClean="0">
                <a:solidFill>
                  <a:schemeClr val="bg1"/>
                </a:solidFill>
              </a:rPr>
              <a:t>До кінця 19 століття вже було досліджено більшість амінокислот, що входять до складу білків. У 1894 році німецький фізіолог </a:t>
            </a:r>
            <a:r>
              <a:rPr lang="uk-UA" dirty="0" err="1" smtClean="0">
                <a:solidFill>
                  <a:schemeClr val="bg1"/>
                </a:solidFill>
              </a:rPr>
              <a:t>Альбрехт</a:t>
            </a:r>
            <a:r>
              <a:rPr lang="uk-UA" dirty="0" smtClean="0">
                <a:solidFill>
                  <a:schemeClr val="bg1"/>
                </a:solidFill>
              </a:rPr>
              <a:t> </a:t>
            </a:r>
            <a:r>
              <a:rPr lang="uk-UA" dirty="0" err="1" smtClean="0">
                <a:solidFill>
                  <a:schemeClr val="bg1"/>
                </a:solidFill>
              </a:rPr>
              <a:t>Коссель</a:t>
            </a:r>
            <a:r>
              <a:rPr lang="uk-UA" dirty="0" smtClean="0">
                <a:solidFill>
                  <a:schemeClr val="bg1"/>
                </a:solidFill>
              </a:rPr>
              <a:t> </a:t>
            </a:r>
            <a:br>
              <a:rPr lang="uk-UA" dirty="0" smtClean="0">
                <a:solidFill>
                  <a:schemeClr val="bg1"/>
                </a:solidFill>
              </a:rPr>
            </a:br>
            <a:r>
              <a:rPr lang="uk-UA" dirty="0" smtClean="0">
                <a:solidFill>
                  <a:schemeClr val="bg1"/>
                </a:solidFill>
              </a:rPr>
              <a:t>висунув теорію, що амінокислоти є головними структурними елементами білків. На початку 20-го століття німецький хімік Еміль Фішер експериментально </a:t>
            </a:r>
            <a:br>
              <a:rPr lang="uk-UA" dirty="0" smtClean="0">
                <a:solidFill>
                  <a:schemeClr val="bg1"/>
                </a:solidFill>
              </a:rPr>
            </a:br>
            <a:r>
              <a:rPr lang="uk-UA" dirty="0" smtClean="0">
                <a:solidFill>
                  <a:schemeClr val="bg1"/>
                </a:solidFill>
              </a:rPr>
              <a:t>доказав, що білки збудовані з залишків амінокислот, сполучених пептидними зв'язками. </a:t>
            </a:r>
            <a:endParaRPr lang="uk-UA" dirty="0">
              <a:solidFill>
                <a:schemeClr val="bg1"/>
              </a:solidFill>
            </a:endParaRPr>
          </a:p>
        </p:txBody>
      </p:sp>
      <p:pic>
        <p:nvPicPr>
          <p:cNvPr id="6" name="Picture 2" descr="http://upload.wikimedia.org/wikipedia/commons/0/0f/Kossel%2C_Albrecht_%281853-1927%29.jpg"/>
          <p:cNvPicPr>
            <a:picLocks noGrp="1" noChangeAspect="1" noChangeArrowheads="1"/>
          </p:cNvPicPr>
          <p:nvPr>
            <p:ph sz="half" idx="2"/>
          </p:nvPr>
        </p:nvPicPr>
        <p:blipFill>
          <a:blip r:embed="rId2" cstate="print"/>
          <a:srcRect/>
          <a:stretch>
            <a:fillRect/>
          </a:stretch>
        </p:blipFill>
        <p:spPr bwMode="auto">
          <a:xfrm>
            <a:off x="5076056" y="1124744"/>
            <a:ext cx="3217794" cy="4525962"/>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to="" calcmode="lin" valueType="num">
                                      <p:cBhvr>
                                        <p:cTn id="10"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188640"/>
            <a:ext cx="8229600" cy="4525963"/>
          </a:xfrm>
        </p:spPr>
        <p:txBody>
          <a:bodyPr/>
          <a:lstStyle/>
          <a:p>
            <a:r>
              <a:rPr lang="uk-UA" dirty="0" smtClean="0"/>
              <a:t>Також він здійснив перші аналізи амінокислотного складу білків та дав пояснення протеолізу. Після 1926 року також стала зрозумілою центральна роль білків в організмах, коли американський хімік Джеймс </a:t>
            </a:r>
            <a:r>
              <a:rPr lang="uk-UA" dirty="0" err="1" smtClean="0"/>
              <a:t>Самнер</a:t>
            </a:r>
            <a:r>
              <a:rPr lang="uk-UA" dirty="0" smtClean="0"/>
              <a:t> (згодом — лауреат </a:t>
            </a:r>
            <a:r>
              <a:rPr lang="uk-UA" dirty="0" err="1" smtClean="0"/>
              <a:t>Нобелевскої</a:t>
            </a:r>
            <a:r>
              <a:rPr lang="uk-UA" dirty="0" smtClean="0"/>
              <a:t> премії) показав, що фермент уреаза також є білком.</a:t>
            </a:r>
            <a:endParaRPr lang="uk-UA" dirty="0"/>
          </a:p>
        </p:txBody>
      </p:sp>
      <p:pic>
        <p:nvPicPr>
          <p:cNvPr id="18434" name="Picture 2" descr="http://upload.wikimedia.org/wikipedia/commons/8/84/James_Batcheller_Sumner.jpg"/>
          <p:cNvPicPr>
            <a:picLocks noChangeAspect="1" noChangeArrowheads="1"/>
          </p:cNvPicPr>
          <p:nvPr/>
        </p:nvPicPr>
        <p:blipFill>
          <a:blip r:embed="rId2" cstate="print"/>
          <a:srcRect/>
          <a:stretch>
            <a:fillRect/>
          </a:stretch>
        </p:blipFill>
        <p:spPr bwMode="auto">
          <a:xfrm>
            <a:off x="755576" y="3645024"/>
            <a:ext cx="2088232" cy="295335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8436" name="Picture 4" descr="http://upload.wikimedia.org/wikipedia/commons/9/9c/Urease_2KAU.png"/>
          <p:cNvPicPr>
            <a:picLocks noChangeAspect="1" noChangeArrowheads="1"/>
          </p:cNvPicPr>
          <p:nvPr/>
        </p:nvPicPr>
        <p:blipFill>
          <a:blip r:embed="rId3" cstate="print"/>
          <a:srcRect/>
          <a:stretch>
            <a:fillRect/>
          </a:stretch>
        </p:blipFill>
        <p:spPr bwMode="auto">
          <a:xfrm>
            <a:off x="4067944" y="3861048"/>
            <a:ext cx="3709362" cy="2592338"/>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8434"/>
                                        </p:tgtEl>
                                        <p:attrNameLst>
                                          <p:attrName>style.visibility</p:attrName>
                                        </p:attrNameLst>
                                      </p:cBhvr>
                                      <p:to>
                                        <p:strVal val="visible"/>
                                      </p:to>
                                    </p:set>
                                    <p:anim to="" calcmode="lin" valueType="num">
                                      <p:cBhvr>
                                        <p:cTn id="10" dur="1" fill="hold"/>
                                        <p:tgtEl>
                                          <p:spTgt spid="1843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8436"/>
                                        </p:tgtEl>
                                        <p:attrNameLst>
                                          <p:attrName>style.visibility</p:attrName>
                                        </p:attrNameLst>
                                      </p:cBhvr>
                                      <p:to>
                                        <p:strVal val="visible"/>
                                      </p:to>
                                    </p:set>
                                    <p:anim to="" calcmode="lin" valueType="num">
                                      <p:cBhvr>
                                        <p:cTn id="13" dur="1" fill="hold"/>
                                        <p:tgtEl>
                                          <p:spTgt spid="1843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95536" y="548681"/>
            <a:ext cx="8424936" cy="3456383"/>
          </a:xfrm>
        </p:spPr>
        <p:txBody>
          <a:bodyPr>
            <a:normAutofit fontScale="85000" lnSpcReduction="20000"/>
          </a:bodyPr>
          <a:lstStyle/>
          <a:p>
            <a:r>
              <a:rPr lang="uk-UA" dirty="0" smtClean="0"/>
              <a:t>Вивченню білків перешкоджала складність їхнього виділення. Тому перші дослідження білків проводилися з використанням тих поліпептидів, які могли бути очищені у великій кількості, тобто білків крові, курячих яєць, різних токсинів і травних/метаболічних ферментів, які можна </a:t>
            </a:r>
            <a:br>
              <a:rPr lang="uk-UA" dirty="0" smtClean="0"/>
            </a:br>
            <a:r>
              <a:rPr lang="uk-UA" dirty="0" smtClean="0"/>
              <a:t>було виділити в місцях забою худоби. У кінці 1950-х років компанія </a:t>
            </a:r>
            <a:r>
              <a:rPr lang="en-US" i="1" dirty="0" err="1" smtClean="0"/>
              <a:t>Armour</a:t>
            </a:r>
            <a:r>
              <a:rPr lang="en-US" i="1" dirty="0" smtClean="0"/>
              <a:t> Hot Dog Co.</a:t>
            </a:r>
            <a:r>
              <a:rPr lang="en-US" dirty="0" smtClean="0"/>
              <a:t> </a:t>
            </a:r>
            <a:r>
              <a:rPr lang="uk-UA" dirty="0" smtClean="0"/>
              <a:t>змогла очистити кілограм бичачої панкреатичної рибонуклеази А,</a:t>
            </a:r>
            <a:br>
              <a:rPr lang="uk-UA" dirty="0" smtClean="0"/>
            </a:br>
            <a:r>
              <a:rPr lang="uk-UA" dirty="0" smtClean="0"/>
              <a:t> яка стала експериментальним об'єктом для багатьох учених.</a:t>
            </a:r>
            <a:endParaRPr lang="uk-UA" dirty="0"/>
          </a:p>
        </p:txBody>
      </p:sp>
      <p:pic>
        <p:nvPicPr>
          <p:cNvPr id="17410" name="Picture 2" descr="http://photos.metrojacksonville.com/photos/1842688798_Gn7FFRp-M.jpg"/>
          <p:cNvPicPr>
            <a:picLocks noChangeAspect="1" noChangeArrowheads="1"/>
          </p:cNvPicPr>
          <p:nvPr/>
        </p:nvPicPr>
        <p:blipFill>
          <a:blip r:embed="rId2" cstate="print"/>
          <a:srcRect/>
          <a:stretch>
            <a:fillRect/>
          </a:stretch>
        </p:blipFill>
        <p:spPr bwMode="auto">
          <a:xfrm>
            <a:off x="2756018" y="3573016"/>
            <a:ext cx="4912326" cy="2988333"/>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7410"/>
                                        </p:tgtEl>
                                        <p:attrNameLst>
                                          <p:attrName>style.visibility</p:attrName>
                                        </p:attrNameLst>
                                      </p:cBhvr>
                                      <p:to>
                                        <p:strVal val="visible"/>
                                      </p:to>
                                    </p:set>
                                    <p:anim to="" calcmode="lin" valueType="num">
                                      <p:cBhvr>
                                        <p:cTn id="10" dur="1" fill="hold"/>
                                        <p:tgtEl>
                                          <p:spTgt spid="174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0" name="Текст 9"/>
          <p:cNvSpPr>
            <a:spLocks noGrp="1"/>
          </p:cNvSpPr>
          <p:nvPr>
            <p:ph type="body" sz="half" idx="3"/>
          </p:nvPr>
        </p:nvSpPr>
        <p:spPr/>
        <p:txBody>
          <a:bodyPr/>
          <a:lstStyle/>
          <a:p>
            <a:r>
              <a:rPr lang="uk-UA" dirty="0" err="1" smtClean="0"/>
              <a:t>Лайнус</a:t>
            </a:r>
            <a:r>
              <a:rPr lang="uk-UA" dirty="0" smtClean="0"/>
              <a:t> </a:t>
            </a:r>
            <a:r>
              <a:rPr lang="uk-UA" dirty="0" err="1" smtClean="0"/>
              <a:t>Полінг</a:t>
            </a:r>
            <a:endParaRPr lang="uk-UA" dirty="0"/>
          </a:p>
        </p:txBody>
      </p:sp>
      <p:sp>
        <p:nvSpPr>
          <p:cNvPr id="2" name="Содержимое 1"/>
          <p:cNvSpPr>
            <a:spLocks noGrp="1"/>
          </p:cNvSpPr>
          <p:nvPr>
            <p:ph sz="quarter" idx="2"/>
          </p:nvPr>
        </p:nvSpPr>
        <p:spPr>
          <a:xfrm>
            <a:off x="457200" y="548680"/>
            <a:ext cx="4040188" cy="5544616"/>
          </a:xfrm>
        </p:spPr>
        <p:txBody>
          <a:bodyPr>
            <a:normAutofit lnSpcReduction="10000"/>
          </a:bodyPr>
          <a:lstStyle/>
          <a:p>
            <a:r>
              <a:rPr lang="uk-UA" dirty="0" smtClean="0"/>
              <a:t>Ідея про те, що вторинна структура білків утворюється в результаті формування водневих зв'язків між амінокислотами, була висловлена Вільямом </a:t>
            </a:r>
            <a:r>
              <a:rPr lang="uk-UA" dirty="0" err="1" smtClean="0"/>
              <a:t>Астбері</a:t>
            </a:r>
            <a:r>
              <a:rPr lang="uk-UA" dirty="0" smtClean="0"/>
              <a:t> в 1933 році, але </a:t>
            </a:r>
            <a:r>
              <a:rPr lang="uk-UA" dirty="0" err="1" smtClean="0"/>
              <a:t>Лайнус</a:t>
            </a:r>
            <a:r>
              <a:rPr lang="uk-UA" dirty="0" smtClean="0"/>
              <a:t> </a:t>
            </a:r>
            <a:r>
              <a:rPr lang="uk-UA" dirty="0" err="1" smtClean="0"/>
              <a:t>Полінг</a:t>
            </a:r>
            <a:r>
              <a:rPr lang="uk-UA" dirty="0" smtClean="0"/>
              <a:t> </a:t>
            </a:r>
            <a:br>
              <a:rPr lang="uk-UA" dirty="0" smtClean="0"/>
            </a:br>
            <a:r>
              <a:rPr lang="uk-UA" dirty="0" smtClean="0"/>
              <a:t>вважається першим ученим, який зміг успішно передбачити вторинну структуру білків. </a:t>
            </a:r>
            <a:endParaRPr lang="uk-UA" dirty="0"/>
          </a:p>
        </p:txBody>
      </p:sp>
      <p:pic>
        <p:nvPicPr>
          <p:cNvPr id="7" name="Picture 2" descr="http://upload.wikimedia.org/wikipedia/commons/d/db/Pauling.jpg"/>
          <p:cNvPicPr>
            <a:picLocks noGrp="1" noChangeAspect="1" noChangeArrowheads="1"/>
          </p:cNvPicPr>
          <p:nvPr>
            <p:ph sz="quarter" idx="4"/>
          </p:nvPr>
        </p:nvPicPr>
        <p:blipFill>
          <a:blip r:embed="rId2" cstate="print"/>
          <a:stretch>
            <a:fillRect/>
          </a:stretch>
        </p:blipFill>
        <p:spPr bwMode="auto">
          <a:xfrm>
            <a:off x="4876628" y="476672"/>
            <a:ext cx="3157512" cy="484799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0">
                                            <p:bg/>
                                          </p:spTgt>
                                        </p:tgtEl>
                                        <p:attrNameLst>
                                          <p:attrName>style.visibility</p:attrName>
                                        </p:attrNameLst>
                                      </p:cBhvr>
                                      <p:to>
                                        <p:strVal val="visible"/>
                                      </p:to>
                                    </p:set>
                                    <p:anim to="" calcmode="lin" valueType="num">
                                      <p:cBhvr>
                                        <p:cTn id="7" dur="1" fill="hold"/>
                                        <p:tgtEl>
                                          <p:spTgt spid="10">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 to="" calcmode="lin" valueType="num">
                                      <p:cBhvr>
                                        <p:cTn id="12" dur="1" fill="hold"/>
                                        <p:tgtEl>
                                          <p:spTgt spid="10">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 to="" calcmode="lin" valueType="num">
                                      <p:cBhvr>
                                        <p:cTn id="18"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animBg="1"/>
      <p:bldP spid="2"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7" name="Текст 6"/>
          <p:cNvSpPr>
            <a:spLocks noGrp="1"/>
          </p:cNvSpPr>
          <p:nvPr>
            <p:ph type="body" sz="half" idx="3"/>
          </p:nvPr>
        </p:nvSpPr>
        <p:spPr/>
        <p:txBody>
          <a:bodyPr/>
          <a:lstStyle/>
          <a:p>
            <a:r>
              <a:rPr lang="uk-UA" dirty="0" err="1" smtClean="0"/>
              <a:t>Фред</a:t>
            </a:r>
            <a:r>
              <a:rPr lang="uk-UA" dirty="0" smtClean="0"/>
              <a:t> Сенгер</a:t>
            </a:r>
            <a:endParaRPr lang="uk-UA" dirty="0"/>
          </a:p>
        </p:txBody>
      </p:sp>
      <p:sp>
        <p:nvSpPr>
          <p:cNvPr id="2" name="Содержимое 1"/>
          <p:cNvSpPr>
            <a:spLocks noGrp="1"/>
          </p:cNvSpPr>
          <p:nvPr>
            <p:ph sz="quarter" idx="2"/>
          </p:nvPr>
        </p:nvSpPr>
        <p:spPr>
          <a:xfrm>
            <a:off x="214282" y="548680"/>
            <a:ext cx="4293450" cy="6309320"/>
          </a:xfrm>
        </p:spPr>
        <p:txBody>
          <a:bodyPr>
            <a:normAutofit fontScale="92500" lnSpcReduction="20000"/>
          </a:bodyPr>
          <a:lstStyle/>
          <a:p>
            <a:r>
              <a:rPr lang="uk-UA" dirty="0" smtClean="0"/>
              <a:t>Пізніше </a:t>
            </a:r>
            <a:r>
              <a:rPr lang="uk-UA" dirty="0" err="1" smtClean="0"/>
              <a:t>Волтер</a:t>
            </a:r>
            <a:r>
              <a:rPr lang="uk-UA" dirty="0" smtClean="0"/>
              <a:t> </a:t>
            </a:r>
            <a:r>
              <a:rPr lang="uk-UA" dirty="0" err="1" smtClean="0"/>
              <a:t>Каузман</a:t>
            </a:r>
            <a:r>
              <a:rPr lang="uk-UA" dirty="0" smtClean="0"/>
              <a:t>, спираючись на роботи </a:t>
            </a:r>
            <a:r>
              <a:rPr lang="uk-UA" dirty="0" err="1" smtClean="0"/>
              <a:t>Кая</a:t>
            </a:r>
            <a:r>
              <a:rPr lang="uk-UA" dirty="0" smtClean="0"/>
              <a:t> </a:t>
            </a:r>
            <a:r>
              <a:rPr lang="uk-UA" dirty="0" err="1" smtClean="0"/>
              <a:t>Ліндерстрем-Ланга</a:t>
            </a:r>
            <a:r>
              <a:rPr lang="uk-UA" dirty="0" smtClean="0"/>
              <a:t>, зробив вагомий внесок до розуміння законів утворення третинної структури білків і ролі в цьому процесі </a:t>
            </a:r>
            <a:br>
              <a:rPr lang="uk-UA" dirty="0" smtClean="0"/>
            </a:br>
            <a:r>
              <a:rPr lang="uk-UA" dirty="0" smtClean="0"/>
              <a:t>гідрофобних взаємодій. У 1949 році </a:t>
            </a:r>
            <a:r>
              <a:rPr lang="uk-UA" dirty="0" err="1" smtClean="0"/>
              <a:t>Фред</a:t>
            </a:r>
            <a:r>
              <a:rPr lang="uk-UA" dirty="0" smtClean="0"/>
              <a:t> Сенгер визначив амінокислотну послідовність інсуліну, продемонструвавши таким способом, що білки — це лінійні полімери амінокислот, а не розгалужені (як у </a:t>
            </a:r>
            <a:r>
              <a:rPr lang="uk-UA" dirty="0" err="1" smtClean="0"/>
              <a:t>деякихцукрів</a:t>
            </a:r>
            <a:r>
              <a:rPr lang="uk-UA" dirty="0" smtClean="0"/>
              <a:t>) ланцюжки, колоїди або </a:t>
            </a:r>
            <a:br>
              <a:rPr lang="uk-UA" dirty="0" smtClean="0"/>
            </a:br>
            <a:r>
              <a:rPr lang="uk-UA" dirty="0" err="1" smtClean="0"/>
              <a:t>циклоли</a:t>
            </a:r>
            <a:r>
              <a:rPr lang="uk-UA" dirty="0" smtClean="0"/>
              <a:t>.</a:t>
            </a:r>
          </a:p>
          <a:p>
            <a:endParaRPr lang="uk-UA" dirty="0"/>
          </a:p>
        </p:txBody>
      </p:sp>
      <p:pic>
        <p:nvPicPr>
          <p:cNvPr id="10" name="Picture 2" descr="http://upload.wikimedia.org/wikipedia/commons/f/f8/Frederick_Sanger2.jpg"/>
          <p:cNvPicPr>
            <a:picLocks noGrp="1" noChangeAspect="1" noChangeArrowheads="1"/>
          </p:cNvPicPr>
          <p:nvPr>
            <p:ph sz="quarter" idx="4"/>
          </p:nvPr>
        </p:nvPicPr>
        <p:blipFill>
          <a:blip r:embed="rId2" cstate="print"/>
          <a:srcRect/>
          <a:stretch>
            <a:fillRect/>
          </a:stretch>
        </p:blipFill>
        <p:spPr bwMode="auto">
          <a:xfrm>
            <a:off x="4788024" y="836712"/>
            <a:ext cx="3312368" cy="408513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bg/>
                                          </p:spTgt>
                                        </p:tgtEl>
                                        <p:attrNameLst>
                                          <p:attrName>style.visibility</p:attrName>
                                        </p:attrNameLst>
                                      </p:cBhvr>
                                      <p:to>
                                        <p:strVal val="visible"/>
                                      </p:to>
                                    </p:set>
                                    <p:anim to="" calcmode="lin" valueType="num">
                                      <p:cBhvr>
                                        <p:cTn id="7" dur="1" fill="hold"/>
                                        <p:tgtEl>
                                          <p:spTgt spid="7">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to="" calcmode="lin" valueType="num">
                                      <p:cBhvr>
                                        <p:cTn id="12" dur="1" fill="hold"/>
                                        <p:tgtEl>
                                          <p:spTgt spid="7">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 to="" calcmode="lin" valueType="num">
                                      <p:cBhvr>
                                        <p:cTn id="18" dur="1" fill="hold"/>
                                        <p:tgtEl>
                                          <p:spTgt spid="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404664"/>
            <a:ext cx="4690864" cy="5832648"/>
          </a:xfrm>
        </p:spPr>
        <p:txBody>
          <a:bodyPr>
            <a:normAutofit fontScale="92500" lnSpcReduction="20000"/>
          </a:bodyPr>
          <a:lstStyle/>
          <a:p>
            <a:r>
              <a:rPr lang="ru-RU" dirty="0" smtClean="0"/>
              <a:t>Перші </a:t>
            </a:r>
            <a:r>
              <a:rPr lang="ru-RU" dirty="0" err="1" smtClean="0"/>
              <a:t>структури</a:t>
            </a:r>
            <a:r>
              <a:rPr lang="ru-RU" dirty="0" smtClean="0"/>
              <a:t> </a:t>
            </a:r>
            <a:r>
              <a:rPr lang="ru-RU" dirty="0" err="1" smtClean="0"/>
              <a:t>білків</a:t>
            </a:r>
            <a:r>
              <a:rPr lang="ru-RU" dirty="0" smtClean="0"/>
              <a:t>, </a:t>
            </a:r>
            <a:r>
              <a:rPr lang="ru-RU" dirty="0" err="1" smtClean="0"/>
              <a:t>що</a:t>
            </a:r>
            <a:r>
              <a:rPr lang="ru-RU" dirty="0" smtClean="0"/>
              <a:t> </a:t>
            </a:r>
            <a:r>
              <a:rPr lang="ru-RU" dirty="0" err="1" smtClean="0"/>
              <a:t>ґрунтуються</a:t>
            </a:r>
            <a:r>
              <a:rPr lang="ru-RU" dirty="0" smtClean="0"/>
              <a:t> на методах рентгеноструктурного </a:t>
            </a:r>
            <a:r>
              <a:rPr lang="ru-RU" dirty="0" err="1" smtClean="0"/>
              <a:t>аналізу</a:t>
            </a:r>
            <a:r>
              <a:rPr lang="ru-RU" dirty="0" smtClean="0"/>
              <a:t> на </a:t>
            </a:r>
            <a:r>
              <a:rPr lang="ru-RU" dirty="0" err="1" smtClean="0"/>
              <a:t>рівні</a:t>
            </a:r>
            <a:r>
              <a:rPr lang="ru-RU" dirty="0" smtClean="0"/>
              <a:t> </a:t>
            </a:r>
            <a:r>
              <a:rPr lang="ru-RU" dirty="0" err="1" smtClean="0"/>
              <a:t>окремих</a:t>
            </a:r>
            <a:r>
              <a:rPr lang="ru-RU" dirty="0" smtClean="0"/>
              <a:t> </a:t>
            </a:r>
            <a:r>
              <a:rPr lang="ru-RU" dirty="0" err="1" smtClean="0"/>
              <a:t>атомів</a:t>
            </a:r>
            <a:r>
              <a:rPr lang="ru-RU" dirty="0" smtClean="0"/>
              <a:t>, </a:t>
            </a:r>
            <a:r>
              <a:rPr lang="ru-RU" dirty="0" err="1" smtClean="0"/>
              <a:t>були</a:t>
            </a:r>
            <a:r>
              <a:rPr lang="ru-RU" dirty="0" smtClean="0"/>
              <a:t> </a:t>
            </a:r>
            <a:r>
              <a:rPr lang="ru-RU" dirty="0" err="1" smtClean="0"/>
              <a:t>отримані</a:t>
            </a:r>
            <a:r>
              <a:rPr lang="ru-RU" dirty="0" smtClean="0"/>
              <a:t> в 1960-х роках, а за </a:t>
            </a:r>
            <a:r>
              <a:rPr lang="ru-RU" dirty="0" err="1" smtClean="0"/>
              <a:t>допомогою</a:t>
            </a:r>
            <a:r>
              <a:rPr lang="ru-RU" dirty="0" smtClean="0"/>
              <a:t> </a:t>
            </a:r>
            <a:r>
              <a:rPr lang="ru-RU" dirty="0" err="1" smtClean="0"/>
              <a:t>ЯМР-спектроскопії</a:t>
            </a:r>
            <a:r>
              <a:rPr lang="ru-RU" dirty="0" smtClean="0"/>
              <a:t> — в 1980-х роках. У 2006 </a:t>
            </a:r>
            <a:r>
              <a:rPr lang="ru-RU" dirty="0" err="1" smtClean="0"/>
              <a:t>році</a:t>
            </a:r>
            <a:r>
              <a:rPr lang="ru-RU" dirty="0" smtClean="0"/>
              <a:t> Банк </a:t>
            </a:r>
            <a:r>
              <a:rPr lang="ru-RU" dirty="0" err="1" smtClean="0"/>
              <a:t>даних</a:t>
            </a:r>
            <a:r>
              <a:rPr lang="ru-RU" dirty="0" smtClean="0"/>
              <a:t> </a:t>
            </a:r>
            <a:r>
              <a:rPr lang="ru-RU" dirty="0" err="1" smtClean="0"/>
              <a:t>білків</a:t>
            </a:r>
            <a:r>
              <a:rPr lang="ru-RU" dirty="0" smtClean="0"/>
              <a:t> (</a:t>
            </a:r>
            <a:r>
              <a:rPr lang="ru-RU" i="1" dirty="0" err="1" smtClean="0"/>
              <a:t>Protein</a:t>
            </a:r>
            <a:r>
              <a:rPr lang="ru-RU" i="1" dirty="0" smtClean="0"/>
              <a:t> </a:t>
            </a:r>
            <a:r>
              <a:rPr lang="ru-RU" i="1" dirty="0" err="1" smtClean="0"/>
              <a:t>Data</a:t>
            </a:r>
            <a:r>
              <a:rPr lang="ru-RU" i="1" dirty="0" smtClean="0"/>
              <a:t> </a:t>
            </a:r>
            <a:r>
              <a:rPr lang="ru-RU" i="1" dirty="0" err="1" smtClean="0"/>
              <a:t>Bank</a:t>
            </a:r>
            <a:r>
              <a:rPr lang="ru-RU" dirty="0" smtClean="0"/>
              <a:t>) </a:t>
            </a:r>
            <a:r>
              <a:rPr lang="ru-RU" dirty="0" err="1" smtClean="0"/>
              <a:t>містив</a:t>
            </a:r>
            <a:r>
              <a:rPr lang="ru-RU" dirty="0" smtClean="0"/>
              <a:t> </a:t>
            </a:r>
            <a:r>
              <a:rPr lang="ru-RU" dirty="0" err="1" smtClean="0"/>
              <a:t>приблизно</a:t>
            </a:r>
            <a:r>
              <a:rPr lang="ru-RU" dirty="0" smtClean="0"/>
              <a:t> 40 000 структур </a:t>
            </a:r>
            <a:r>
              <a:rPr lang="ru-RU" dirty="0" err="1" smtClean="0"/>
              <a:t>білків</a:t>
            </a:r>
            <a:r>
              <a:rPr lang="ru-RU" dirty="0" smtClean="0"/>
              <a:t>. У наш час </a:t>
            </a:r>
            <a:r>
              <a:rPr lang="ru-RU" dirty="0" err="1" smtClean="0"/>
              <a:t>кріоелектрона</a:t>
            </a:r>
            <a:r>
              <a:rPr lang="ru-RU" dirty="0" smtClean="0"/>
              <a:t> </a:t>
            </a:r>
            <a:r>
              <a:rPr lang="ru-RU" dirty="0" err="1" smtClean="0"/>
              <a:t>мікроскопіявеликих</a:t>
            </a:r>
            <a:r>
              <a:rPr lang="ru-RU" dirty="0" smtClean="0"/>
              <a:t> </a:t>
            </a:r>
            <a:r>
              <a:rPr lang="ru-RU" dirty="0" err="1" smtClean="0"/>
              <a:t>білкових</a:t>
            </a:r>
            <a:r>
              <a:rPr lang="ru-RU" dirty="0" smtClean="0"/>
              <a:t> </a:t>
            </a:r>
            <a:r>
              <a:rPr lang="ru-RU" dirty="0" err="1" smtClean="0"/>
              <a:t>комплексів</a:t>
            </a:r>
            <a:r>
              <a:rPr lang="ru-RU" dirty="0" smtClean="0"/>
              <a:t> за </a:t>
            </a:r>
            <a:r>
              <a:rPr lang="ru-RU" dirty="0" err="1" smtClean="0"/>
              <a:t>роздільною</a:t>
            </a:r>
            <a:r>
              <a:rPr lang="ru-RU" dirty="0" smtClean="0"/>
              <a:t> </a:t>
            </a:r>
            <a:r>
              <a:rPr lang="ru-RU" dirty="0" err="1" smtClean="0"/>
              <a:t>здатністю</a:t>
            </a:r>
            <a:r>
              <a:rPr lang="ru-RU" dirty="0" smtClean="0"/>
              <a:t> </a:t>
            </a:r>
            <a:r>
              <a:rPr lang="ru-RU" dirty="0" err="1" smtClean="0"/>
              <a:t>наближається</a:t>
            </a:r>
            <a:r>
              <a:rPr lang="ru-RU" dirty="0" smtClean="0"/>
              <a:t> до атомного </a:t>
            </a:r>
            <a:r>
              <a:rPr lang="ru-RU" dirty="0" err="1" smtClean="0"/>
              <a:t>рівня</a:t>
            </a:r>
            <a:r>
              <a:rPr lang="ru-RU" dirty="0" smtClean="0"/>
              <a:t>.</a:t>
            </a:r>
            <a:endParaRPr lang="uk-UA" dirty="0"/>
          </a:p>
        </p:txBody>
      </p:sp>
      <p:pic>
        <p:nvPicPr>
          <p:cNvPr id="14338" name="Picture 2" descr="http://upload.wikimedia.org/wikipedia/uk/thumb/c/ca/X_ray_diffraction_uk.png/300px-X_ray_diffraction_uk.png"/>
          <p:cNvPicPr>
            <a:picLocks noChangeAspect="1" noChangeArrowheads="1"/>
          </p:cNvPicPr>
          <p:nvPr/>
        </p:nvPicPr>
        <p:blipFill>
          <a:blip r:embed="rId2" cstate="print"/>
          <a:srcRect/>
          <a:stretch>
            <a:fillRect/>
          </a:stretch>
        </p:blipFill>
        <p:spPr bwMode="auto">
          <a:xfrm>
            <a:off x="5292079" y="836712"/>
            <a:ext cx="3260029" cy="5248648"/>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4338"/>
                                        </p:tgtEl>
                                        <p:attrNameLst>
                                          <p:attrName>style.visibility</p:attrName>
                                        </p:attrNameLst>
                                      </p:cBhvr>
                                      <p:to>
                                        <p:strVal val="visible"/>
                                      </p:to>
                                    </p:set>
                                    <p:anim to="" calcmode="lin" valueType="num">
                                      <p:cBhvr>
                                        <p:cTn id="10" dur="1" fill="hold"/>
                                        <p:tgtEl>
                                          <p:spTgt spid="143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512" y="764704"/>
            <a:ext cx="5194920" cy="4813144"/>
          </a:xfrm>
        </p:spPr>
        <p:txBody>
          <a:bodyPr>
            <a:noAutofit/>
          </a:bodyPr>
          <a:lstStyle/>
          <a:p>
            <a:r>
              <a:rPr lang="vi-VN" sz="3600" dirty="0" smtClean="0"/>
              <a:t>Білки — складні високомолекулярні природні органічні </a:t>
            </a:r>
            <a:r>
              <a:rPr lang="uk-UA" sz="3600" dirty="0" smtClean="0"/>
              <a:t/>
            </a:r>
            <a:br>
              <a:rPr lang="uk-UA" sz="3600" dirty="0" smtClean="0"/>
            </a:br>
            <a:r>
              <a:rPr lang="vi-VN" sz="3600" dirty="0" smtClean="0"/>
              <a:t>речовини, що складаються з </a:t>
            </a:r>
            <a:r>
              <a:rPr lang="uk-UA" sz="3600" dirty="0" smtClean="0"/>
              <a:t/>
            </a:r>
            <a:br>
              <a:rPr lang="uk-UA" sz="3600" dirty="0" smtClean="0"/>
            </a:br>
            <a:r>
              <a:rPr lang="vi-VN" sz="3600" dirty="0" smtClean="0"/>
              <a:t>амінокислот, сполучених </a:t>
            </a:r>
            <a:r>
              <a:rPr lang="uk-UA" sz="3600" dirty="0" smtClean="0"/>
              <a:t/>
            </a:r>
            <a:br>
              <a:rPr lang="uk-UA" sz="3600" dirty="0" smtClean="0"/>
            </a:br>
            <a:r>
              <a:rPr lang="vi-VN" sz="3600" dirty="0" smtClean="0"/>
              <a:t>пептидними </a:t>
            </a:r>
            <a:r>
              <a:rPr lang="uk-UA" sz="3600" dirty="0" smtClean="0"/>
              <a:t/>
            </a:r>
            <a:br>
              <a:rPr lang="uk-UA" sz="3600" dirty="0" smtClean="0"/>
            </a:br>
            <a:r>
              <a:rPr lang="vi-VN" sz="3600" dirty="0" smtClean="0"/>
              <a:t>зв'язками.</a:t>
            </a:r>
            <a:endParaRPr lang="uk-UA" sz="3600" dirty="0"/>
          </a:p>
        </p:txBody>
      </p:sp>
      <p:pic>
        <p:nvPicPr>
          <p:cNvPr id="45058" name="Picture 2" descr="http://static.wikidoc.org/6/61/1axc_tricolor.png"/>
          <p:cNvPicPr>
            <a:picLocks noChangeAspect="1" noChangeArrowheads="1"/>
          </p:cNvPicPr>
          <p:nvPr/>
        </p:nvPicPr>
        <p:blipFill>
          <a:blip r:embed="rId2" cstate="print"/>
          <a:srcRect/>
          <a:stretch>
            <a:fillRect/>
          </a:stretch>
        </p:blipFill>
        <p:spPr bwMode="auto">
          <a:xfrm>
            <a:off x="5076056" y="692696"/>
            <a:ext cx="3744416" cy="4041271"/>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5111552" y="5036983"/>
            <a:ext cx="4032448" cy="1200329"/>
          </a:xfrm>
          <a:prstGeom prst="rect">
            <a:avLst/>
          </a:prstGeom>
        </p:spPr>
        <p:txBody>
          <a:bodyPr wrap="square">
            <a:spAutoFit/>
          </a:bodyPr>
          <a:lstStyle/>
          <a:p>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Стрічкова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молекулярна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модель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білка</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 ядерного антигену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проліферуючих</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клітин</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i="1"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PCNA</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 </a:t>
            </a:r>
            <a:r>
              <a:rPr lang="ru-RU" dirty="0" err="1">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людини</a:t>
            </a:r>
            <a:r>
              <a:rPr lang="ru-RU"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a:t>
            </a:r>
            <a:endParaRPr lang="uk-UA"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to="" calcmode="lin" valueType="num">
                                      <p:cBhvr>
                                        <p:cTn id="7" dur="1" fill="hold"/>
                                        <p:tgtEl>
                                          <p:spTgt spid="2"/>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5058"/>
                                        </p:tgtEl>
                                        <p:attrNameLst>
                                          <p:attrName>style.visibility</p:attrName>
                                        </p:attrNameLst>
                                      </p:cBhvr>
                                      <p:to>
                                        <p:strVal val="visible"/>
                                      </p:to>
                                    </p:set>
                                    <p:anim to="" calcmode="lin" valueType="num">
                                      <p:cBhvr>
                                        <p:cTn id="10" dur="1" fill="hold"/>
                                        <p:tgtEl>
                                          <p:spTgt spid="45058"/>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6" name="Текст 5"/>
          <p:cNvSpPr>
            <a:spLocks noGrp="1"/>
          </p:cNvSpPr>
          <p:nvPr>
            <p:ph type="body" sz="half" idx="3"/>
          </p:nvPr>
        </p:nvSpPr>
        <p:spPr/>
        <p:txBody>
          <a:bodyPr>
            <a:normAutofit fontScale="70000" lnSpcReduction="20000"/>
          </a:bodyPr>
          <a:lstStyle/>
          <a:p>
            <a:r>
              <a:rPr lang="ru-RU" dirty="0" err="1" smtClean="0"/>
              <a:t>Протеом</a:t>
            </a:r>
            <a:r>
              <a:rPr lang="ru-RU" dirty="0" smtClean="0"/>
              <a:t>, </a:t>
            </a:r>
            <a:r>
              <a:rPr lang="ru-RU" dirty="0" err="1" smtClean="0"/>
              <a:t>ідентифікований</a:t>
            </a:r>
            <a:r>
              <a:rPr lang="ru-RU" dirty="0" smtClean="0"/>
              <a:t> при </a:t>
            </a:r>
            <a:r>
              <a:rPr lang="ru-RU" dirty="0" err="1" smtClean="0"/>
              <a:t>застосування</a:t>
            </a:r>
            <a:r>
              <a:rPr lang="ru-RU" dirty="0" smtClean="0"/>
              <a:t> </a:t>
            </a:r>
            <a:r>
              <a:rPr lang="ru-RU" dirty="0" err="1" smtClean="0"/>
              <a:t>гелевого</a:t>
            </a:r>
            <a:r>
              <a:rPr lang="ru-RU" dirty="0" smtClean="0"/>
              <a:t> </a:t>
            </a:r>
            <a:r>
              <a:rPr lang="ru-RU" dirty="0" err="1" smtClean="0"/>
              <a:t>електрофорезу</a:t>
            </a:r>
            <a:r>
              <a:rPr lang="ru-RU" dirty="0" smtClean="0"/>
              <a:t> в 2D </a:t>
            </a:r>
            <a:r>
              <a:rPr lang="ru-RU" dirty="0" err="1" smtClean="0"/>
              <a:t>гелі</a:t>
            </a:r>
            <a:endParaRPr lang="ru-RU" dirty="0" smtClean="0"/>
          </a:p>
        </p:txBody>
      </p:sp>
      <p:sp>
        <p:nvSpPr>
          <p:cNvPr id="2" name="Содержимое 1"/>
          <p:cNvSpPr>
            <a:spLocks noGrp="1"/>
          </p:cNvSpPr>
          <p:nvPr>
            <p:ph sz="quarter" idx="2"/>
          </p:nvPr>
        </p:nvSpPr>
        <p:spPr>
          <a:xfrm>
            <a:off x="179512" y="188640"/>
            <a:ext cx="4464496" cy="6264696"/>
          </a:xfrm>
        </p:spPr>
        <p:txBody>
          <a:bodyPr>
            <a:normAutofit fontScale="85000" lnSpcReduction="10000"/>
          </a:bodyPr>
          <a:lstStyle/>
          <a:p>
            <a:r>
              <a:rPr lang="uk-UA" dirty="0" smtClean="0"/>
              <a:t>Особливістю досліджень білків початку 21-го століття є одночасне отримання даних про білковий склад цілих клітин, тканин </a:t>
            </a:r>
            <a:br>
              <a:rPr lang="uk-UA" dirty="0" smtClean="0"/>
            </a:br>
            <a:r>
              <a:rPr lang="uk-UA" dirty="0" smtClean="0"/>
              <a:t>або організмів — </a:t>
            </a:r>
            <a:r>
              <a:rPr lang="uk-UA" dirty="0" err="1" smtClean="0"/>
              <a:t>протеоміка</a:t>
            </a:r>
            <a:r>
              <a:rPr lang="uk-UA" dirty="0" smtClean="0"/>
              <a:t>. У результаті необхідності аналізу цих даних та росту можливостей обчислювальних технологій активно розвиваються методи </a:t>
            </a:r>
            <a:r>
              <a:rPr lang="uk-UA" dirty="0" err="1" smtClean="0"/>
              <a:t>біоінформатики</a:t>
            </a:r>
            <a:r>
              <a:rPr lang="uk-UA" dirty="0" smtClean="0"/>
              <a:t> </a:t>
            </a:r>
            <a:br>
              <a:rPr lang="uk-UA" dirty="0" smtClean="0"/>
            </a:br>
            <a:r>
              <a:rPr lang="uk-UA" dirty="0" smtClean="0"/>
              <a:t>аналізу та порівняння білкових структур та обчислювальні методи передбачення структури білків, наприклад, методи молекулярної динаміки, призначені замінити в майбутньому експериментальне визначення білкових структур.</a:t>
            </a:r>
            <a:endParaRPr lang="uk-UA" dirty="0"/>
          </a:p>
        </p:txBody>
      </p:sp>
      <p:pic>
        <p:nvPicPr>
          <p:cNvPr id="9" name="Picture 2" descr="http://upload.wikimedia.org/wikipedia/commons/thumb/b/b2/2D-Gel.jpg/220px-2D-Gel.jpg"/>
          <p:cNvPicPr>
            <a:picLocks noGrp="1" noChangeAspect="1" noChangeArrowheads="1"/>
          </p:cNvPicPr>
          <p:nvPr>
            <p:ph sz="quarter" idx="4"/>
          </p:nvPr>
        </p:nvPicPr>
        <p:blipFill>
          <a:blip r:embed="rId2" cstate="print"/>
          <a:srcRect t="-3456" r="-5175" b="-3668"/>
          <a:stretch>
            <a:fillRect/>
          </a:stretch>
        </p:blipFill>
        <p:spPr bwMode="auto">
          <a:xfrm>
            <a:off x="4860032" y="548680"/>
            <a:ext cx="3888432" cy="446449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 to="" calcmode="lin" valueType="num">
                                      <p:cBhvr>
                                        <p:cTn id="7" dur="1" fill="hold"/>
                                        <p:tgtEl>
                                          <p:spTgt spid="6">
                                            <p:bg/>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 to="" calcmode="lin" valueType="num">
                                      <p:cBhvr>
                                        <p:cTn id="12" dur="1" fill="hold"/>
                                        <p:tgtEl>
                                          <p:spTgt spid="6">
                                            <p:txEl>
                                              <p:pRg st="0" end="0"/>
                                            </p:txEl>
                                          </p:spTgt>
                                        </p:tgtEl>
                                        <p:attrNameLst>
                                          <p:attrName/>
                                        </p:attrNameLst>
                                      </p:cBhvr>
                                    </p:anim>
                                  </p:childTnLst>
                                </p:cTn>
                              </p:par>
                              <p:par>
                                <p:cTn id="13" presetID="24" presetClass="entr" presetSubtype="0" fill="hold" grpId="0" nodeType="with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 to="" calcmode="lin" valueType="num">
                                      <p:cBhvr>
                                        <p:cTn id="15" dur="1" fill="hold"/>
                                        <p:tgtEl>
                                          <p:spTgt spid="2">
                                            <p:txEl>
                                              <p:pRg st="0" end="0"/>
                                            </p:txEl>
                                          </p:spTgt>
                                        </p:tgtEl>
                                        <p:attrNameLst>
                                          <p:attrName/>
                                        </p:attrNameLst>
                                      </p:cBhvr>
                                    </p:anim>
                                  </p:childTnLst>
                                </p:cTn>
                              </p:par>
                              <p:par>
                                <p:cTn id="16" presetID="24"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 to="" calcmode="lin" valueType="num">
                                      <p:cBhvr>
                                        <p:cTn id="18" dur="1" fill="hold"/>
                                        <p:tgtEl>
                                          <p:spTgt spid="9"/>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animBg="1"/>
      <p:bldP spid="2"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Будова</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12" name="Содержимое 11"/>
          <p:cNvSpPr>
            <a:spLocks noGrp="1"/>
          </p:cNvSpPr>
          <p:nvPr>
            <p:ph idx="1"/>
          </p:nvPr>
        </p:nvSpPr>
        <p:spPr>
          <a:xfrm>
            <a:off x="467544" y="1340768"/>
            <a:ext cx="8229600" cy="4525963"/>
          </a:xfrm>
        </p:spPr>
        <p:txBody>
          <a:bodyPr>
            <a:normAutofit/>
          </a:bodyPr>
          <a:lstStyle/>
          <a:p>
            <a:r>
              <a:rPr lang="uk-UA" dirty="0" smtClean="0"/>
              <a:t>Молекули білків є лінійними полімерами, що складаються з </a:t>
            </a:r>
            <a:r>
              <a:rPr lang="el-GR" dirty="0" smtClean="0"/>
              <a:t>α-</a:t>
            </a:r>
            <a:r>
              <a:rPr lang="en-US" dirty="0" smtClean="0"/>
              <a:t>L-</a:t>
            </a:r>
            <a:r>
              <a:rPr lang="uk-UA" dirty="0" smtClean="0"/>
              <a:t>амінокислот (які є мономерами цих полімерів) і, в деяких випадках, з модифікованих основних амінокислот (щоправда модифікації</a:t>
            </a:r>
            <a:br>
              <a:rPr lang="uk-UA" dirty="0" smtClean="0"/>
            </a:br>
            <a:r>
              <a:rPr lang="uk-UA" dirty="0" smtClean="0"/>
              <a:t>відбуваються вже після синтезу білка на рибосомі). Для позначення амінокислот в науковій літературі використовуються </a:t>
            </a:r>
            <a:r>
              <a:rPr lang="uk-UA" dirty="0" err="1" smtClean="0"/>
              <a:t>одно-</a:t>
            </a:r>
            <a:r>
              <a:rPr lang="uk-UA" dirty="0" smtClean="0"/>
              <a:t> або трьохбуквені скорочення. </a:t>
            </a:r>
            <a:endParaRPr lang="uk-UA" dirty="0"/>
          </a:p>
        </p:txBody>
      </p:sp>
      <p:sp>
        <p:nvSpPr>
          <p:cNvPr id="4" name="Заголовок 3"/>
          <p:cNvSpPr>
            <a:spLocks noGrp="1"/>
          </p:cNvSpPr>
          <p:nvPr>
            <p:ph type="title"/>
          </p:nvPr>
        </p:nvSpPr>
        <p:spPr/>
        <p:txBody>
          <a:bodyPr>
            <a:normAutofit/>
          </a:bodyPr>
          <a:lstStyle/>
          <a:p>
            <a:r>
              <a:rPr lang="uk-UA" dirty="0" smtClean="0"/>
              <a:t>Склад</a:t>
            </a:r>
            <a:endParaRPr lang="uk-UA" dirty="0"/>
          </a:p>
        </p:txBody>
      </p:sp>
      <p:pic>
        <p:nvPicPr>
          <p:cNvPr id="11266" name="Picture 2" descr="http://upload.wikimedia.org/wikipedia/commons/thumb/c/ce/AminoAcidball.svg/200px-AminoAcidball.svg.png"/>
          <p:cNvPicPr>
            <a:picLocks noChangeAspect="1" noChangeArrowheads="1"/>
          </p:cNvPicPr>
          <p:nvPr/>
        </p:nvPicPr>
        <p:blipFill>
          <a:blip r:embed="rId2" cstate="print"/>
          <a:srcRect/>
          <a:stretch>
            <a:fillRect/>
          </a:stretch>
        </p:blipFill>
        <p:spPr bwMode="auto">
          <a:xfrm>
            <a:off x="5076056" y="4281314"/>
            <a:ext cx="3629135" cy="2576686"/>
          </a:xfrm>
          <a:prstGeom prst="rect">
            <a:avLst/>
          </a:prstGeom>
          <a:noFill/>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 to="" calcmode="lin" valueType="num">
                                      <p:cBhvr>
                                        <p:cTn id="7" dur="1" fill="hold"/>
                                        <p:tgtEl>
                                          <p:spTgt spid="1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to="" calcmode="lin" valueType="num">
                                      <p:cBhvr>
                                        <p:cTn id="10" dur="1" fill="hold"/>
                                        <p:tgtEl>
                                          <p:spTgt spid="4"/>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1266"/>
                                        </p:tgtEl>
                                        <p:attrNameLst>
                                          <p:attrName>style.visibility</p:attrName>
                                        </p:attrNameLst>
                                      </p:cBhvr>
                                      <p:to>
                                        <p:strVal val="visible"/>
                                      </p:to>
                                    </p:set>
                                    <p:anim to="" calcmode="lin" valueType="num">
                                      <p:cBhvr>
                                        <p:cTn id="13" dur="1" fill="hold"/>
                                        <p:tgtEl>
                                          <p:spTgt spid="1126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build="p"/>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548680"/>
            <a:ext cx="8229600" cy="5458611"/>
          </a:xfrm>
        </p:spPr>
        <p:txBody>
          <a:bodyPr>
            <a:normAutofit/>
          </a:bodyPr>
          <a:lstStyle/>
          <a:p>
            <a:r>
              <a:rPr lang="uk-UA" dirty="0" smtClean="0"/>
              <a:t>Хоча на перший погляд може здатися, що використання «всього» 20 основних типів амінокислот обмежує різноманітність білкових структур, насправді кількість варіантів важко переоцінити: для ланцюжка всього з 5 амінокислот воно становить вже більше 3 мільйонів, а ланцюжок з 100 амінокислот (невеликий білок) може бути представлений більш ніж у 10</a:t>
            </a:r>
            <a:r>
              <a:rPr lang="uk-UA" baseline="30000" dirty="0" smtClean="0"/>
              <a:t>130</a:t>
            </a:r>
            <a:r>
              <a:rPr lang="uk-UA" dirty="0" smtClean="0"/>
              <a:t> варіантах (для порівняння — кількість атомів у Всесвіті оцінюється приблизно у 10</a:t>
            </a:r>
            <a:r>
              <a:rPr lang="uk-UA" baseline="30000" dirty="0" smtClean="0"/>
              <a:t>80</a:t>
            </a:r>
            <a:r>
              <a:rPr lang="uk-UA" dirty="0" smtClean="0"/>
              <a:t>). </a:t>
            </a:r>
            <a:endParaRPr lang="uk-UA" dirty="0"/>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8" name="Заголовок 7"/>
          <p:cNvSpPr>
            <a:spLocks noGrp="1"/>
          </p:cNvSpPr>
          <p:nvPr>
            <p:ph type="title"/>
          </p:nvPr>
        </p:nvSpPr>
        <p:spPr>
          <a:xfrm>
            <a:off x="755576" y="620688"/>
            <a:ext cx="7481776" cy="2276872"/>
          </a:xfrm>
        </p:spPr>
        <p:txBody>
          <a:bodyPr/>
          <a:lstStyle/>
          <a:p>
            <a:pPr algn="l"/>
            <a:r>
              <a:rPr lang="uk-UA" dirty="0" smtClean="0">
                <a:solidFill>
                  <a:schemeClr val="tx1"/>
                </a:solidFill>
              </a:rPr>
              <a:t>Поліпептидні ланцюжки завдовжки від двох до кількох десятків амінокислотних залишків зазвичай називають пептидами, при більшому ступені полімеризації — власне білками або протеїнами, хоча цей поділ вельми умовний.</a:t>
            </a:r>
            <a:br>
              <a:rPr lang="uk-UA" dirty="0" smtClean="0">
                <a:solidFill>
                  <a:schemeClr val="tx1"/>
                </a:solidFill>
              </a:rPr>
            </a:br>
            <a:r>
              <a:rPr lang="uk-UA" dirty="0" smtClean="0">
                <a:solidFill>
                  <a:schemeClr val="tx1"/>
                </a:solidFill>
              </a:rPr>
              <a:t/>
            </a:r>
            <a:br>
              <a:rPr lang="uk-UA" dirty="0" smtClean="0">
                <a:solidFill>
                  <a:schemeClr val="tx1"/>
                </a:solidFill>
              </a:rPr>
            </a:br>
            <a:endParaRPr lang="uk-UA" dirty="0">
              <a:solidFill>
                <a:schemeClr val="tx1"/>
              </a:solidFill>
            </a:endParaRPr>
          </a:p>
        </p:txBody>
      </p:sp>
      <p:sp>
        <p:nvSpPr>
          <p:cNvPr id="9217" name="Rectangle 1"/>
          <p:cNvSpPr>
            <a:spLocks noChangeArrowheads="1"/>
          </p:cNvSpPr>
          <p:nvPr/>
        </p:nvSpPr>
        <p:spPr bwMode="auto">
          <a:xfrm>
            <a:off x="467544" y="4725144"/>
            <a:ext cx="8208912" cy="1569660"/>
          </a:xfrm>
          <a:prstGeom prst="rect">
            <a:avLst/>
          </a:prstGeom>
          <a:solidFill>
            <a:schemeClr val="accent1"/>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uk-UA" sz="2400" dirty="0">
                <a:solidFill>
                  <a:schemeClr val="bg1"/>
                </a:solidFill>
              </a:rPr>
              <a:t>Схематичне зображення утворення пептидного зв'язку. Подібна реакція відбувається на рибосомі — молекулярній машині для складання білків</a:t>
            </a:r>
            <a:r>
              <a:rPr lang="uk-UA" sz="2400" dirty="0" smtClean="0">
                <a:solidFill>
                  <a:schemeClr val="bg1"/>
                </a:solidFill>
              </a:rPr>
              <a:t>.</a:t>
            </a:r>
            <a:endParaRPr lang="uk-UA" sz="2400" dirty="0">
              <a:solidFill>
                <a:schemeClr val="bg1"/>
              </a:solidFill>
            </a:endParaRPr>
          </a:p>
        </p:txBody>
      </p:sp>
      <p:pic>
        <p:nvPicPr>
          <p:cNvPr id="11" name="Picture 2" descr="http://upload.wikimedia.org/wikipedia/uk/thumb/9/9f/Protein.gif/400px-Protein.gif">
            <a:hlinkClick r:id="rId2"/>
          </p:cNvPr>
          <p:cNvPicPr>
            <a:picLocks noGrp="1" noChangeAspect="1" noChangeArrowheads="1"/>
          </p:cNvPicPr>
          <p:nvPr>
            <p:ph sz="half" idx="1"/>
          </p:nvPr>
        </p:nvPicPr>
        <p:blipFill>
          <a:blip r:embed="rId3" cstate="print"/>
          <a:srcRect l="-2043" r="-2043"/>
          <a:stretch>
            <a:fillRect/>
          </a:stretch>
        </p:blipFill>
        <p:spPr bwMode="auto">
          <a:xfrm>
            <a:off x="144016" y="3113584"/>
            <a:ext cx="8892480" cy="1280160"/>
          </a:xfrm>
          <a:prstGeom prst="rect">
            <a:avLst/>
          </a:prstGeom>
          <a:solidFill>
            <a:srgbClr val="FFFFFF">
              <a:shade val="85000"/>
            </a:srgbClr>
          </a:solidFill>
          <a:ln w="127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to="" calcmode="lin" valueType="num">
                                      <p:cBhvr>
                                        <p:cTn id="7" dur="1" fill="hold"/>
                                        <p:tgtEl>
                                          <p:spTgt spid="8"/>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 to="" calcmode="lin" valueType="num">
                                      <p:cBhvr>
                                        <p:cTn id="11" dur="1" fill="hold"/>
                                        <p:tgtEl>
                                          <p:spTgt spid="11"/>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9217"/>
                                        </p:tgtEl>
                                        <p:attrNameLst>
                                          <p:attrName>style.visibility</p:attrName>
                                        </p:attrNameLst>
                                      </p:cBhvr>
                                      <p:to>
                                        <p:strVal val="visible"/>
                                      </p:to>
                                    </p:set>
                                    <p:anim to="" calcmode="lin" valueType="num">
                                      <p:cBhvr>
                                        <p:cTn id="15" dur="1" fill="hold"/>
                                        <p:tgtEl>
                                          <p:spTgt spid="921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217"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764704"/>
            <a:ext cx="8229600" cy="5242587"/>
          </a:xfrm>
        </p:spPr>
        <p:txBody>
          <a:bodyPr>
            <a:normAutofit/>
          </a:bodyPr>
          <a:lstStyle/>
          <a:p>
            <a:r>
              <a:rPr lang="uk-UA" dirty="0" smtClean="0"/>
              <a:t>При утворенні білка в результаті взаємодії </a:t>
            </a:r>
            <a:r>
              <a:rPr lang="el-GR" dirty="0" smtClean="0"/>
              <a:t>α-</a:t>
            </a:r>
            <a:r>
              <a:rPr lang="uk-UA" dirty="0" smtClean="0"/>
              <a:t>аміногрупи (-</a:t>
            </a:r>
            <a:r>
              <a:rPr lang="en-US" dirty="0" smtClean="0"/>
              <a:t>NH</a:t>
            </a:r>
            <a:r>
              <a:rPr lang="en-US" baseline="-25000" dirty="0" smtClean="0"/>
              <a:t>2</a:t>
            </a:r>
            <a:r>
              <a:rPr lang="en-US" dirty="0" smtClean="0"/>
              <a:t>) </a:t>
            </a:r>
            <a:r>
              <a:rPr lang="uk-UA" dirty="0" smtClean="0"/>
              <a:t>однієї амінокислоти з </a:t>
            </a:r>
            <a:r>
              <a:rPr lang="el-GR" dirty="0" smtClean="0"/>
              <a:t>α-</a:t>
            </a:r>
            <a:r>
              <a:rPr lang="uk-UA" dirty="0" err="1" smtClean="0"/>
              <a:t>карбоксильною</a:t>
            </a:r>
            <a:r>
              <a:rPr lang="uk-UA" dirty="0" smtClean="0"/>
              <a:t> групою (-СООН) іншої амінокислоти утворюються пептидні зв'язки. Кінці білка називають С- і </a:t>
            </a:r>
            <a:r>
              <a:rPr lang="en-US" dirty="0" smtClean="0"/>
              <a:t>N- </a:t>
            </a:r>
            <a:r>
              <a:rPr lang="uk-UA" dirty="0" smtClean="0"/>
              <a:t>кінцями (залежно від того, яка з груп кінцевої амінокислоти вільна: -</a:t>
            </a:r>
            <a:r>
              <a:rPr lang="en-US" dirty="0" smtClean="0"/>
              <a:t>COOH </a:t>
            </a:r>
            <a:r>
              <a:rPr lang="uk-UA" dirty="0" smtClean="0"/>
              <a:t>чи -</a:t>
            </a:r>
            <a:r>
              <a:rPr lang="en-US" dirty="0" smtClean="0"/>
              <a:t>NH</a:t>
            </a:r>
            <a:r>
              <a:rPr lang="en-US" baseline="-25000" dirty="0" smtClean="0"/>
              <a:t>2</a:t>
            </a:r>
            <a:r>
              <a:rPr lang="en-US" dirty="0" smtClean="0"/>
              <a:t>, </a:t>
            </a:r>
            <a:r>
              <a:rPr lang="uk-UA" dirty="0" smtClean="0"/>
              <a:t>відповідно). </a:t>
            </a:r>
            <a:endParaRPr lang="uk-UA" dirty="0"/>
          </a:p>
        </p:txBody>
      </p:sp>
      <p:pic>
        <p:nvPicPr>
          <p:cNvPr id="4" name="Picture 2" descr="http://upload.wikimedia.org/wikipedia/commons/thumb/c/ce/AminoAcidball.svg/200px-AminoAcidball.svg.png"/>
          <p:cNvPicPr>
            <a:picLocks noChangeAspect="1" noChangeArrowheads="1"/>
          </p:cNvPicPr>
          <p:nvPr/>
        </p:nvPicPr>
        <p:blipFill>
          <a:blip r:embed="rId2" cstate="print"/>
          <a:srcRect l="55557"/>
          <a:stretch>
            <a:fillRect/>
          </a:stretch>
        </p:blipFill>
        <p:spPr bwMode="auto">
          <a:xfrm>
            <a:off x="5004048" y="4005064"/>
            <a:ext cx="1612911" cy="2576686"/>
          </a:xfrm>
          <a:prstGeom prst="rect">
            <a:avLst/>
          </a:prstGeom>
          <a:noFill/>
        </p:spPr>
      </p:pic>
      <p:pic>
        <p:nvPicPr>
          <p:cNvPr id="5" name="Picture 2" descr="http://upload.wikimedia.org/wikipedia/commons/thumb/c/ce/AminoAcidball.svg/200px-AminoAcidball.svg.png"/>
          <p:cNvPicPr>
            <a:picLocks noChangeAspect="1" noChangeArrowheads="1"/>
          </p:cNvPicPr>
          <p:nvPr/>
        </p:nvPicPr>
        <p:blipFill>
          <a:blip r:embed="rId2" cstate="print"/>
          <a:srcRect r="64285"/>
          <a:stretch>
            <a:fillRect/>
          </a:stretch>
        </p:blipFill>
        <p:spPr bwMode="auto">
          <a:xfrm>
            <a:off x="2123728" y="4005064"/>
            <a:ext cx="1296144" cy="2576686"/>
          </a:xfrm>
          <a:prstGeom prst="rect">
            <a:avLst/>
          </a:prstGeom>
          <a:noFill/>
        </p:spPr>
      </p:pic>
      <p:sp>
        <p:nvSpPr>
          <p:cNvPr id="6" name="Плюс 5"/>
          <p:cNvSpPr/>
          <p:nvPr/>
        </p:nvSpPr>
        <p:spPr>
          <a:xfrm>
            <a:off x="3779912" y="5024958"/>
            <a:ext cx="851004" cy="720080"/>
          </a:xfrm>
          <a:prstGeom prst="mathPlus">
            <a:avLst>
              <a:gd name="adj1" fmla="val 21687"/>
            </a:avLst>
          </a:prstGeom>
          <a:solidFill>
            <a:schemeClr val="accent1"/>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childTnLst>
                          </p:cTn>
                        </p:par>
                        <p:par>
                          <p:cTn id="8" fill="hold">
                            <p:stCondLst>
                              <p:cond delay="0"/>
                            </p:stCondLst>
                            <p:childTnLst>
                              <p:par>
                                <p:cTn id="9" presetID="24"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 to="" calcmode="lin" valueType="num">
                                      <p:cBhvr>
                                        <p:cTn id="11" dur="1" fill="hold"/>
                                        <p:tgtEl>
                                          <p:spTgt spid="5"/>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 to="" calcmode="lin" valueType="num">
                                      <p:cBhvr>
                                        <p:cTn id="15" dur="1" fill="hold"/>
                                        <p:tgtEl>
                                          <p:spTgt spid="6"/>
                                        </p:tgtEl>
                                        <p:attrNameLst>
                                          <p:attrName/>
                                        </p:attrNameLst>
                                      </p:cBhvr>
                                    </p:anim>
                                  </p:childTnLst>
                                </p:cTn>
                              </p:par>
                            </p:childTnLst>
                          </p:cTn>
                        </p:par>
                        <p:par>
                          <p:cTn id="16" fill="hold">
                            <p:stCondLst>
                              <p:cond delay="0"/>
                            </p:stCondLst>
                            <p:childTnLst>
                              <p:par>
                                <p:cTn id="17" presetID="24"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to="" calcmode="lin" valueType="num">
                                      <p:cBhvr>
                                        <p:cTn id="19"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404664"/>
            <a:ext cx="8229600" cy="4752528"/>
          </a:xfrm>
        </p:spPr>
        <p:txBody>
          <a:bodyPr/>
          <a:lstStyle/>
          <a:p>
            <a:r>
              <a:rPr lang="uk-UA" dirty="0" smtClean="0"/>
              <a:t>При природному синтезі білка на рибосомі, нові амінокислоти приєднуються до </a:t>
            </a:r>
            <a:r>
              <a:rPr lang="en-US" dirty="0" smtClean="0"/>
              <a:t>C-</a:t>
            </a:r>
            <a:r>
              <a:rPr lang="uk-UA" dirty="0" smtClean="0"/>
              <a:t>кінця, тому назва пептиду або білка дається шляхом перерахування амінокислотних залишків починаючи з </a:t>
            </a:r>
            <a:r>
              <a:rPr lang="en-US" dirty="0" smtClean="0"/>
              <a:t>N-</a:t>
            </a:r>
            <a:r>
              <a:rPr lang="uk-UA" dirty="0" smtClean="0"/>
              <a:t>кінця.</a:t>
            </a:r>
          </a:p>
          <a:p>
            <a:endParaRPr lang="uk-UA" dirty="0"/>
          </a:p>
        </p:txBody>
      </p:sp>
      <p:pic>
        <p:nvPicPr>
          <p:cNvPr id="7170" name="Picture 2" descr="http://cft3.igromania.ru/upload/articles/94/47269/art.jpg"/>
          <p:cNvPicPr>
            <a:picLocks noChangeAspect="1" noChangeArrowheads="1"/>
          </p:cNvPicPr>
          <p:nvPr/>
        </p:nvPicPr>
        <p:blipFill>
          <a:blip r:embed="rId2" cstate="print"/>
          <a:srcRect/>
          <a:stretch>
            <a:fillRect/>
          </a:stretch>
        </p:blipFill>
        <p:spPr bwMode="auto">
          <a:xfrm>
            <a:off x="1691680" y="2780928"/>
            <a:ext cx="5580030" cy="3722927"/>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170"/>
                                        </p:tgtEl>
                                        <p:attrNameLst>
                                          <p:attrName>style.visibility</p:attrName>
                                        </p:attrNameLst>
                                      </p:cBhvr>
                                      <p:to>
                                        <p:strVal val="visible"/>
                                      </p:to>
                                    </p:set>
                                    <p:anim to="" calcmode="lin" valueType="num">
                                      <p:cBhvr>
                                        <p:cTn id="10" dur="1" fill="hold"/>
                                        <p:tgtEl>
                                          <p:spTgt spid="717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2483768" y="476672"/>
            <a:ext cx="6213376" cy="5904656"/>
          </a:xfrm>
        </p:spPr>
        <p:txBody>
          <a:bodyPr>
            <a:normAutofit fontScale="92500" lnSpcReduction="10000"/>
          </a:bodyPr>
          <a:lstStyle/>
          <a:p>
            <a:r>
              <a:rPr lang="uk-UA" dirty="0" smtClean="0"/>
              <a:t>Послідовність амінокислот у білку відповідає інформації, що міститься в гені даного білка. Ця інформація представлена у вигляді </a:t>
            </a:r>
            <a:r>
              <a:rPr lang="uk-UA" dirty="0" err="1" smtClean="0"/>
              <a:t>нуклеотидної</a:t>
            </a:r>
            <a:r>
              <a:rPr lang="uk-UA" dirty="0" smtClean="0"/>
              <a:t> послідовності, причому одній амінокислоті відповідає одна або декілька послідовностей з трьох </a:t>
            </a:r>
            <a:r>
              <a:rPr lang="uk-UA" dirty="0" err="1" smtClean="0"/>
              <a:t>нуклеотидів</a:t>
            </a:r>
            <a:r>
              <a:rPr lang="uk-UA" dirty="0" smtClean="0"/>
              <a:t> — так званих кодонів. Те, яка амінокислота відповідає даному кодону в ДНК та </a:t>
            </a:r>
            <a:r>
              <a:rPr lang="uk-UA" dirty="0" err="1" smtClean="0"/>
              <a:t>мРНК</a:t>
            </a:r>
            <a:r>
              <a:rPr lang="uk-UA" dirty="0" smtClean="0"/>
              <a:t>(проміжній ланці біосинтезу білків), визначається генетичним кодом, який може дещо відрізнятися у різних організмів.</a:t>
            </a:r>
            <a:endParaRPr lang="uk-UA" dirty="0"/>
          </a:p>
        </p:txBody>
      </p:sp>
      <p:pic>
        <p:nvPicPr>
          <p:cNvPr id="6146" name="Picture 2" descr="http://upload.wikimedia.org/wikipedia/commons/thumb/a/a4/DNA_Overview_uk.png/220px-DNA_Overview_uk.png"/>
          <p:cNvPicPr>
            <a:picLocks noChangeAspect="1" noChangeArrowheads="1"/>
          </p:cNvPicPr>
          <p:nvPr/>
        </p:nvPicPr>
        <p:blipFill>
          <a:blip r:embed="rId2" cstate="print"/>
          <a:srcRect/>
          <a:stretch>
            <a:fillRect/>
          </a:stretch>
        </p:blipFill>
        <p:spPr bwMode="auto">
          <a:xfrm>
            <a:off x="323528" y="476672"/>
            <a:ext cx="2095500" cy="5248275"/>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971600" y="5949280"/>
            <a:ext cx="909223" cy="507831"/>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a:solidFill>
                  <a:schemeClr val="bg1"/>
                </a:solidFill>
              </a:rPr>
              <a:t>ДНК</a:t>
            </a:r>
            <a:endParaRPr lang="uk-UA"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6146"/>
                                        </p:tgtEl>
                                        <p:attrNameLst>
                                          <p:attrName>style.visibility</p:attrName>
                                        </p:attrNameLst>
                                      </p:cBhvr>
                                      <p:to>
                                        <p:strVal val="visible"/>
                                      </p:to>
                                    </p:set>
                                    <p:anim to="" calcmode="lin" valueType="num">
                                      <p:cBhvr>
                                        <p:cTn id="10" dur="1" fill="hold"/>
                                        <p:tgtEl>
                                          <p:spTgt spid="6146"/>
                                        </p:tgtEl>
                                        <p:attrNameLst>
                                          <p:attrName/>
                                        </p:attrNameLst>
                                      </p:cBhvr>
                                    </p:anim>
                                  </p:childTnLst>
                                </p:cTn>
                              </p:par>
                              <p:par>
                                <p:cTn id="11" presetID="24"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 to="" calcmode="lin" valueType="num">
                                      <p:cBhvr>
                                        <p:cTn id="13"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5"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9"/>
            <a:ext cx="8229600" cy="4179920"/>
          </a:xfrm>
        </p:spPr>
        <p:txBody>
          <a:bodyPr>
            <a:normAutofit fontScale="92500" lnSpcReduction="20000"/>
          </a:bodyPr>
          <a:lstStyle/>
          <a:p>
            <a:r>
              <a:rPr lang="uk-UA" dirty="0" smtClean="0"/>
              <a:t>Окрім послідовності амінокислот поліпептиду (первинної структури), для функціонування білків украй важлива тривимірна структура, яка формується в процесі згортання білків </a:t>
            </a:r>
            <a:r>
              <a:rPr lang="en-US" dirty="0" smtClean="0"/>
              <a:t>. </a:t>
            </a:r>
            <a:r>
              <a:rPr lang="uk-UA" dirty="0" smtClean="0"/>
              <a:t>Ця структура утримується в результаті взаємодії структур нижчих рівнів. Тривимірна структура білків за нормальних природних умов називається </a:t>
            </a:r>
            <a:r>
              <a:rPr lang="uk-UA" dirty="0" err="1" smtClean="0"/>
              <a:t>нативним</a:t>
            </a:r>
            <a:r>
              <a:rPr lang="uk-UA" dirty="0" smtClean="0"/>
              <a:t> станом білка. Хоча чимало білків здатні згортатися та приймати </a:t>
            </a:r>
            <a:r>
              <a:rPr lang="uk-UA" dirty="0" err="1" smtClean="0"/>
              <a:t>нативний</a:t>
            </a:r>
            <a:r>
              <a:rPr lang="uk-UA" dirty="0" smtClean="0"/>
              <a:t> стан самостійно, завдяки властивостям свого поліпептидного ланцюжка, інші вимагають допомоги інших білків, молекулярних </a:t>
            </a:r>
            <a:r>
              <a:rPr lang="uk-UA" dirty="0" err="1" smtClean="0"/>
              <a:t>шаперонів</a:t>
            </a:r>
            <a:r>
              <a:rPr lang="uk-UA" dirty="0" smtClean="0"/>
              <a:t>. </a:t>
            </a:r>
            <a:endParaRPr lang="uk-UA" dirty="0"/>
          </a:p>
        </p:txBody>
      </p:sp>
      <p:sp>
        <p:nvSpPr>
          <p:cNvPr id="3" name="Заголовок 2"/>
          <p:cNvSpPr>
            <a:spLocks noGrp="1"/>
          </p:cNvSpPr>
          <p:nvPr>
            <p:ph type="title"/>
          </p:nvPr>
        </p:nvSpPr>
        <p:spPr/>
        <p:txBody>
          <a:bodyPr>
            <a:normAutofit/>
          </a:bodyPr>
          <a:lstStyle/>
          <a:p>
            <a:r>
              <a:rPr lang="uk-UA" dirty="0" smtClean="0"/>
              <a:t>Рівні структури білків</a:t>
            </a:r>
            <a:endParaRPr lang="uk-UA" dirty="0"/>
          </a:p>
        </p:txBody>
      </p:sp>
      <p:pic>
        <p:nvPicPr>
          <p:cNvPr id="4098" name="Picture 2" descr="http://upload.wikimedia.org/wikipedia/commons/thumb/a/a9/Protein_folding.png/300px-Protein_folding.png"/>
          <p:cNvPicPr>
            <a:picLocks noChangeAspect="1" noChangeArrowheads="1"/>
          </p:cNvPicPr>
          <p:nvPr/>
        </p:nvPicPr>
        <p:blipFill>
          <a:blip r:embed="rId2" cstate="print"/>
          <a:srcRect/>
          <a:stretch>
            <a:fillRect/>
          </a:stretch>
        </p:blipFill>
        <p:spPr bwMode="auto">
          <a:xfrm>
            <a:off x="3059832" y="5591174"/>
            <a:ext cx="2857500" cy="1266826"/>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2123728" y="5949280"/>
            <a:ext cx="662361" cy="5078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smtClean="0">
                <a:solidFill>
                  <a:schemeClr val="bg1"/>
                </a:solidFill>
              </a:rPr>
              <a:t>До</a:t>
            </a:r>
            <a:endParaRPr lang="uk-UA" dirty="0">
              <a:solidFill>
                <a:schemeClr val="bg1"/>
              </a:solidFill>
            </a:endParaRPr>
          </a:p>
        </p:txBody>
      </p:sp>
      <p:sp>
        <p:nvSpPr>
          <p:cNvPr id="6" name="Прямоугольник 5"/>
          <p:cNvSpPr/>
          <p:nvPr/>
        </p:nvSpPr>
        <p:spPr>
          <a:xfrm>
            <a:off x="6084168" y="5877272"/>
            <a:ext cx="1096775" cy="507831"/>
          </a:xfrm>
          <a:prstGeom prst="rect">
            <a:avLst/>
          </a:prstGeom>
          <a:solidFill>
            <a:schemeClr val="accent1"/>
          </a:solidFill>
        </p:spPr>
        <p:style>
          <a:lnRef idx="2">
            <a:schemeClr val="accent1"/>
          </a:lnRef>
          <a:fillRef idx="1">
            <a:schemeClr val="lt1"/>
          </a:fillRef>
          <a:effectRef idx="0">
            <a:schemeClr val="accent1"/>
          </a:effectRef>
          <a:fontRef idx="minor">
            <a:schemeClr val="dk1"/>
          </a:fontRef>
        </p:style>
        <p:txBody>
          <a:bodyPr wrap="none">
            <a:spAutoFit/>
          </a:bodyPr>
          <a:lstStyle/>
          <a:p>
            <a:r>
              <a:rPr lang="uk-UA" sz="2700" dirty="0" smtClean="0">
                <a:solidFill>
                  <a:schemeClr val="bg1"/>
                </a:solidFill>
              </a:rPr>
              <a:t>Після</a:t>
            </a:r>
            <a:endParaRPr lang="uk-UA"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par>
                          <p:cTn id="19" fill="hold">
                            <p:stCondLst>
                              <p:cond delay="0"/>
                            </p:stCondLst>
                            <p:childTnLst>
                              <p:par>
                                <p:cTn id="20" presetID="24" presetClass="entr" presetSubtype="0" fill="hold" nodeType="afterEffect">
                                  <p:stCondLst>
                                    <p:cond delay="0"/>
                                  </p:stCondLst>
                                  <p:childTnLst>
                                    <p:set>
                                      <p:cBhvr>
                                        <p:cTn id="21" dur="1" fill="hold">
                                          <p:stCondLst>
                                            <p:cond delay="0"/>
                                          </p:stCondLst>
                                        </p:cTn>
                                        <p:tgtEl>
                                          <p:spTgt spid="4098"/>
                                        </p:tgtEl>
                                        <p:attrNameLst>
                                          <p:attrName>style.visibility</p:attrName>
                                        </p:attrNameLst>
                                      </p:cBhvr>
                                      <p:to>
                                        <p:strVal val="visible"/>
                                      </p:to>
                                    </p:set>
                                    <p:anim to="" calcmode="lin" valueType="num">
                                      <p:cBhvr>
                                        <p:cTn id="22" dur="1" fill="hold"/>
                                        <p:tgtEl>
                                          <p:spTgt spid="409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2"/>
          <p:cNvSpPr>
            <a:spLocks noGrp="1"/>
          </p:cNvSpPr>
          <p:nvPr>
            <p:ph type="title"/>
          </p:nvPr>
        </p:nvSpPr>
        <p:spPr>
          <a:xfrm>
            <a:off x="3419872" y="1059712"/>
            <a:ext cx="5074904" cy="1828800"/>
          </a:xfrm>
        </p:spPr>
        <p:txBody>
          <a:bodyPr>
            <a:normAutofit fontScale="90000"/>
          </a:bodyPr>
          <a:lstStyle/>
          <a:p>
            <a:r>
              <a:rPr lang="ru-RU" b="0" dirty="0" err="1" smtClean="0"/>
              <a:t>Виділяють</a:t>
            </a:r>
            <a:r>
              <a:rPr lang="ru-RU" b="0" dirty="0" smtClean="0"/>
              <a:t> </a:t>
            </a:r>
            <a:r>
              <a:rPr lang="ru-RU" b="0" dirty="0" err="1" smtClean="0"/>
              <a:t>чотири</a:t>
            </a:r>
            <a:r>
              <a:rPr lang="ru-RU" b="0" dirty="0" smtClean="0"/>
              <a:t> </a:t>
            </a:r>
            <a:r>
              <a:rPr lang="ru-RU" b="0" dirty="0" err="1" smtClean="0"/>
              <a:t>рівні</a:t>
            </a:r>
            <a:r>
              <a:rPr lang="ru-RU" b="0" dirty="0" smtClean="0"/>
              <a:t> </a:t>
            </a:r>
            <a:r>
              <a:rPr lang="ru-RU" b="0" dirty="0" err="1" smtClean="0"/>
              <a:t>структури</a:t>
            </a:r>
            <a:r>
              <a:rPr lang="ru-RU" b="0" dirty="0" smtClean="0"/>
              <a:t> </a:t>
            </a:r>
            <a:r>
              <a:rPr lang="ru-RU" b="0" dirty="0" err="1" smtClean="0"/>
              <a:t>білків</a:t>
            </a:r>
            <a:r>
              <a:rPr lang="ru-RU" b="0" dirty="0" smtClean="0"/>
              <a:t>:</a:t>
            </a:r>
            <a:endParaRPr lang="uk-UA" dirty="0"/>
          </a:p>
        </p:txBody>
      </p:sp>
      <p:sp>
        <p:nvSpPr>
          <p:cNvPr id="4" name="Текст 3"/>
          <p:cNvSpPr>
            <a:spLocks noGrp="1"/>
          </p:cNvSpPr>
          <p:nvPr>
            <p:ph type="body" idx="1"/>
          </p:nvPr>
        </p:nvSpPr>
        <p:spPr>
          <a:xfrm>
            <a:off x="3922713" y="2931712"/>
            <a:ext cx="4572000" cy="1937448"/>
          </a:xfrm>
        </p:spPr>
        <p:txBody>
          <a:bodyPr>
            <a:noAutofit/>
          </a:bodyPr>
          <a:lstStyle/>
          <a:p>
            <a:pPr>
              <a:buFont typeface="Wingdings" pitchFamily="2" charset="2"/>
              <a:buChar char="§"/>
            </a:pPr>
            <a:r>
              <a:rPr lang="uk-UA" sz="3200" dirty="0" smtClean="0"/>
              <a:t>Первинна</a:t>
            </a:r>
          </a:p>
          <a:p>
            <a:pPr>
              <a:buFont typeface="Wingdings" pitchFamily="2" charset="2"/>
              <a:buChar char="§"/>
            </a:pPr>
            <a:r>
              <a:rPr lang="uk-UA" sz="3200" dirty="0" smtClean="0"/>
              <a:t>Вторинна</a:t>
            </a:r>
          </a:p>
          <a:p>
            <a:pPr>
              <a:buFont typeface="Wingdings" pitchFamily="2" charset="2"/>
              <a:buChar char="§"/>
            </a:pPr>
            <a:r>
              <a:rPr lang="uk-UA" sz="3200" dirty="0" smtClean="0"/>
              <a:t>Третинна</a:t>
            </a:r>
          </a:p>
          <a:p>
            <a:pPr>
              <a:buFont typeface="Wingdings" pitchFamily="2" charset="2"/>
              <a:buChar char="§"/>
            </a:pPr>
            <a:r>
              <a:rPr lang="uk-UA" sz="3200" dirty="0" smtClean="0"/>
              <a:t>Четвертинна</a:t>
            </a:r>
            <a:endParaRPr lang="uk-UA" sz="3200" dirty="0"/>
          </a:p>
        </p:txBody>
      </p:sp>
      <p:pic>
        <p:nvPicPr>
          <p:cNvPr id="3074" name="Picture 2" descr="Файл:Main protein structure levels uk.svg"/>
          <p:cNvPicPr>
            <a:picLocks noChangeAspect="1" noChangeArrowheads="1"/>
          </p:cNvPicPr>
          <p:nvPr/>
        </p:nvPicPr>
        <p:blipFill>
          <a:blip r:embed="rId2" cstate="print"/>
          <a:srcRect/>
          <a:stretch>
            <a:fillRect/>
          </a:stretch>
        </p:blipFill>
        <p:spPr bwMode="auto">
          <a:xfrm>
            <a:off x="251520" y="764704"/>
            <a:ext cx="3015555" cy="56959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childTnLst>
                          </p:cTn>
                        </p:par>
                        <p:par>
                          <p:cTn id="8" fill="hold">
                            <p:stCondLst>
                              <p:cond delay="0"/>
                            </p:stCondLst>
                            <p:childTnLst>
                              <p:par>
                                <p:cTn id="9" presetID="24" presetClass="entr" presetSubtype="0" fill="hold" grpId="0" nodeType="after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anim to="" calcmode="lin" valueType="num">
                                      <p:cBhvr>
                                        <p:cTn id="11" dur="1" fill="hold"/>
                                        <p:tgtEl>
                                          <p:spTgt spid="4">
                                            <p:txEl>
                                              <p:pRg st="0" end="0"/>
                                            </p:txEl>
                                          </p:spTgt>
                                        </p:tgtEl>
                                        <p:attrNameLst>
                                          <p:attrName/>
                                        </p:attrNameLst>
                                      </p:cBhvr>
                                    </p:anim>
                                  </p:childTnLst>
                                </p:cTn>
                              </p:par>
                            </p:childTnLst>
                          </p:cTn>
                        </p:par>
                        <p:par>
                          <p:cTn id="12" fill="hold">
                            <p:stCondLst>
                              <p:cond delay="0"/>
                            </p:stCondLst>
                            <p:childTnLst>
                              <p:par>
                                <p:cTn id="13" presetID="24" presetClass="entr" presetSubtype="0" fill="hold" grpId="0" nodeType="after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 to="" calcmode="lin" valueType="num">
                                      <p:cBhvr>
                                        <p:cTn id="15" dur="1" fill="hold"/>
                                        <p:tgtEl>
                                          <p:spTgt spid="4">
                                            <p:txEl>
                                              <p:pRg st="1" end="1"/>
                                            </p:txEl>
                                          </p:spTgt>
                                        </p:tgtEl>
                                        <p:attrNameLst>
                                          <p:attrName/>
                                        </p:attrNameLst>
                                      </p:cBhvr>
                                    </p:anim>
                                  </p:childTnLst>
                                </p:cTn>
                              </p:par>
                            </p:childTnLst>
                          </p:cTn>
                        </p:par>
                        <p:par>
                          <p:cTn id="16" fill="hold">
                            <p:stCondLst>
                              <p:cond delay="0"/>
                            </p:stCondLst>
                            <p:childTnLst>
                              <p:par>
                                <p:cTn id="17" presetID="24" presetClass="entr" presetSubtype="0" fill="hold" grpId="0" nodeType="after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to="" calcmode="lin" valueType="num">
                                      <p:cBhvr>
                                        <p:cTn id="19" dur="1" fill="hold"/>
                                        <p:tgtEl>
                                          <p:spTgt spid="4">
                                            <p:txEl>
                                              <p:pRg st="2" end="2"/>
                                            </p:txEl>
                                          </p:spTgt>
                                        </p:tgtEl>
                                        <p:attrNameLst>
                                          <p:attrName/>
                                        </p:attrNameLst>
                                      </p:cBhvr>
                                    </p:anim>
                                  </p:childTnLst>
                                </p:cTn>
                              </p:par>
                            </p:childTnLst>
                          </p:cTn>
                        </p:par>
                        <p:par>
                          <p:cTn id="20" fill="hold">
                            <p:stCondLst>
                              <p:cond delay="0"/>
                            </p:stCondLst>
                            <p:childTnLst>
                              <p:par>
                                <p:cTn id="21" presetID="24" presetClass="entr" presetSubtype="0" fill="hold" grpId="0" nodeType="after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anim to="" calcmode="lin" valueType="num">
                                      <p:cBhvr>
                                        <p:cTn id="23" dur="1" fill="hold"/>
                                        <p:tgtEl>
                                          <p:spTgt spid="4">
                                            <p:txEl>
                                              <p:pRg st="3" end="3"/>
                                            </p:txEl>
                                          </p:spTgt>
                                        </p:tgtEl>
                                        <p:attrNameLst>
                                          <p:attrName/>
                                        </p:attrNameLst>
                                      </p:cBhvr>
                                    </p:anim>
                                  </p:childTnLst>
                                </p:cTn>
                              </p:par>
                              <p:par>
                                <p:cTn id="24" presetID="24" presetClass="entr" presetSubtype="0" fill="hold" nodeType="withEffect">
                                  <p:stCondLst>
                                    <p:cond delay="0"/>
                                  </p:stCondLst>
                                  <p:childTnLst>
                                    <p:set>
                                      <p:cBhvr>
                                        <p:cTn id="25" dur="1" fill="hold">
                                          <p:stCondLst>
                                            <p:cond delay="0"/>
                                          </p:stCondLst>
                                        </p:cTn>
                                        <p:tgtEl>
                                          <p:spTgt spid="3074"/>
                                        </p:tgtEl>
                                        <p:attrNameLst>
                                          <p:attrName>style.visibility</p:attrName>
                                        </p:attrNameLst>
                                      </p:cBhvr>
                                      <p:to>
                                        <p:strVal val="visible"/>
                                      </p:to>
                                    </p:set>
                                    <p:anim to="" calcmode="lin" valueType="num">
                                      <p:cBhvr>
                                        <p:cTn id="26" dur="1" fill="hold"/>
                                        <p:tgtEl>
                                          <p:spTgt spid="30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67544" y="764704"/>
            <a:ext cx="8229600" cy="4525963"/>
          </a:xfrm>
        </p:spPr>
        <p:txBody>
          <a:bodyPr>
            <a:normAutofit/>
          </a:bodyPr>
          <a:lstStyle/>
          <a:p>
            <a:r>
              <a:rPr lang="uk-UA" dirty="0" smtClean="0"/>
              <a:t>Зазвичай білки є лінійними полімерами — поліпептидами, хоча інколи мають складнішу структуру. Невеликі білкові молекули, тобто олігомери поліпептидів, називаються пептидами. Послідовність амінокислот у конкретному білку визначається відповідним геном і зашифрована генетичним кодом. </a:t>
            </a:r>
            <a:endParaRPr lang="uk-UA" dirty="0"/>
          </a:p>
        </p:txBody>
      </p:sp>
      <p:pic>
        <p:nvPicPr>
          <p:cNvPr id="43010" name="Picture 2" descr="http://www.rsc.org/images/Tao_1-390_tcm18-71943.jpg"/>
          <p:cNvPicPr>
            <a:picLocks noChangeAspect="1" noChangeArrowheads="1"/>
          </p:cNvPicPr>
          <p:nvPr/>
        </p:nvPicPr>
        <p:blipFill>
          <a:blip r:embed="rId2" cstate="print"/>
          <a:srcRect/>
          <a:stretch>
            <a:fillRect/>
          </a:stretch>
        </p:blipFill>
        <p:spPr bwMode="auto">
          <a:xfrm>
            <a:off x="5429250" y="4371974"/>
            <a:ext cx="3714750" cy="248602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43010"/>
                                        </p:tgtEl>
                                        <p:attrNameLst>
                                          <p:attrName>style.visibility</p:attrName>
                                        </p:attrNameLst>
                                      </p:cBhvr>
                                      <p:to>
                                        <p:strVal val="visible"/>
                                      </p:to>
                                    </p:set>
                                    <p:anim to="" calcmode="lin" valueType="num">
                                      <p:cBhvr>
                                        <p:cTn id="10" dur="1" fill="hold"/>
                                        <p:tgtEl>
                                          <p:spTgt spid="4301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7" name="Содержимое 6"/>
          <p:cNvSpPr>
            <a:spLocks noGrp="1"/>
          </p:cNvSpPr>
          <p:nvPr>
            <p:ph idx="1"/>
          </p:nvPr>
        </p:nvSpPr>
        <p:spPr>
          <a:xfrm>
            <a:off x="457200" y="1481328"/>
            <a:ext cx="4042792" cy="4683976"/>
          </a:xfrm>
        </p:spPr>
        <p:txBody>
          <a:bodyPr>
            <a:normAutofit fontScale="92500" lnSpcReduction="20000"/>
          </a:bodyPr>
          <a:lstStyle/>
          <a:p>
            <a:r>
              <a:rPr lang="uk-UA" sz="2800" dirty="0" smtClean="0"/>
              <a:t> — пептидна або амінокислотна послідовність, тобто послідовність амінокислотних залишків у пептидному ланцюжку. Саме первинна структура кодується відповідним геном і найбільшою мірою визначає властивості сформованого білка.</a:t>
            </a:r>
            <a:endParaRPr lang="uk-UA" dirty="0"/>
          </a:p>
        </p:txBody>
      </p:sp>
      <p:sp>
        <p:nvSpPr>
          <p:cNvPr id="5" name="Заголовок 4"/>
          <p:cNvSpPr>
            <a:spLocks noGrp="1"/>
          </p:cNvSpPr>
          <p:nvPr>
            <p:ph type="title"/>
          </p:nvPr>
        </p:nvSpPr>
        <p:spPr/>
        <p:txBody>
          <a:bodyPr>
            <a:noAutofit/>
          </a:bodyPr>
          <a:lstStyle/>
          <a:p>
            <a:r>
              <a:rPr lang="uk-UA" sz="4000" dirty="0" smtClean="0"/>
              <a:t>Первинна структура</a:t>
            </a:r>
            <a:endParaRPr lang="uk-UA" sz="4000" dirty="0"/>
          </a:p>
        </p:txBody>
      </p:sp>
      <p:pic>
        <p:nvPicPr>
          <p:cNvPr id="2050" name="Picture 2" descr="http://5klass.net/datas/biologija/Svojstva-belkov/0002-002-Pervichnaja-struktura-belka.jpg"/>
          <p:cNvPicPr>
            <a:picLocks noChangeAspect="1" noChangeArrowheads="1"/>
          </p:cNvPicPr>
          <p:nvPr/>
        </p:nvPicPr>
        <p:blipFill>
          <a:blip r:embed="rId2" cstate="print"/>
          <a:srcRect l="3279" t="284" r="1639" b="23212"/>
          <a:stretch>
            <a:fillRect/>
          </a:stretch>
        </p:blipFill>
        <p:spPr bwMode="auto">
          <a:xfrm>
            <a:off x="4644008" y="1340768"/>
            <a:ext cx="4176464" cy="252028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to="" calcmode="lin" valueType="num">
                                      <p:cBhvr>
                                        <p:cTn id="7" dur="1" fill="hold"/>
                                        <p:tgtEl>
                                          <p:spTgt spid="7">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 to="" calcmode="lin" valueType="num">
                                      <p:cBhvr>
                                        <p:cTn id="10" dur="1" fill="hold"/>
                                        <p:tgtEl>
                                          <p:spTgt spid="5"/>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2050"/>
                                        </p:tgtEl>
                                        <p:attrNameLst>
                                          <p:attrName>style.visibility</p:attrName>
                                        </p:attrNameLst>
                                      </p:cBhvr>
                                      <p:to>
                                        <p:strVal val="visible"/>
                                      </p:to>
                                    </p:set>
                                    <p:anim to="" calcmode="lin" valueType="num">
                                      <p:cBhvr>
                                        <p:cTn id="13" dur="1" fill="hold"/>
                                        <p:tgtEl>
                                          <p:spTgt spid="2050"/>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340768"/>
            <a:ext cx="8229600" cy="3312368"/>
          </a:xfrm>
        </p:spPr>
        <p:txBody>
          <a:bodyPr>
            <a:normAutofit fontScale="92500" lnSpcReduction="20000"/>
          </a:bodyPr>
          <a:lstStyle/>
          <a:p>
            <a:r>
              <a:rPr lang="uk-UA" dirty="0" smtClean="0"/>
              <a:t> — локальне впорядковування фрагменту поліпептидного ланцюжка, стабілізоване </a:t>
            </a:r>
            <a:br>
              <a:rPr lang="uk-UA" dirty="0" smtClean="0"/>
            </a:br>
            <a:r>
              <a:rPr lang="uk-UA" dirty="0" smtClean="0"/>
              <a:t>водневими зв'язками і гідрофобними взаємодіями. Найпоширеніші типи вторинної структури білків включають: </a:t>
            </a:r>
            <a:r>
              <a:rPr lang="el-GR" dirty="0" smtClean="0"/>
              <a:t>α-</a:t>
            </a:r>
            <a:r>
              <a:rPr lang="uk-UA" dirty="0" smtClean="0"/>
              <a:t>спіралі і </a:t>
            </a:r>
            <a:r>
              <a:rPr lang="el-GR" dirty="0" smtClean="0"/>
              <a:t>β-</a:t>
            </a:r>
            <a:r>
              <a:rPr lang="uk-UA" dirty="0" smtClean="0"/>
              <a:t>листи. Інші елементи вторинної структури включають </a:t>
            </a:r>
            <a:r>
              <a:rPr lang="el-GR" dirty="0" smtClean="0"/>
              <a:t>π-</a:t>
            </a:r>
            <a:r>
              <a:rPr lang="uk-UA" dirty="0" smtClean="0"/>
              <a:t>спіралі, 3</a:t>
            </a:r>
            <a:r>
              <a:rPr lang="uk-UA" baseline="-25000" dirty="0" smtClean="0"/>
              <a:t>10</a:t>
            </a:r>
            <a:r>
              <a:rPr lang="uk-UA" dirty="0" smtClean="0"/>
              <a:t>-спіралі, повороти, невпорядковані фрагменти та інші. Найпоширеніша єдина класифікація таких структур — номенклатура </a:t>
            </a:r>
            <a:r>
              <a:rPr lang="en-US" dirty="0" smtClean="0"/>
              <a:t>DSSP.</a:t>
            </a:r>
          </a:p>
        </p:txBody>
      </p:sp>
      <p:sp>
        <p:nvSpPr>
          <p:cNvPr id="3" name="Заголовок 2"/>
          <p:cNvSpPr>
            <a:spLocks noGrp="1"/>
          </p:cNvSpPr>
          <p:nvPr>
            <p:ph type="title"/>
          </p:nvPr>
        </p:nvSpPr>
        <p:spPr/>
        <p:txBody>
          <a:bodyPr/>
          <a:lstStyle/>
          <a:p>
            <a:r>
              <a:rPr lang="uk-UA" dirty="0" smtClean="0"/>
              <a:t>Вторинна структура</a:t>
            </a:r>
            <a:endParaRPr lang="uk-UA" dirty="0"/>
          </a:p>
        </p:txBody>
      </p:sp>
      <p:pic>
        <p:nvPicPr>
          <p:cNvPr id="1028" name="Picture 4" descr="http://cor.edu.27.ru/dlrstore/bb98183c-3134-54e8-62d5-53d604a33629/1840_304.gif"/>
          <p:cNvPicPr>
            <a:picLocks noChangeAspect="1" noChangeArrowheads="1" noCrop="1"/>
          </p:cNvPicPr>
          <p:nvPr/>
        </p:nvPicPr>
        <p:blipFill>
          <a:blip r:embed="rId2" cstate="print"/>
          <a:srcRect/>
          <a:stretch>
            <a:fillRect/>
          </a:stretch>
        </p:blipFill>
        <p:spPr bwMode="auto">
          <a:xfrm>
            <a:off x="2699792" y="4533899"/>
            <a:ext cx="4095750" cy="2324101"/>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 to="" calcmode="lin" valueType="num">
                                      <p:cBhvr>
                                        <p:cTn id="13" dur="1" fill="hold"/>
                                        <p:tgtEl>
                                          <p:spTgt spid="102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uk-UA" dirty="0" smtClean="0"/>
              <a:t>— повна просторова будова цілої білкової молекули, просторове взаємовідношення вторинних структур одна до одної. Третинна структура загалом стабілізується нелокальними взаємодіями, найчастіше формуванням </a:t>
            </a:r>
            <a:r>
              <a:rPr lang="uk-UA" i="1" dirty="0" smtClean="0"/>
              <a:t>гідрофобного ядра</a:t>
            </a:r>
            <a:r>
              <a:rPr lang="uk-UA" dirty="0" smtClean="0"/>
              <a:t>, а також завдяки утворенню водневих зв'язків, </a:t>
            </a:r>
            <a:r>
              <a:rPr lang="uk-UA" dirty="0" err="1" smtClean="0"/>
              <a:t>солевих</a:t>
            </a:r>
            <a:r>
              <a:rPr lang="uk-UA" dirty="0" smtClean="0"/>
              <a:t> містків, інших типів іонних взаємодій, </a:t>
            </a:r>
            <a:r>
              <a:rPr lang="uk-UA" dirty="0" err="1" smtClean="0"/>
              <a:t>дисульфідних</a:t>
            </a:r>
            <a:r>
              <a:rPr lang="uk-UA" dirty="0" smtClean="0"/>
              <a:t> зв'язків між залишками цистеїну.</a:t>
            </a:r>
            <a:endParaRPr lang="uk-UA" dirty="0"/>
          </a:p>
        </p:txBody>
      </p:sp>
      <p:sp>
        <p:nvSpPr>
          <p:cNvPr id="3" name="Заголовок 2"/>
          <p:cNvSpPr>
            <a:spLocks noGrp="1"/>
          </p:cNvSpPr>
          <p:nvPr>
            <p:ph type="title"/>
          </p:nvPr>
        </p:nvSpPr>
        <p:spPr/>
        <p:txBody>
          <a:bodyPr>
            <a:normAutofit/>
          </a:bodyPr>
          <a:lstStyle/>
          <a:p>
            <a:r>
              <a:rPr lang="uk-UA" b="0" dirty="0" smtClean="0"/>
              <a:t>Третинна структура </a:t>
            </a:r>
            <a:endParaRPr lang="uk-UA" dirty="0"/>
          </a:p>
        </p:txBody>
      </p:sp>
      <p:pic>
        <p:nvPicPr>
          <p:cNvPr id="82946" name="Picture 2" descr="http://900igr.net/datas/khimija/Aminokisloty-i-belki/0042-042-Peptidy-i-belki-Tretichnaja-struktura-belkov.jpg"/>
          <p:cNvPicPr>
            <a:picLocks noChangeAspect="1" noChangeArrowheads="1"/>
          </p:cNvPicPr>
          <p:nvPr/>
        </p:nvPicPr>
        <p:blipFill>
          <a:blip r:embed="rId2" cstate="print"/>
          <a:srcRect l="1963" t="25850" r="40550" b="1701"/>
          <a:stretch>
            <a:fillRect/>
          </a:stretch>
        </p:blipFill>
        <p:spPr bwMode="auto">
          <a:xfrm>
            <a:off x="1943708" y="944724"/>
            <a:ext cx="5256584" cy="4968552"/>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childTnLst>
                          </p:cTn>
                        </p:par>
                      </p:childTnLst>
                    </p:cTn>
                  </p:par>
                  <p:par>
                    <p:cTn id="11" fill="hold">
                      <p:stCondLst>
                        <p:cond delay="indefinite"/>
                      </p:stCondLst>
                      <p:childTnLst>
                        <p:par>
                          <p:cTn id="12" fill="hold">
                            <p:stCondLst>
                              <p:cond delay="0"/>
                            </p:stCondLst>
                            <p:childTnLst>
                              <p:par>
                                <p:cTn id="13" presetID="24" presetClass="entr" presetSubtype="0" fill="hold" nodeType="clickEffect">
                                  <p:stCondLst>
                                    <p:cond delay="0"/>
                                  </p:stCondLst>
                                  <p:childTnLst>
                                    <p:set>
                                      <p:cBhvr>
                                        <p:cTn id="14" dur="1" fill="hold">
                                          <p:stCondLst>
                                            <p:cond delay="0"/>
                                          </p:stCondLst>
                                        </p:cTn>
                                        <p:tgtEl>
                                          <p:spTgt spid="82946"/>
                                        </p:tgtEl>
                                        <p:attrNameLst>
                                          <p:attrName>style.visibility</p:attrName>
                                        </p:attrNameLst>
                                      </p:cBhvr>
                                      <p:to>
                                        <p:strVal val="visible"/>
                                      </p:to>
                                    </p:set>
                                    <p:anim to="" calcmode="lin" valueType="num">
                                      <p:cBhvr>
                                        <p:cTn id="15" dur="1" fill="hold"/>
                                        <p:tgtEl>
                                          <p:spTgt spid="82946"/>
                                        </p:tgtEl>
                                        <p:attrNameLst>
                                          <p:attrName/>
                                        </p:attrNameLst>
                                      </p:cBhvr>
                                    </p:anim>
                                  </p:childTnLst>
                                </p:cTn>
                              </p:par>
                            </p:childTnLst>
                          </p:cTn>
                        </p:par>
                      </p:childTnLst>
                    </p:cTn>
                  </p:par>
                  <p:par>
                    <p:cTn id="16" fill="hold">
                      <p:stCondLst>
                        <p:cond delay="indefinite"/>
                      </p:stCondLst>
                      <p:childTnLst>
                        <p:par>
                          <p:cTn id="17" fill="hold">
                            <p:stCondLst>
                              <p:cond delay="0"/>
                            </p:stCondLst>
                            <p:childTnLst>
                              <p:par>
                                <p:cTn id="18" presetID="6" presetClass="emph" presetSubtype="0" fill="hold" nodeType="clickEffect">
                                  <p:stCondLst>
                                    <p:cond delay="0"/>
                                  </p:stCondLst>
                                  <p:childTnLst>
                                    <p:animScale>
                                      <p:cBhvr>
                                        <p:cTn id="19" dur="2000" fill="hold"/>
                                        <p:tgtEl>
                                          <p:spTgt spid="82946"/>
                                        </p:tgtEl>
                                      </p:cBhvr>
                                      <p:by x="130000" y="13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323528" y="188640"/>
            <a:ext cx="4748538" cy="5955004"/>
          </a:xfrm>
        </p:spPr>
        <p:txBody>
          <a:bodyPr>
            <a:noAutofit/>
          </a:bodyPr>
          <a:lstStyle/>
          <a:p>
            <a:r>
              <a:rPr lang="uk-UA" sz="2050" dirty="0" smtClean="0"/>
              <a:t>До третинної структури зазвичай відносять і проміжні рівні між основними елементами вторинної структури та повною структурою білка — «</a:t>
            </a:r>
            <a:r>
              <a:rPr lang="uk-UA" sz="2050" dirty="0" err="1" smtClean="0"/>
              <a:t>надвторинну</a:t>
            </a:r>
            <a:r>
              <a:rPr lang="uk-UA" sz="2050" dirty="0" smtClean="0"/>
              <a:t>» структуру, що складається із структурних мотивів та доменів. Структурні мотиви — невеликі усталені поєднання кількох елементів вторинної структури, що мають схожу структуру, важливу для виконання білком певних функцій. Схожі структурні мотиви зазвичай виконують схожі функції, завдяки чому за ними можна передбачити функцію невідомого білка. </a:t>
            </a:r>
            <a:endParaRPr lang="uk-UA" sz="2050" dirty="0"/>
          </a:p>
        </p:txBody>
      </p:sp>
      <p:pic>
        <p:nvPicPr>
          <p:cNvPr id="81922" name="Picture 2" descr="http://900igr.net/datai/khimija/Sostav-organizma/0006-001-Model-molekuly-belka-tretichnaja-struktura.png"/>
          <p:cNvPicPr>
            <a:picLocks noChangeAspect="1" noChangeArrowheads="1"/>
          </p:cNvPicPr>
          <p:nvPr/>
        </p:nvPicPr>
        <p:blipFill>
          <a:blip r:embed="rId2" cstate="print"/>
          <a:srcRect/>
          <a:stretch>
            <a:fillRect/>
          </a:stretch>
        </p:blipFill>
        <p:spPr bwMode="auto">
          <a:xfrm>
            <a:off x="5214942" y="1500174"/>
            <a:ext cx="3514725" cy="4191001"/>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81922"/>
                                        </p:tgtEl>
                                        <p:attrNameLst>
                                          <p:attrName>style.visibility</p:attrName>
                                        </p:attrNameLst>
                                      </p:cBhvr>
                                      <p:to>
                                        <p:strVal val="visible"/>
                                      </p:to>
                                    </p:set>
                                    <p:anim to="" calcmode="lin" valueType="num">
                                      <p:cBhvr>
                                        <p:cTn id="10" dur="1" fill="hold"/>
                                        <p:tgtEl>
                                          <p:spTgt spid="81922"/>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bg>
      <p:bgPr>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p:txBody>
          <a:bodyPr/>
          <a:lstStyle/>
          <a:p>
            <a:r>
              <a:rPr lang="uk-UA" dirty="0" smtClean="0"/>
              <a:t>— структура, що виникає в результаті взаємодії кількох білкових молекул, які в даному контексті називають субодиницями. Повна структура кількох поєднаних </a:t>
            </a:r>
            <a:r>
              <a:rPr lang="uk-UA" dirty="0" err="1" smtClean="0"/>
              <a:t>субодиниць</a:t>
            </a:r>
            <a:r>
              <a:rPr lang="uk-UA" dirty="0" smtClean="0"/>
              <a:t>, що разом виконують спільну функцію, називається білковим комплексом.</a:t>
            </a:r>
          </a:p>
          <a:p>
            <a:endParaRPr lang="uk-UA" dirty="0"/>
          </a:p>
        </p:txBody>
      </p:sp>
      <p:sp>
        <p:nvSpPr>
          <p:cNvPr id="3" name="Заголовок 2"/>
          <p:cNvSpPr>
            <a:spLocks noGrp="1"/>
          </p:cNvSpPr>
          <p:nvPr>
            <p:ph type="title"/>
          </p:nvPr>
        </p:nvSpPr>
        <p:spPr/>
        <p:txBody>
          <a:bodyPr/>
          <a:lstStyle/>
          <a:p>
            <a:r>
              <a:rPr lang="uk-UA" dirty="0" smtClean="0"/>
              <a:t>Четвертинна структура </a:t>
            </a:r>
            <a:endParaRPr lang="uk-UA" dirty="0"/>
          </a:p>
        </p:txBody>
      </p:sp>
      <p:pic>
        <p:nvPicPr>
          <p:cNvPr id="79874" name="Picture 2" descr="http://www.distedu.ru/mirror/_chem/cnit.ssau.ru/organics/chem6/pic/hm63_4.gif"/>
          <p:cNvPicPr>
            <a:picLocks noChangeAspect="1" noChangeArrowheads="1"/>
          </p:cNvPicPr>
          <p:nvPr/>
        </p:nvPicPr>
        <p:blipFill>
          <a:blip r:embed="rId2" cstate="print"/>
          <a:srcRect t="5777"/>
          <a:stretch>
            <a:fillRect/>
          </a:stretch>
        </p:blipFill>
        <p:spPr bwMode="auto">
          <a:xfrm>
            <a:off x="3059832" y="4293096"/>
            <a:ext cx="2385546" cy="2348880"/>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to="" calcmode="lin" valueType="num">
                                      <p:cBhvr>
                                        <p:cTn id="7" dur="1" fill="hold"/>
                                        <p:tgtEl>
                                          <p:spTgt spid="2">
                                            <p:txEl>
                                              <p:pRg st="0" end="0"/>
                                            </p:txEl>
                                          </p:spTgt>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 to="" calcmode="lin" valueType="num">
                                      <p:cBhvr>
                                        <p:cTn id="10" dur="1" fill="hold"/>
                                        <p:tgtEl>
                                          <p:spTgt spid="3"/>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79874"/>
                                        </p:tgtEl>
                                        <p:attrNameLst>
                                          <p:attrName>style.visibility</p:attrName>
                                        </p:attrNameLst>
                                      </p:cBhvr>
                                      <p:to>
                                        <p:strVal val="visible"/>
                                      </p:to>
                                    </p:set>
                                    <p:anim to="" calcmode="lin" valueType="num">
                                      <p:cBhvr>
                                        <p:cTn id="13" dur="1" fill="hold"/>
                                        <p:tgtEl>
                                          <p:spTgt spid="7987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5E9EFF"/>
            </a:gs>
            <a:gs pos="39999">
              <a:srgbClr val="85C2FF"/>
            </a:gs>
            <a:gs pos="70000">
              <a:srgbClr val="C4D6EB"/>
            </a:gs>
            <a:gs pos="100000">
              <a:srgbClr val="FFEBFA"/>
            </a:gs>
          </a:gsLst>
          <a:lin ang="18900000" scaled="1"/>
          <a:tileRect/>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67544" y="1268760"/>
            <a:ext cx="8229600" cy="2379720"/>
          </a:xfrm>
        </p:spPr>
        <p:txBody>
          <a:bodyPr>
            <a:normAutofit fontScale="85000" lnSpcReduction="20000"/>
          </a:bodyPr>
          <a:lstStyle/>
          <a:p>
            <a:r>
              <a:rPr lang="uk-UA" dirty="0" smtClean="0"/>
              <a:t>Розмір білка може вимірюватися за числом амінокислот або в одиницях молекулярної маси </a:t>
            </a:r>
            <a:r>
              <a:rPr lang="uk-UA" dirty="0" err="1" smtClean="0"/>
              <a:t>—дальтонах</a:t>
            </a:r>
            <a:r>
              <a:rPr lang="uk-UA" dirty="0" smtClean="0"/>
              <a:t> — </a:t>
            </a:r>
            <a:r>
              <a:rPr lang="uk-UA" dirty="0" err="1" smtClean="0"/>
              <a:t>Да</a:t>
            </a:r>
            <a:r>
              <a:rPr lang="uk-UA" dirty="0" smtClean="0"/>
              <a:t>. Найбільшим відомим одиничним білком є </a:t>
            </a:r>
            <a:r>
              <a:rPr lang="uk-UA" dirty="0" err="1" smtClean="0"/>
              <a:t>тітін</a:t>
            </a:r>
            <a:r>
              <a:rPr lang="uk-UA" dirty="0" smtClean="0"/>
              <a:t>, що містить понад 29 тис. амінокислот і має молекулярну масу 3 </a:t>
            </a:r>
            <a:r>
              <a:rPr lang="uk-UA" dirty="0" err="1" smtClean="0"/>
              <a:t>МДа</a:t>
            </a:r>
            <a:r>
              <a:rPr lang="uk-UA" dirty="0" smtClean="0"/>
              <a:t>, а найбільший внутрішньоклітинний білковий комплекс </a:t>
            </a:r>
            <a:r>
              <a:rPr lang="uk-UA" dirty="0" err="1" smtClean="0"/>
              <a:t>—комплекс</a:t>
            </a:r>
            <a:r>
              <a:rPr lang="uk-UA" dirty="0" smtClean="0"/>
              <a:t> ядерної пори хребетних тварин — має масу біля 125 </a:t>
            </a:r>
            <a:r>
              <a:rPr lang="uk-UA" dirty="0" err="1" smtClean="0"/>
              <a:t>МДа</a:t>
            </a:r>
            <a:r>
              <a:rPr lang="uk-UA" dirty="0" smtClean="0"/>
              <a:t>. </a:t>
            </a:r>
            <a:endParaRPr lang="uk-UA" dirty="0"/>
          </a:p>
        </p:txBody>
      </p:sp>
      <p:sp>
        <p:nvSpPr>
          <p:cNvPr id="3" name="Заголовок 2"/>
          <p:cNvSpPr>
            <a:spLocks noGrp="1"/>
          </p:cNvSpPr>
          <p:nvPr>
            <p:ph type="title"/>
          </p:nvPr>
        </p:nvSpPr>
        <p:spPr/>
        <p:txBody>
          <a:bodyPr>
            <a:normAutofit/>
          </a:bodyPr>
          <a:lstStyle/>
          <a:p>
            <a:r>
              <a:rPr lang="uk-UA" dirty="0" smtClean="0"/>
              <a:t>Розміри</a:t>
            </a:r>
            <a:endParaRPr lang="uk-UA" dirty="0"/>
          </a:p>
        </p:txBody>
      </p:sp>
      <p:pic>
        <p:nvPicPr>
          <p:cNvPr id="78850" name="Picture 2" descr="http://upload.wikimedia.org/wikipedia/commons/thumb/5/53/Protein_Composite.jpg/400px-Protein_Composite.jpg"/>
          <p:cNvPicPr>
            <a:picLocks noChangeAspect="1" noChangeArrowheads="1"/>
          </p:cNvPicPr>
          <p:nvPr/>
        </p:nvPicPr>
        <p:blipFill>
          <a:blip r:embed="rId2" cstate="print"/>
          <a:srcRect/>
          <a:stretch>
            <a:fillRect/>
          </a:stretch>
        </p:blipFill>
        <p:spPr bwMode="auto">
          <a:xfrm>
            <a:off x="1259632" y="3861048"/>
            <a:ext cx="6565086" cy="1887464"/>
          </a:xfrm>
          <a:prstGeom prst="rect">
            <a:avLst/>
          </a:prstGeom>
          <a:solidFill>
            <a:srgbClr val="FFFFFF">
              <a:shade val="85000"/>
            </a:srgbClr>
          </a:solidFill>
          <a:ln w="190500" cap="rnd">
            <a:solidFill>
              <a:schemeClr val="tx2"/>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5" name="Прямоугольник 4"/>
          <p:cNvSpPr/>
          <p:nvPr/>
        </p:nvSpPr>
        <p:spPr>
          <a:xfrm>
            <a:off x="971600" y="5733256"/>
            <a:ext cx="7056784" cy="923330"/>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uk-UA" dirty="0">
                <a:solidFill>
                  <a:schemeClr val="bg1"/>
                </a:solidFill>
              </a:rPr>
              <a:t>Порівняльні розміри білків та пептидів. Зліва направо: Антитіло(</a:t>
            </a:r>
            <a:r>
              <a:rPr lang="en-US" dirty="0">
                <a:solidFill>
                  <a:schemeClr val="bg1"/>
                </a:solidFill>
              </a:rPr>
              <a:t>IGG), </a:t>
            </a:r>
            <a:r>
              <a:rPr lang="uk-UA" dirty="0">
                <a:solidFill>
                  <a:schemeClr val="bg1"/>
                </a:solidFill>
              </a:rPr>
              <a:t>гемоглобін, інсулін (гормон), </a:t>
            </a:r>
            <a:r>
              <a:rPr lang="uk-UA" dirty="0" smtClean="0">
                <a:solidFill>
                  <a:schemeClr val="bg1"/>
                </a:solidFill>
              </a:rPr>
              <a:t/>
            </a:r>
            <a:br>
              <a:rPr lang="uk-UA" dirty="0" smtClean="0">
                <a:solidFill>
                  <a:schemeClr val="bg1"/>
                </a:solidFill>
              </a:rPr>
            </a:br>
            <a:r>
              <a:rPr lang="uk-UA" dirty="0" smtClean="0">
                <a:solidFill>
                  <a:schemeClr val="bg1"/>
                </a:solidFill>
              </a:rPr>
              <a:t>аденілаткіназа</a:t>
            </a:r>
            <a:r>
              <a:rPr lang="uk-UA" dirty="0">
                <a:solidFill>
                  <a:schemeClr val="bg1"/>
                </a:solidFill>
              </a:rPr>
              <a:t> (фермент) </a:t>
            </a:r>
            <a:r>
              <a:rPr lang="uk-UA" dirty="0" smtClean="0">
                <a:solidFill>
                  <a:schemeClr val="bg1"/>
                </a:solidFill>
              </a:rPr>
              <a:t>і глютамінсинтетаза</a:t>
            </a:r>
            <a:r>
              <a:rPr lang="uk-UA" dirty="0">
                <a:solidFill>
                  <a:schemeClr val="bg1"/>
                </a:solidFill>
              </a:rPr>
              <a:t> (фермент).</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78850"/>
                                        </p:tgtEl>
                                        <p:attrNameLst>
                                          <p:attrName>style.visibility</p:attrName>
                                        </p:attrNameLst>
                                      </p:cBhvr>
                                      <p:to>
                                        <p:strVal val="visible"/>
                                      </p:to>
                                    </p:set>
                                    <p:anim to="" calcmode="lin" valueType="num">
                                      <p:cBhvr>
                                        <p:cTn id="14" dur="1" fill="hold"/>
                                        <p:tgtEl>
                                          <p:spTgt spid="78850"/>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251520" y="1268760"/>
            <a:ext cx="8435280" cy="3888432"/>
          </a:xfrm>
        </p:spPr>
        <p:txBody>
          <a:bodyPr>
            <a:normAutofit fontScale="77500" lnSpcReduction="20000"/>
          </a:bodyPr>
          <a:lstStyle/>
          <a:p>
            <a:r>
              <a:rPr lang="uk-UA" dirty="0" smtClean="0"/>
              <a:t>Як правило, білки протягом досить довгого часу зберігають структуру і, отже, фізико-хімічні властивості, наприклад, розчинність, в умовах (таких як </a:t>
            </a:r>
            <a:r>
              <a:rPr lang="en-US" dirty="0" smtClean="0"/>
              <a:t>pH, </a:t>
            </a:r>
            <a:r>
              <a:rPr lang="uk-UA" dirty="0" smtClean="0"/>
              <a:t>температура), до яких пристосований даний організм або які підтримуються в його межах в результаті збереження гомеостазу. Різка зміна цих умов, наприклад, внаслідок нагрівання або обробки білка кислотою чи лугом, приводить до втрати четвертинної, третинної і вторинної структур білка, цей процес називається денатурацією. Відомий випадок денатурації білка в побуті — приготування курячого яйця, коли під впливом високої температури розчинний у воді прозорий білок овальбумін стає щільним, нерозчинним і непрозорим.</a:t>
            </a:r>
            <a:endParaRPr lang="uk-UA" dirty="0"/>
          </a:p>
        </p:txBody>
      </p:sp>
      <p:sp>
        <p:nvSpPr>
          <p:cNvPr id="3" name="Заголовок 2"/>
          <p:cNvSpPr>
            <a:spLocks noGrp="1"/>
          </p:cNvSpPr>
          <p:nvPr>
            <p:ph type="title"/>
          </p:nvPr>
        </p:nvSpPr>
        <p:spPr/>
        <p:txBody>
          <a:bodyPr>
            <a:normAutofit/>
          </a:bodyPr>
          <a:lstStyle/>
          <a:p>
            <a:r>
              <a:rPr lang="uk-UA" dirty="0" smtClean="0"/>
              <a:t>Денатурація білків</a:t>
            </a:r>
            <a:endParaRPr lang="uk-UA" dirty="0"/>
          </a:p>
        </p:txBody>
      </p:sp>
      <p:pic>
        <p:nvPicPr>
          <p:cNvPr id="5" name="Picture 2" descr="http://upload.wikimedia.org/wikipedia/commons/thumb/0/02/Fried_egg%2C_sunny_side_up.jpg/220px-Fried_egg%2C_sunny_side_up.jpg">
            <a:hlinkClick r:id="rId2"/>
          </p:cNvPr>
          <p:cNvPicPr>
            <a:picLocks noChangeAspect="1" noChangeArrowheads="1"/>
          </p:cNvPicPr>
          <p:nvPr/>
        </p:nvPicPr>
        <p:blipFill>
          <a:blip r:embed="rId3" cstate="print"/>
          <a:srcRect/>
          <a:stretch>
            <a:fillRect/>
          </a:stretch>
        </p:blipFill>
        <p:spPr bwMode="auto">
          <a:xfrm>
            <a:off x="2571736" y="4857760"/>
            <a:ext cx="2095500" cy="1809751"/>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Прямоугольник 5"/>
          <p:cNvSpPr/>
          <p:nvPr/>
        </p:nvSpPr>
        <p:spPr>
          <a:xfrm>
            <a:off x="5214942" y="5000636"/>
            <a:ext cx="2664296" cy="1477328"/>
          </a:xfrm>
          <a:prstGeom prst="rect">
            <a:avLst/>
          </a:prstGeom>
          <a:solidFill>
            <a:schemeClr val="accent1"/>
          </a:solidFill>
          <a:ln>
            <a:solidFill>
              <a:schemeClr val="tx2"/>
            </a:solidFill>
          </a:ln>
        </p:spPr>
        <p:style>
          <a:lnRef idx="2">
            <a:schemeClr val="accent1"/>
          </a:lnRef>
          <a:fillRef idx="1">
            <a:schemeClr val="lt1"/>
          </a:fillRef>
          <a:effectRef idx="0">
            <a:schemeClr val="accent1"/>
          </a:effectRef>
          <a:fontRef idx="minor">
            <a:schemeClr val="dk1"/>
          </a:fontRef>
        </p:style>
        <p:txBody>
          <a:bodyPr wrap="square">
            <a:spAutoFit/>
          </a:bodyPr>
          <a:lstStyle/>
          <a:p>
            <a:pPr lvl="0" eaLnBrk="0" fontAlgn="base" hangingPunct="0">
              <a:spcBef>
                <a:spcPct val="0"/>
              </a:spcBef>
              <a:spcAft>
                <a:spcPct val="0"/>
              </a:spcAft>
            </a:pPr>
            <a:r>
              <a:rPr kumimoji="0" lang="uk-UA" b="1" i="0" u="none" strike="noStrike" cap="none" normalizeH="0" baseline="0" dirty="0" smtClean="0">
                <a:ln>
                  <a:noFill/>
                </a:ln>
                <a:solidFill>
                  <a:schemeClr val="bg1"/>
                </a:solidFill>
                <a:effectLst/>
                <a:latin typeface="Arial" charset="0"/>
                <a:cs typeface="Arial" charset="0"/>
              </a:rPr>
              <a:t>Необоротна денатурація білка курячого яйця під впливом високої температури.</a:t>
            </a: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5"/>
                                        </p:tgtEl>
                                        <p:attrNameLst>
                                          <p:attrName>style.visibility</p:attrName>
                                        </p:attrNameLst>
                                      </p:cBhvr>
                                      <p:to>
                                        <p:strVal val="visible"/>
                                      </p:to>
                                    </p:set>
                                    <p:anim to="" calcmode="lin" valueType="num">
                                      <p:cBhvr>
                                        <p:cTn id="14" dur="1" fill="hold"/>
                                        <p:tgtEl>
                                          <p:spTgt spid="5"/>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to="" calcmode="lin" valueType="num">
                                      <p:cBhvr>
                                        <p:cTn id="18" dur="1" fill="hold"/>
                                        <p:tgtEl>
                                          <p:spTgt spid="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6"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Використання людиною</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normAutofit/>
          </a:bodyPr>
          <a:lstStyle/>
          <a:p>
            <a:r>
              <a:rPr lang="uk-UA" dirty="0" smtClean="0"/>
              <a:t>Харчування</a:t>
            </a:r>
            <a:endParaRPr lang="uk-UA" dirty="0"/>
          </a:p>
        </p:txBody>
      </p:sp>
      <p:sp>
        <p:nvSpPr>
          <p:cNvPr id="7" name="Текст 6"/>
          <p:cNvSpPr>
            <a:spLocks noGrp="1"/>
          </p:cNvSpPr>
          <p:nvPr>
            <p:ph type="body" sz="half" idx="3"/>
          </p:nvPr>
        </p:nvSpPr>
        <p:spPr>
          <a:xfrm>
            <a:off x="4644008" y="2780928"/>
            <a:ext cx="4041775" cy="762000"/>
          </a:xfrm>
        </p:spPr>
        <p:txBody>
          <a:bodyPr>
            <a:normAutofit fontScale="70000" lnSpcReduction="20000"/>
          </a:bodyPr>
          <a:lstStyle/>
          <a:p>
            <a:r>
              <a:rPr lang="ru-RU" b="1" dirty="0" smtClean="0"/>
              <a:t>Борщ — </a:t>
            </a:r>
            <a:r>
              <a:rPr lang="ru-RU" b="1" dirty="0" err="1" smtClean="0"/>
              <a:t>джерело</a:t>
            </a:r>
            <a:r>
              <a:rPr lang="ru-RU" b="1" dirty="0" smtClean="0"/>
              <a:t> </a:t>
            </a:r>
            <a:r>
              <a:rPr lang="ru-RU" b="1" dirty="0" err="1" smtClean="0"/>
              <a:t>різноманітних</a:t>
            </a:r>
            <a:r>
              <a:rPr lang="ru-RU" b="1" dirty="0" smtClean="0"/>
              <a:t> </a:t>
            </a:r>
            <a:r>
              <a:rPr lang="ru-RU" b="1" dirty="0" err="1" smtClean="0"/>
              <a:t>денатурованих</a:t>
            </a:r>
            <a:r>
              <a:rPr lang="ru-RU" b="1" dirty="0" smtClean="0"/>
              <a:t> </a:t>
            </a:r>
            <a:r>
              <a:rPr lang="ru-RU" b="1" dirty="0" err="1" smtClean="0"/>
              <a:t>рослинних</a:t>
            </a:r>
            <a:r>
              <a:rPr lang="ru-RU" b="1" dirty="0" smtClean="0"/>
              <a:t> </a:t>
            </a:r>
            <a:r>
              <a:rPr lang="ru-RU" b="1" dirty="0" err="1" smtClean="0"/>
              <a:t>і</a:t>
            </a:r>
            <a:r>
              <a:rPr lang="ru-RU" b="1" dirty="0" smtClean="0"/>
              <a:t> </a:t>
            </a:r>
            <a:r>
              <a:rPr lang="ru-RU" b="1" dirty="0" err="1" smtClean="0"/>
              <a:t>тваринних</a:t>
            </a:r>
            <a:r>
              <a:rPr lang="ru-RU" b="1" dirty="0" smtClean="0"/>
              <a:t> </a:t>
            </a:r>
            <a:r>
              <a:rPr lang="ru-RU" b="1" dirty="0" err="1" smtClean="0"/>
              <a:t>білків</a:t>
            </a:r>
            <a:r>
              <a:rPr lang="ru-RU" b="1" dirty="0" smtClean="0"/>
              <a:t>.</a:t>
            </a:r>
            <a:endParaRPr lang="uk-UA" b="1" dirty="0"/>
          </a:p>
        </p:txBody>
      </p:sp>
      <p:sp>
        <p:nvSpPr>
          <p:cNvPr id="5" name="Содержимое 4"/>
          <p:cNvSpPr>
            <a:spLocks noGrp="1"/>
          </p:cNvSpPr>
          <p:nvPr>
            <p:ph sz="quarter" idx="2"/>
          </p:nvPr>
        </p:nvSpPr>
        <p:spPr>
          <a:xfrm>
            <a:off x="457200" y="1444294"/>
            <a:ext cx="4040188" cy="5413706"/>
          </a:xfrm>
        </p:spPr>
        <p:txBody>
          <a:bodyPr>
            <a:normAutofit fontScale="77500" lnSpcReduction="20000"/>
          </a:bodyPr>
          <a:lstStyle/>
          <a:p>
            <a:r>
              <a:rPr lang="uk-UA" dirty="0" smtClean="0"/>
              <a:t>Білки надходять в організм разом з їжею й служать основним джерелом амінокислот. Обов'язкове використання білків у їжі обумовлене потребою в незамінних амінокислотах, які не можуть синтезуватися людиною з інших речовин. Травлення</a:t>
            </a:r>
            <a:br>
              <a:rPr lang="uk-UA" dirty="0" smtClean="0"/>
            </a:br>
            <a:r>
              <a:rPr lang="uk-UA" dirty="0" smtClean="0"/>
              <a:t>починається з кислотної денатурації білків у шлунку — необхідної стадії для </a:t>
            </a:r>
            <a:r>
              <a:rPr lang="uk-UA" dirty="0" err="1" smtClean="0"/>
              <a:t>кулінарно</a:t>
            </a:r>
            <a:r>
              <a:rPr lang="uk-UA" dirty="0" smtClean="0"/>
              <a:t> неопрацьованої їжі. Денатуровані білки стають субстратом для </a:t>
            </a:r>
            <a:r>
              <a:rPr lang="uk-UA" dirty="0" err="1" smtClean="0"/>
              <a:t>протеаз</a:t>
            </a:r>
            <a:r>
              <a:rPr lang="uk-UA" dirty="0" smtClean="0"/>
              <a:t>, спочатку в шлунку, а потім у </a:t>
            </a:r>
            <a:r>
              <a:rPr lang="uk-UA" dirty="0" err="1" smtClean="0"/>
              <a:t>слаболужньому</a:t>
            </a:r>
            <a:r>
              <a:rPr lang="uk-UA" dirty="0" smtClean="0"/>
              <a:t> середовищі тонкого кишечнику. </a:t>
            </a:r>
            <a:endParaRPr lang="uk-UA" dirty="0"/>
          </a:p>
        </p:txBody>
      </p:sp>
      <p:pic>
        <p:nvPicPr>
          <p:cNvPr id="10" name="Picture 2" descr="http://upload.wikimedia.org/wikipedia/commons/thumb/0/0f/BORSHCH.JPG/220px-BORSHCH.JPG"/>
          <p:cNvPicPr>
            <a:picLocks noGrp="1" noChangeAspect="1" noChangeArrowheads="1"/>
          </p:cNvPicPr>
          <p:nvPr>
            <p:ph sz="quarter" idx="4"/>
          </p:nvPr>
        </p:nvPicPr>
        <p:blipFill>
          <a:blip r:embed="rId2" cstate="print"/>
          <a:srcRect/>
          <a:stretch>
            <a:fillRect/>
          </a:stretch>
        </p:blipFill>
        <p:spPr bwMode="auto">
          <a:xfrm>
            <a:off x="5292080" y="548680"/>
            <a:ext cx="2794000" cy="2095500"/>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9396" name="Picture 4" descr="http://900igr.net/datai/khimija/CHelovek/0013-012-Belki.jpg"/>
          <p:cNvPicPr>
            <a:picLocks noChangeAspect="1" noChangeArrowheads="1"/>
          </p:cNvPicPr>
          <p:nvPr/>
        </p:nvPicPr>
        <p:blipFill>
          <a:blip r:embed="rId3" cstate="print"/>
          <a:srcRect/>
          <a:stretch>
            <a:fillRect/>
          </a:stretch>
        </p:blipFill>
        <p:spPr bwMode="auto">
          <a:xfrm>
            <a:off x="5292080" y="3698288"/>
            <a:ext cx="2592288" cy="2799672"/>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 to="" calcmode="lin" valueType="num">
                                      <p:cBhvr>
                                        <p:cTn id="10" dur="1" fill="hold"/>
                                        <p:tgtEl>
                                          <p:spTgt spid="5">
                                            <p:txEl>
                                              <p:pRg st="0" end="0"/>
                                            </p:txEl>
                                          </p:spTgt>
                                        </p:tgtEl>
                                        <p:attrNameLst>
                                          <p:attrName/>
                                        </p:attrNameLst>
                                      </p:cBhvr>
                                    </p:anim>
                                  </p:childTnLst>
                                </p:cTn>
                              </p:par>
                              <p:par>
                                <p:cTn id="11" presetID="24"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 to="" calcmode="lin" valueType="num">
                                      <p:cBhvr>
                                        <p:cTn id="13" dur="1" fill="hold"/>
                                        <p:tgtEl>
                                          <p:spTgt spid="10"/>
                                        </p:tgtEl>
                                        <p:attrNameLst>
                                          <p:attrName/>
                                        </p:attrNameLst>
                                      </p:cBhvr>
                                    </p:anim>
                                  </p:childTnLst>
                                </p:cTn>
                              </p:par>
                            </p:childTnLst>
                          </p:cTn>
                        </p:par>
                        <p:par>
                          <p:cTn id="14" fill="hold">
                            <p:stCondLst>
                              <p:cond delay="0"/>
                            </p:stCondLst>
                            <p:childTnLst>
                              <p:par>
                                <p:cTn id="15" presetID="24" presetClass="entr" presetSubtype="0" fill="hold" grpId="0" nodeType="afterEffect">
                                  <p:stCondLst>
                                    <p:cond delay="0"/>
                                  </p:stCondLst>
                                  <p:childTnLst>
                                    <p:set>
                                      <p:cBhvr>
                                        <p:cTn id="16" dur="1" fill="hold">
                                          <p:stCondLst>
                                            <p:cond delay="0"/>
                                          </p:stCondLst>
                                        </p:cTn>
                                        <p:tgtEl>
                                          <p:spTgt spid="7">
                                            <p:bg/>
                                          </p:spTgt>
                                        </p:tgtEl>
                                        <p:attrNameLst>
                                          <p:attrName>style.visibility</p:attrName>
                                        </p:attrNameLst>
                                      </p:cBhvr>
                                      <p:to>
                                        <p:strVal val="visible"/>
                                      </p:to>
                                    </p:set>
                                    <p:anim to="" calcmode="lin" valueType="num">
                                      <p:cBhvr>
                                        <p:cTn id="17" dur="1" fill="hold"/>
                                        <p:tgtEl>
                                          <p:spTgt spid="7">
                                            <p:bg/>
                                          </p:spTgt>
                                        </p:tgtEl>
                                        <p:attrNameLst>
                                          <p:attrName/>
                                        </p:attrNameLst>
                                      </p:cBhvr>
                                    </p:anim>
                                  </p:childTnLst>
                                </p:cTn>
                              </p:par>
                            </p:childTnLst>
                          </p:cTn>
                        </p:par>
                        <p:par>
                          <p:cTn id="18" fill="hold">
                            <p:stCondLst>
                              <p:cond delay="0"/>
                            </p:stCondLst>
                            <p:childTnLst>
                              <p:par>
                                <p:cTn id="19" presetID="24" presetClass="entr" presetSubtype="0" fill="hold" grpId="0" nodeType="after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anim to="" calcmode="lin" valueType="num">
                                      <p:cBhvr>
                                        <p:cTn id="21" dur="1" fill="hold"/>
                                        <p:tgtEl>
                                          <p:spTgt spid="7">
                                            <p:txEl>
                                              <p:pRg st="0" end="0"/>
                                            </p:txEl>
                                          </p:spTgt>
                                        </p:tgtEl>
                                        <p:attrNameLst>
                                          <p:attrName/>
                                        </p:attrNameLst>
                                      </p:cBhvr>
                                    </p:anim>
                                  </p:childTnLst>
                                </p:cTn>
                              </p:par>
                            </p:childTnLst>
                          </p:cTn>
                        </p:par>
                        <p:par>
                          <p:cTn id="22" fill="hold">
                            <p:stCondLst>
                              <p:cond delay="0"/>
                            </p:stCondLst>
                            <p:childTnLst>
                              <p:par>
                                <p:cTn id="23" presetID="24" presetClass="entr" presetSubtype="0" fill="hold" nodeType="afterEffect">
                                  <p:stCondLst>
                                    <p:cond delay="0"/>
                                  </p:stCondLst>
                                  <p:childTnLst>
                                    <p:set>
                                      <p:cBhvr>
                                        <p:cTn id="24" dur="1" fill="hold">
                                          <p:stCondLst>
                                            <p:cond delay="0"/>
                                          </p:stCondLst>
                                        </p:cTn>
                                        <p:tgtEl>
                                          <p:spTgt spid="59396"/>
                                        </p:tgtEl>
                                        <p:attrNameLst>
                                          <p:attrName>style.visibility</p:attrName>
                                        </p:attrNameLst>
                                      </p:cBhvr>
                                      <p:to>
                                        <p:strVal val="visible"/>
                                      </p:to>
                                    </p:set>
                                    <p:anim to="" calcmode="lin" valueType="num">
                                      <p:cBhvr>
                                        <p:cTn id="25" dur="1" fill="hold"/>
                                        <p:tgtEl>
                                          <p:spTgt spid="59396"/>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uiExpand="1" build="p" animBg="1"/>
      <p:bldP spid="5"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path path="rect">
            <a:fillToRect l="100000" t="100000"/>
          </a:path>
        </a:gradFill>
        <a:effectLst/>
      </p:bgPr>
    </p:bg>
    <p:spTree>
      <p:nvGrpSpPr>
        <p:cNvPr id="1" name=""/>
        <p:cNvGrpSpPr/>
        <p:nvPr/>
      </p:nvGrpSpPr>
      <p:grpSpPr>
        <a:xfrm>
          <a:off x="0" y="0"/>
          <a:ext cx="0" cy="0"/>
          <a:chOff x="0" y="0"/>
          <a:chExt cx="0" cy="0"/>
        </a:xfrm>
      </p:grpSpPr>
      <p:sp>
        <p:nvSpPr>
          <p:cNvPr id="2" name="Содержимое 1"/>
          <p:cNvSpPr>
            <a:spLocks noGrp="1"/>
          </p:cNvSpPr>
          <p:nvPr>
            <p:ph idx="1"/>
          </p:nvPr>
        </p:nvSpPr>
        <p:spPr>
          <a:xfrm>
            <a:off x="457200" y="1481328"/>
            <a:ext cx="5626968" cy="4525963"/>
          </a:xfrm>
        </p:spPr>
        <p:txBody>
          <a:bodyPr>
            <a:normAutofit fontScale="92500" lnSpcReduction="20000"/>
          </a:bodyPr>
          <a:lstStyle/>
          <a:p>
            <a:r>
              <a:rPr lang="uk-UA" dirty="0" smtClean="0"/>
              <a:t>Значна кількість досліджень у медицині направлена на використання білків в якості терапевтичних препаратів та засобів діагностики</a:t>
            </a:r>
            <a:br>
              <a:rPr lang="uk-UA" dirty="0" smtClean="0"/>
            </a:br>
            <a:r>
              <a:rPr lang="uk-UA" dirty="0" smtClean="0"/>
              <a:t>захворювань. Фармацевтичне застосування білків почалося з природних білків отриманих з різноманітних живих організмів. Нові препарати створюються штучно, </a:t>
            </a:r>
            <a:r>
              <a:rPr lang="uk-UA" dirty="0" err="1" smtClean="0"/>
              <a:t>рекомбінантними</a:t>
            </a:r>
            <a:r>
              <a:rPr lang="uk-UA" dirty="0" smtClean="0"/>
              <a:t> методами або за допомогою проектування білків. </a:t>
            </a:r>
            <a:endParaRPr lang="uk-UA" dirty="0"/>
          </a:p>
        </p:txBody>
      </p:sp>
      <p:sp>
        <p:nvSpPr>
          <p:cNvPr id="3" name="Заголовок 2"/>
          <p:cNvSpPr>
            <a:spLocks noGrp="1"/>
          </p:cNvSpPr>
          <p:nvPr>
            <p:ph type="title"/>
          </p:nvPr>
        </p:nvSpPr>
        <p:spPr/>
        <p:txBody>
          <a:bodyPr>
            <a:normAutofit/>
          </a:bodyPr>
          <a:lstStyle/>
          <a:p>
            <a:r>
              <a:rPr lang="uk-UA" dirty="0" smtClean="0"/>
              <a:t>Білкові лікувальні препарати</a:t>
            </a:r>
            <a:endParaRPr lang="uk-UA" dirty="0"/>
          </a:p>
        </p:txBody>
      </p:sp>
      <p:pic>
        <p:nvPicPr>
          <p:cNvPr id="52226" name="Picture 2" descr="http://upload.wikimedia.org/wikipedia/commons/thumb/7/7b/Bodybuilding_supplement_high_protein_drink_mix_700g.jpg/140px-Bodybuilding_supplement_high_protein_drink_mix_700g.jpg"/>
          <p:cNvPicPr>
            <a:picLocks noChangeAspect="1" noChangeArrowheads="1"/>
          </p:cNvPicPr>
          <p:nvPr/>
        </p:nvPicPr>
        <p:blipFill>
          <a:blip r:embed="rId2" cstate="print"/>
          <a:srcRect/>
          <a:stretch>
            <a:fillRect/>
          </a:stretch>
        </p:blipFill>
        <p:spPr bwMode="auto">
          <a:xfrm>
            <a:off x="6372200" y="1340768"/>
            <a:ext cx="1944216" cy="2735790"/>
          </a:xfrm>
          <a:prstGeom prst="rect">
            <a:avLst/>
          </a:prstGeom>
          <a:solidFill>
            <a:srgbClr val="FFFFFF">
              <a:shade val="85000"/>
            </a:srgbClr>
          </a:solidFill>
          <a:ln w="88900" cap="sq">
            <a:solidFill>
              <a:schemeClr val="tx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Прямоугольник 4"/>
          <p:cNvSpPr/>
          <p:nvPr/>
        </p:nvSpPr>
        <p:spPr>
          <a:xfrm>
            <a:off x="5724128" y="4437112"/>
            <a:ext cx="2987824" cy="1200329"/>
          </a:xfrm>
          <a:prstGeom prst="rect">
            <a:avLst/>
          </a:prstGeom>
          <a:solidFill>
            <a:schemeClr val="accent1"/>
          </a:solidFill>
          <a:ln>
            <a:solidFill>
              <a:schemeClr val="tx2"/>
            </a:solidFill>
          </a:ln>
        </p:spPr>
        <p:txBody>
          <a:bodyPr wrap="square">
            <a:spAutoFit/>
          </a:bodyPr>
          <a:lstStyle/>
          <a:p>
            <a:r>
              <a:rPr lang="ru-RU" b="1" dirty="0" err="1">
                <a:solidFill>
                  <a:schemeClr val="bg1"/>
                </a:solidFill>
              </a:rPr>
              <a:t>Суміш</a:t>
            </a:r>
            <a:r>
              <a:rPr lang="ru-RU" b="1" dirty="0">
                <a:solidFill>
                  <a:schemeClr val="bg1"/>
                </a:solidFill>
              </a:rPr>
              <a:t> для </a:t>
            </a:r>
            <a:r>
              <a:rPr lang="ru-RU" b="1" dirty="0" err="1">
                <a:solidFill>
                  <a:schemeClr val="bg1"/>
                </a:solidFill>
              </a:rPr>
              <a:t>нарощування</a:t>
            </a:r>
            <a:r>
              <a:rPr lang="ru-RU" b="1" dirty="0">
                <a:solidFill>
                  <a:schemeClr val="bg1"/>
                </a:solidFill>
              </a:rPr>
              <a:t> </a:t>
            </a:r>
            <a:r>
              <a:rPr lang="ru-RU" b="1" dirty="0" err="1">
                <a:solidFill>
                  <a:schemeClr val="bg1"/>
                </a:solidFill>
              </a:rPr>
              <a:t>м'язів</a:t>
            </a:r>
            <a:r>
              <a:rPr lang="ru-RU" b="1" dirty="0">
                <a:solidFill>
                  <a:schemeClr val="bg1"/>
                </a:solidFill>
              </a:rPr>
              <a:t> (США) </a:t>
            </a:r>
            <a:r>
              <a:rPr lang="ru-RU" b="1" dirty="0" err="1">
                <a:solidFill>
                  <a:schemeClr val="bg1"/>
                </a:solidFill>
              </a:rPr>
              <a:t>містить</a:t>
            </a:r>
            <a:r>
              <a:rPr lang="ru-RU" b="1" dirty="0">
                <a:solidFill>
                  <a:schemeClr val="bg1"/>
                </a:solidFill>
              </a:rPr>
              <a:t> </a:t>
            </a:r>
            <a:r>
              <a:rPr lang="ru-RU" b="1" dirty="0" err="1" smtClean="0">
                <a:solidFill>
                  <a:schemeClr val="bg1"/>
                </a:solidFill>
              </a:rPr>
              <a:t>білки</a:t>
            </a:r>
            <a:r>
              <a:rPr lang="ru-RU" b="1" dirty="0" smtClean="0">
                <a:solidFill>
                  <a:schemeClr val="bg1"/>
                </a:solidFill>
              </a:rPr>
              <a:t> </a:t>
            </a:r>
            <a:r>
              <a:rPr lang="ru-RU" b="1" dirty="0" err="1" smtClean="0">
                <a:solidFill>
                  <a:schemeClr val="bg1"/>
                </a:solidFill>
              </a:rPr>
              <a:t>молочної</a:t>
            </a:r>
            <a:r>
              <a:rPr lang="ru-RU" b="1" dirty="0" smtClean="0">
                <a:solidFill>
                  <a:schemeClr val="bg1"/>
                </a:solidFill>
              </a:rPr>
              <a:t> </a:t>
            </a:r>
            <a:r>
              <a:rPr lang="ru-RU" b="1" dirty="0" err="1">
                <a:solidFill>
                  <a:schemeClr val="bg1"/>
                </a:solidFill>
              </a:rPr>
              <a:t>сироватки</a:t>
            </a:r>
            <a:r>
              <a:rPr lang="ru-RU" b="1" dirty="0">
                <a:solidFill>
                  <a:schemeClr val="bg1"/>
                </a:solidFill>
              </a:rPr>
              <a:t>.</a:t>
            </a:r>
            <a:endParaRPr lang="uk-UA" b="1" dirty="0">
              <a:solidFill>
                <a:schemeClr val="bg1"/>
              </a:solidFill>
            </a:endParaRPr>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to="" calcmode="lin" valueType="num">
                                      <p:cBhvr>
                                        <p:cTn id="7" dur="1" fill="hold"/>
                                        <p:tgtEl>
                                          <p:spTgt spid="3"/>
                                        </p:tgtEl>
                                        <p:attrNameLst>
                                          <p:attrName/>
                                        </p:attrNameLst>
                                      </p:cBhvr>
                                    </p:anim>
                                  </p:childTnLst>
                                </p:cTn>
                              </p:par>
                              <p:par>
                                <p:cTn id="8" presetID="24" presetClass="entr" presetSubtype="0" fill="hold" grpId="0" nodeType="withEffect">
                                  <p:stCondLst>
                                    <p:cond delay="0"/>
                                  </p:stCondLst>
                                  <p:childTnLst>
                                    <p:set>
                                      <p:cBhvr>
                                        <p:cTn id="9" dur="1" fill="hold">
                                          <p:stCondLst>
                                            <p:cond delay="0"/>
                                          </p:stCondLst>
                                        </p:cTn>
                                        <p:tgtEl>
                                          <p:spTgt spid="2">
                                            <p:txEl>
                                              <p:pRg st="0" end="0"/>
                                            </p:txEl>
                                          </p:spTgt>
                                        </p:tgtEl>
                                        <p:attrNameLst>
                                          <p:attrName>style.visibility</p:attrName>
                                        </p:attrNameLst>
                                      </p:cBhvr>
                                      <p:to>
                                        <p:strVal val="visible"/>
                                      </p:to>
                                    </p:set>
                                    <p:anim to="" calcmode="lin" valueType="num">
                                      <p:cBhvr>
                                        <p:cTn id="10" dur="1" fill="hold"/>
                                        <p:tgtEl>
                                          <p:spTgt spid="2">
                                            <p:txEl>
                                              <p:pRg st="0" end="0"/>
                                            </p:txEl>
                                          </p:spTgt>
                                        </p:tgtEl>
                                        <p:attrNameLst>
                                          <p:attrName/>
                                        </p:attrNameLst>
                                      </p:cBhvr>
                                    </p:anim>
                                  </p:childTnLst>
                                </p:cTn>
                              </p:par>
                            </p:childTnLst>
                          </p:cTn>
                        </p:par>
                        <p:par>
                          <p:cTn id="11" fill="hold">
                            <p:stCondLst>
                              <p:cond delay="0"/>
                            </p:stCondLst>
                            <p:childTnLst>
                              <p:par>
                                <p:cTn id="12" presetID="24" presetClass="entr" presetSubtype="0" fill="hold" nodeType="afterEffect">
                                  <p:stCondLst>
                                    <p:cond delay="0"/>
                                  </p:stCondLst>
                                  <p:childTnLst>
                                    <p:set>
                                      <p:cBhvr>
                                        <p:cTn id="13" dur="1" fill="hold">
                                          <p:stCondLst>
                                            <p:cond delay="0"/>
                                          </p:stCondLst>
                                        </p:cTn>
                                        <p:tgtEl>
                                          <p:spTgt spid="52226"/>
                                        </p:tgtEl>
                                        <p:attrNameLst>
                                          <p:attrName>style.visibility</p:attrName>
                                        </p:attrNameLst>
                                      </p:cBhvr>
                                      <p:to>
                                        <p:strVal val="visible"/>
                                      </p:to>
                                    </p:set>
                                    <p:anim to="" calcmode="lin" valueType="num">
                                      <p:cBhvr>
                                        <p:cTn id="14" dur="1" fill="hold"/>
                                        <p:tgtEl>
                                          <p:spTgt spid="52226"/>
                                        </p:tgtEl>
                                        <p:attrNameLst>
                                          <p:attrName/>
                                        </p:attrNameLst>
                                      </p:cBhvr>
                                    </p:anim>
                                  </p:childTnLst>
                                </p:cTn>
                              </p:par>
                            </p:childTnLst>
                          </p:cTn>
                        </p:par>
                        <p:par>
                          <p:cTn id="15" fill="hold">
                            <p:stCondLst>
                              <p:cond delay="0"/>
                            </p:stCondLst>
                            <p:childTnLst>
                              <p:par>
                                <p:cTn id="16" presetID="24" presetClass="entr" presetSubtype="0"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to="" calcmode="lin" valueType="num">
                                      <p:cBhvr>
                                        <p:cTn id="18" dur="1" fill="hold"/>
                                        <p:tgtEl>
                                          <p:spTgt spid="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836712"/>
            <a:ext cx="8229600" cy="5170579"/>
          </a:xfrm>
        </p:spPr>
        <p:txBody>
          <a:bodyPr>
            <a:normAutofit fontScale="92500" lnSpcReduction="10000"/>
          </a:bodyPr>
          <a:lstStyle/>
          <a:p>
            <a:r>
              <a:rPr lang="uk-UA" dirty="0" smtClean="0"/>
              <a:t>Хоча генетичний код більшості організмів визначає лише 20 «стандартних» амінокислот, їхнє комбінування уможливлює створення великого різноманіття білків із різними властивостями. Крім того, амінокислоти у складі білка часто піддаються</a:t>
            </a:r>
            <a:br>
              <a:rPr lang="uk-UA" dirty="0" smtClean="0"/>
            </a:br>
            <a:r>
              <a:rPr lang="uk-UA" dirty="0" err="1" smtClean="0"/>
              <a:t>посттрансляційним</a:t>
            </a:r>
            <a:r>
              <a:rPr lang="uk-UA" dirty="0" smtClean="0"/>
              <a:t> модифікаціям, які можуть виникати і до того, як білок починає виконувати свою функцію, і під час його «роботи» в клітині. Для досягнення певної функції білки можуть діяти спільно, і часто зв'язуються, формуючи великі стабілізовані комплекси </a:t>
            </a:r>
            <a:br>
              <a:rPr lang="uk-UA" dirty="0" smtClean="0"/>
            </a:br>
            <a:r>
              <a:rPr lang="uk-UA" dirty="0" smtClean="0"/>
              <a:t>(наприклад, фотосинтетичний комплекс).</a:t>
            </a:r>
            <a:endParaRPr lang="uk-UA" dirty="0"/>
          </a:p>
        </p:txBody>
      </p:sp>
      <p:pic>
        <p:nvPicPr>
          <p:cNvPr id="41985" name="Picture 1"/>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4" presetClass="entr" presetSubtype="0" fill="hold" nodeType="clickEffect">
                                  <p:stCondLst>
                                    <p:cond delay="0"/>
                                  </p:stCondLst>
                                  <p:childTnLst>
                                    <p:set>
                                      <p:cBhvr>
                                        <p:cTn id="11" dur="1" fill="hold">
                                          <p:stCondLst>
                                            <p:cond delay="0"/>
                                          </p:stCondLst>
                                        </p:cTn>
                                        <p:tgtEl>
                                          <p:spTgt spid="41985"/>
                                        </p:tgtEl>
                                        <p:attrNameLst>
                                          <p:attrName>style.visibility</p:attrName>
                                        </p:attrNameLst>
                                      </p:cBhvr>
                                      <p:to>
                                        <p:strVal val="visible"/>
                                      </p:to>
                                    </p:set>
                                    <p:anim to="" calcmode="lin" valueType="num">
                                      <p:cBhvr>
                                        <p:cTn id="12" dur="1" fill="hold"/>
                                        <p:tgtEl>
                                          <p:spTgt spid="41985"/>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620688"/>
            <a:ext cx="8229600" cy="5386603"/>
          </a:xfrm>
        </p:spPr>
        <p:txBody>
          <a:bodyPr>
            <a:normAutofit fontScale="92500" lnSpcReduction="10000"/>
          </a:bodyPr>
          <a:lstStyle/>
          <a:p>
            <a:r>
              <a:rPr lang="uk-UA" dirty="0" smtClean="0"/>
              <a:t>Функції білків в клітині різноманітніші, ніж функції інших біополімерів — полісахаридів і нуклеїнових кислот. Так, білки-ферменти </a:t>
            </a:r>
            <a:r>
              <a:rPr lang="uk-UA" dirty="0" err="1" smtClean="0"/>
              <a:t>каталізують</a:t>
            </a:r>
            <a:r>
              <a:rPr lang="uk-UA" dirty="0" smtClean="0"/>
              <a:t> протікання біохімічних реакцій і грають важливу роль в обміні речовин. Деякі білки виконують структурну або механічну функцію, утворюючи цитоскелет, що є </a:t>
            </a:r>
            <a:br>
              <a:rPr lang="uk-UA" dirty="0" smtClean="0"/>
            </a:br>
            <a:r>
              <a:rPr lang="uk-UA" dirty="0" smtClean="0"/>
              <a:t>важливим засобом підтримки </a:t>
            </a:r>
            <a:br>
              <a:rPr lang="uk-UA" dirty="0" smtClean="0"/>
            </a:br>
            <a:r>
              <a:rPr lang="uk-UA" dirty="0" smtClean="0"/>
              <a:t>форми клітин. Також білки грають </a:t>
            </a:r>
            <a:br>
              <a:rPr lang="uk-UA" dirty="0" smtClean="0"/>
            </a:br>
            <a:r>
              <a:rPr lang="uk-UA" dirty="0" smtClean="0"/>
              <a:t>важливу роль в сигнальних </a:t>
            </a:r>
            <a:br>
              <a:rPr lang="uk-UA" dirty="0" smtClean="0"/>
            </a:br>
            <a:r>
              <a:rPr lang="uk-UA" dirty="0" smtClean="0"/>
              <a:t>системах клітин, клітинній адгезії, </a:t>
            </a:r>
            <a:br>
              <a:rPr lang="uk-UA" dirty="0" smtClean="0"/>
            </a:br>
            <a:r>
              <a:rPr lang="uk-UA" dirty="0" smtClean="0"/>
              <a:t>імунній відповіді і клітинному </a:t>
            </a:r>
            <a:br>
              <a:rPr lang="uk-UA" dirty="0" smtClean="0"/>
            </a:br>
            <a:r>
              <a:rPr lang="uk-UA" dirty="0" smtClean="0"/>
              <a:t>циклі.</a:t>
            </a:r>
            <a:endParaRPr lang="uk-UA" dirty="0"/>
          </a:p>
        </p:txBody>
      </p:sp>
      <p:grpSp>
        <p:nvGrpSpPr>
          <p:cNvPr id="7" name="Группа 6"/>
          <p:cNvGrpSpPr/>
          <p:nvPr/>
        </p:nvGrpSpPr>
        <p:grpSpPr>
          <a:xfrm>
            <a:off x="6588224" y="3501008"/>
            <a:ext cx="2476500" cy="3125961"/>
            <a:chOff x="6588224" y="3501008"/>
            <a:chExt cx="2476500" cy="3125961"/>
          </a:xfrm>
        </p:grpSpPr>
        <p:pic>
          <p:nvPicPr>
            <p:cNvPr id="40962" name="Picture 2" descr="http://upload.wikimedia.org/wikipedia/commons/thumb/0/09/FluorescentCells.jpg/260px-FluorescentCells.jpg"/>
            <p:cNvPicPr>
              <a:picLocks noChangeAspect="1" noChangeArrowheads="1"/>
            </p:cNvPicPr>
            <p:nvPr/>
          </p:nvPicPr>
          <p:blipFill>
            <a:blip r:embed="rId2" cstate="print"/>
            <a:srcRect/>
            <a:stretch>
              <a:fillRect/>
            </a:stretch>
          </p:blipFill>
          <p:spPr bwMode="auto">
            <a:xfrm>
              <a:off x="6588224" y="3501008"/>
              <a:ext cx="2476500" cy="2476501"/>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Прямоугольник 5"/>
            <p:cNvSpPr/>
            <p:nvPr/>
          </p:nvSpPr>
          <p:spPr>
            <a:xfrm>
              <a:off x="6948264" y="6165304"/>
              <a:ext cx="2016224" cy="461665"/>
            </a:xfrm>
            <a:prstGeom prst="rect">
              <a:avLst/>
            </a:prstGeom>
          </p:spPr>
          <p:txBody>
            <a:bodyPr wrap="square">
              <a:spAutoFit/>
            </a:bodyPr>
            <a:lstStyle/>
            <a:p>
              <a:r>
                <a:rPr lang="uk-UA" sz="2400" dirty="0" smtClean="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rPr>
                <a:t>цитоскелет</a:t>
              </a:r>
              <a:endParaRPr lang="uk-UA" sz="2400" dirty="0">
                <a:ln w="12700">
                  <a:solidFill>
                    <a:schemeClr val="tx2">
                      <a:satMod val="155000"/>
                    </a:schemeClr>
                  </a:solidFill>
                  <a:prstDash val="solid"/>
                </a:ln>
                <a:solidFill>
                  <a:sysClr val="windowText" lastClr="000000"/>
                </a:solidFill>
                <a:effectLst>
                  <a:outerShdw blurRad="41275" dist="20320" dir="1800000" algn="tl" rotWithShape="0">
                    <a:srgbClr val="000000">
                      <a:alpha val="40000"/>
                    </a:srgbClr>
                  </a:outerShdw>
                </a:effectLst>
              </a:endParaRPr>
            </a:p>
          </p:txBody>
        </p:sp>
      </p:gr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to="" calcmode="lin" valueType="num">
                                      <p:cBhvr>
                                        <p:cTn id="10"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0" y="476672"/>
            <a:ext cx="5724128" cy="5904656"/>
          </a:xfrm>
        </p:spPr>
        <p:txBody>
          <a:bodyPr>
            <a:normAutofit fontScale="92500" lnSpcReduction="10000"/>
          </a:bodyPr>
          <a:lstStyle/>
          <a:p>
            <a:r>
              <a:rPr lang="uk-UA" dirty="0" smtClean="0"/>
              <a:t>Білки — важлива частина харчування тварин і людини, оскільки ці організми не можуть синтезувати повний набір амінокислот і повинні отримувати частину з них із білковою їжею. У процесі травлення </a:t>
            </a:r>
            <a:r>
              <a:rPr lang="uk-UA" dirty="0" err="1" smtClean="0"/>
              <a:t>протелітичні</a:t>
            </a:r>
            <a:r>
              <a:rPr lang="uk-UA" dirty="0" smtClean="0"/>
              <a:t> </a:t>
            </a:r>
            <a:br>
              <a:rPr lang="uk-UA" dirty="0" smtClean="0"/>
            </a:br>
            <a:r>
              <a:rPr lang="uk-UA" dirty="0" smtClean="0"/>
              <a:t>ферменти руйнують спожиті білки, розкладаючи їх до рівня амінокислот, які використовуються при біосинтезі білків організму або піддаються подальшому розпаду для отримання </a:t>
            </a:r>
            <a:br>
              <a:rPr lang="uk-UA" dirty="0" smtClean="0"/>
            </a:br>
            <a:r>
              <a:rPr lang="uk-UA" dirty="0" smtClean="0"/>
              <a:t>енергії.</a:t>
            </a:r>
            <a:endParaRPr lang="uk-UA" dirty="0"/>
          </a:p>
        </p:txBody>
      </p:sp>
      <p:pic>
        <p:nvPicPr>
          <p:cNvPr id="39938" name="Picture 2" descr="http://s1.ziareromania.ro/?mmid=b99d311462f4052e89"/>
          <p:cNvPicPr>
            <a:picLocks noChangeAspect="1" noChangeArrowheads="1"/>
          </p:cNvPicPr>
          <p:nvPr/>
        </p:nvPicPr>
        <p:blipFill>
          <a:blip r:embed="rId2" cstate="print"/>
          <a:srcRect/>
          <a:stretch>
            <a:fillRect/>
          </a:stretch>
        </p:blipFill>
        <p:spPr bwMode="auto">
          <a:xfrm>
            <a:off x="5868144" y="908720"/>
            <a:ext cx="2952328" cy="4996806"/>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39938"/>
                                        </p:tgtEl>
                                        <p:attrNameLst>
                                          <p:attrName>style.visibility</p:attrName>
                                        </p:attrNameLst>
                                      </p:cBhvr>
                                      <p:to>
                                        <p:strVal val="visible"/>
                                      </p:to>
                                    </p:set>
                                    <p:anim to="" calcmode="lin" valueType="num">
                                      <p:cBhvr>
                                        <p:cTn id="10" dur="1" fill="hold"/>
                                        <p:tgtEl>
                                          <p:spTgt spid="39938"/>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sz="quarter" idx="2"/>
          </p:nvPr>
        </p:nvSpPr>
        <p:spPr>
          <a:xfrm>
            <a:off x="467544" y="836712"/>
            <a:ext cx="4680520" cy="5400600"/>
          </a:xfrm>
        </p:spPr>
        <p:txBody>
          <a:bodyPr>
            <a:normAutofit fontScale="92500"/>
          </a:bodyPr>
          <a:lstStyle/>
          <a:p>
            <a:r>
              <a:rPr lang="uk-UA" dirty="0" smtClean="0"/>
              <a:t>Білки були вперше описані шведським хіміком </a:t>
            </a:r>
            <a:r>
              <a:rPr lang="uk-UA" dirty="0" err="1" smtClean="0"/>
              <a:t>Єнсом</a:t>
            </a:r>
            <a:r>
              <a:rPr lang="uk-UA" dirty="0" smtClean="0"/>
              <a:t> Якобом </a:t>
            </a:r>
            <a:r>
              <a:rPr lang="uk-UA" dirty="0" err="1" smtClean="0"/>
              <a:t>Берцеліусом</a:t>
            </a:r>
            <a:r>
              <a:rPr lang="uk-UA" dirty="0" smtClean="0"/>
              <a:t> в 1838 році, який і дав їм назву </a:t>
            </a:r>
            <a:r>
              <a:rPr lang="uk-UA" i="1" dirty="0" smtClean="0"/>
              <a:t>протеїни</a:t>
            </a:r>
            <a:r>
              <a:rPr lang="uk-UA" dirty="0" smtClean="0"/>
              <a:t>, від </a:t>
            </a:r>
            <a:r>
              <a:rPr lang="uk-UA" dirty="0" err="1" smtClean="0"/>
              <a:t>грец</a:t>
            </a:r>
            <a:r>
              <a:rPr lang="uk-UA" dirty="0" smtClean="0"/>
              <a:t>. </a:t>
            </a:r>
            <a:r>
              <a:rPr lang="el-GR" i="1" dirty="0" smtClean="0"/>
              <a:t>πρώτα</a:t>
            </a:r>
            <a:r>
              <a:rPr lang="el-GR" dirty="0" smtClean="0"/>
              <a:t> — «</a:t>
            </a:r>
            <a:r>
              <a:rPr lang="uk-UA" dirty="0" smtClean="0"/>
              <a:t>першорядної важливості». Проте, їхня центральна роль в життєдіяльності всіх живих організмів була виявлена лише у 1926 році, коли Джеймс </a:t>
            </a:r>
            <a:r>
              <a:rPr lang="uk-UA" dirty="0" err="1" smtClean="0"/>
              <a:t>Самнер</a:t>
            </a:r>
            <a:r>
              <a:rPr lang="uk-UA" dirty="0" smtClean="0"/>
              <a:t> показав, що фермент уреаза також є білком. </a:t>
            </a:r>
            <a:endParaRPr lang="uk-UA" dirty="0"/>
          </a:p>
        </p:txBody>
      </p:sp>
      <p:pic>
        <p:nvPicPr>
          <p:cNvPr id="11" name="Picture 4" descr="http://upload.wikimedia.org/wikipedia/uk/2/2a/Jons_Jacob_Berzelius.jpg"/>
          <p:cNvPicPr>
            <a:picLocks noGrp="1" noChangeAspect="1" noChangeArrowheads="1"/>
          </p:cNvPicPr>
          <p:nvPr>
            <p:ph sz="quarter" idx="4"/>
          </p:nvPr>
        </p:nvPicPr>
        <p:blipFill>
          <a:blip r:embed="rId2" cstate="print"/>
          <a:srcRect/>
          <a:stretch>
            <a:fillRect/>
          </a:stretch>
        </p:blipFill>
        <p:spPr bwMode="auto">
          <a:xfrm>
            <a:off x="5292080" y="1124744"/>
            <a:ext cx="3321708" cy="4532820"/>
          </a:xfrm>
          <a:prstGeom prst="rect">
            <a:avLst/>
          </a:prstGeom>
          <a:solidFill>
            <a:srgbClr val="FFFFFF">
              <a:shade val="85000"/>
            </a:srgbClr>
          </a:solidFill>
          <a:ln w="190500" cap="rnd">
            <a:solidFill>
              <a:schemeClr val="accent1"/>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par>
                                <p:cTn id="8" presetID="24"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to="" calcmode="lin" valueType="num">
                                      <p:cBhvr>
                                        <p:cTn id="10" dur="1" fill="hold"/>
                                        <p:tgtEl>
                                          <p:spTgt spid="11"/>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18900000" scaled="1"/>
        </a:gradFill>
        <a:effectLst/>
      </p:bgPr>
    </p:bg>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476672"/>
            <a:ext cx="8229600" cy="5530619"/>
          </a:xfrm>
        </p:spPr>
        <p:txBody>
          <a:bodyPr>
            <a:normAutofit/>
          </a:bodyPr>
          <a:lstStyle/>
          <a:p>
            <a:r>
              <a:rPr lang="uk-UA" dirty="0" err="1" smtClean="0"/>
              <a:t>Секвенування</a:t>
            </a:r>
            <a:r>
              <a:rPr lang="uk-UA" dirty="0" smtClean="0"/>
              <a:t> першого білка — інсуліну, тобто визначення його амінокислотної послідовності, принесло </a:t>
            </a:r>
            <a:r>
              <a:rPr lang="uk-UA" dirty="0" err="1" smtClean="0"/>
              <a:t>Фредерику</a:t>
            </a:r>
            <a:r>
              <a:rPr lang="uk-UA" dirty="0" smtClean="0"/>
              <a:t> Сенгеру Нобелівську премію з хімії 1958 року. Перші тривимірні структури </a:t>
            </a:r>
            <a:br>
              <a:rPr lang="uk-UA" dirty="0" smtClean="0"/>
            </a:br>
            <a:r>
              <a:rPr lang="uk-UA" dirty="0" smtClean="0"/>
              <a:t>білків гемоглобіну і міоглобіну були отримані за допомогою </a:t>
            </a:r>
            <a:br>
              <a:rPr lang="uk-UA" dirty="0" smtClean="0"/>
            </a:br>
            <a:r>
              <a:rPr lang="uk-UA" dirty="0" smtClean="0"/>
              <a:t>рентгеноструктурного </a:t>
            </a:r>
            <a:br>
              <a:rPr lang="uk-UA" dirty="0" smtClean="0"/>
            </a:br>
            <a:r>
              <a:rPr lang="uk-UA" dirty="0" smtClean="0"/>
              <a:t>аналізу, за що автори </a:t>
            </a:r>
            <a:br>
              <a:rPr lang="uk-UA" dirty="0" smtClean="0"/>
            </a:br>
            <a:r>
              <a:rPr lang="uk-UA" dirty="0" smtClean="0"/>
              <a:t>методу, Макс </a:t>
            </a:r>
            <a:r>
              <a:rPr lang="uk-UA" dirty="0" err="1" smtClean="0"/>
              <a:t>Перуц</a:t>
            </a:r>
            <a:r>
              <a:rPr lang="uk-UA" dirty="0" smtClean="0"/>
              <a:t> і </a:t>
            </a:r>
            <a:br>
              <a:rPr lang="uk-UA" dirty="0" smtClean="0"/>
            </a:br>
            <a:r>
              <a:rPr lang="uk-UA" dirty="0" smtClean="0"/>
              <a:t>Джон </a:t>
            </a:r>
            <a:r>
              <a:rPr lang="uk-UA" dirty="0" err="1" smtClean="0"/>
              <a:t>Кендрю</a:t>
            </a:r>
            <a:r>
              <a:rPr lang="uk-UA" dirty="0" smtClean="0"/>
              <a:t>, отримали </a:t>
            </a:r>
            <a:br>
              <a:rPr lang="uk-UA" dirty="0" smtClean="0"/>
            </a:br>
            <a:r>
              <a:rPr lang="uk-UA" dirty="0" smtClean="0"/>
              <a:t>Нобелівську премію з </a:t>
            </a:r>
            <a:br>
              <a:rPr lang="uk-UA" dirty="0" smtClean="0"/>
            </a:br>
            <a:r>
              <a:rPr lang="uk-UA" dirty="0" smtClean="0"/>
              <a:t>хімії 1962 року.</a:t>
            </a:r>
          </a:p>
          <a:p>
            <a:endParaRPr lang="uk-UA" dirty="0"/>
          </a:p>
        </p:txBody>
      </p:sp>
      <p:sp>
        <p:nvSpPr>
          <p:cNvPr id="2" name="Заголовок 1" hidden="1"/>
          <p:cNvSpPr>
            <a:spLocks noGrp="1"/>
          </p:cNvSpPr>
          <p:nvPr>
            <p:ph type="title"/>
          </p:nvPr>
        </p:nvSpPr>
        <p:spPr/>
        <p:txBody>
          <a:bodyPr/>
          <a:lstStyle/>
          <a:p>
            <a:endParaRPr lang="uk-UA"/>
          </a:p>
        </p:txBody>
      </p:sp>
      <p:pic>
        <p:nvPicPr>
          <p:cNvPr id="37892" name="Picture 4" descr="Файл:600px-Nobel medal dsc06171.jpg"/>
          <p:cNvPicPr>
            <a:picLocks noChangeAspect="1" noChangeArrowheads="1"/>
          </p:cNvPicPr>
          <p:nvPr/>
        </p:nvPicPr>
        <p:blipFill>
          <a:blip r:embed="rId2" cstate="print"/>
          <a:srcRect/>
          <a:stretch>
            <a:fillRect/>
          </a:stretch>
        </p:blipFill>
        <p:spPr bwMode="auto">
          <a:xfrm>
            <a:off x="5508104" y="3140968"/>
            <a:ext cx="3096344" cy="3096344"/>
          </a:xfrm>
          <a:prstGeom prst="ellipse">
            <a:avLst/>
          </a:prstGeom>
          <a:noFill/>
          <a:ln>
            <a:noFill/>
          </a:ln>
          <a:effectLst>
            <a:outerShdw blurRad="225425" dist="50800" dir="5220000" algn="ctr">
              <a:srgbClr val="000000">
                <a:alpha val="33000"/>
              </a:srgbClr>
            </a:outerShdw>
          </a:effectLst>
        </p:spPr>
      </p:pic>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to="" calcmode="lin" valueType="num">
                                      <p:cBhvr>
                                        <p:cTn id="7" dur="1" fill="hold"/>
                                        <p:tgtEl>
                                          <p:spTgt spid="3">
                                            <p:txEl>
                                              <p:pRg st="0" end="0"/>
                                            </p:txEl>
                                          </p:spTgt>
                                        </p:tgtEl>
                                        <p:attrNameLst>
                                          <p:attrName/>
                                        </p:attrNameLst>
                                      </p:cBhvr>
                                    </p:anim>
                                  </p:childTnLst>
                                </p:cTn>
                              </p:par>
                            </p:childTnLst>
                          </p:cTn>
                        </p:par>
                      </p:childTnLst>
                    </p:cTn>
                  </p:par>
                  <p:par>
                    <p:cTn id="8" fill="hold">
                      <p:stCondLst>
                        <p:cond delay="indefinite"/>
                      </p:stCondLst>
                      <p:childTnLst>
                        <p:par>
                          <p:cTn id="9" fill="hold">
                            <p:stCondLst>
                              <p:cond delay="0"/>
                            </p:stCondLst>
                            <p:childTnLst>
                              <p:par>
                                <p:cTn id="10" presetID="2" presetClass="entr" presetSubtype="2" accel="50000" decel="50000" fill="hold" nodeType="clickEffect">
                                  <p:stCondLst>
                                    <p:cond delay="0"/>
                                  </p:stCondLst>
                                  <p:childTnLst>
                                    <p:set>
                                      <p:cBhvr>
                                        <p:cTn id="11" dur="1" fill="hold">
                                          <p:stCondLst>
                                            <p:cond delay="0"/>
                                          </p:stCondLst>
                                        </p:cTn>
                                        <p:tgtEl>
                                          <p:spTgt spid="37892"/>
                                        </p:tgtEl>
                                        <p:attrNameLst>
                                          <p:attrName>style.visibility</p:attrName>
                                        </p:attrNameLst>
                                      </p:cBhvr>
                                      <p:to>
                                        <p:strVal val="visible"/>
                                      </p:to>
                                    </p:set>
                                    <p:anim calcmode="lin" valueType="num">
                                      <p:cBhvr additive="base">
                                        <p:cTn id="12" dur="2000" fill="hold"/>
                                        <p:tgtEl>
                                          <p:spTgt spid="37892"/>
                                        </p:tgtEl>
                                        <p:attrNameLst>
                                          <p:attrName>ppt_x</p:attrName>
                                        </p:attrNameLst>
                                      </p:cBhvr>
                                      <p:tavLst>
                                        <p:tav tm="0">
                                          <p:val>
                                            <p:strVal val="1+#ppt_w/2"/>
                                          </p:val>
                                        </p:tav>
                                        <p:tav tm="100000">
                                          <p:val>
                                            <p:strVal val="#ppt_x"/>
                                          </p:val>
                                        </p:tav>
                                      </p:tavLst>
                                    </p:anim>
                                    <p:anim calcmode="lin" valueType="num">
                                      <p:cBhvr additive="base">
                                        <p:cTn id="13" dur="2000" fill="hold"/>
                                        <p:tgtEl>
                                          <p:spTgt spid="37892"/>
                                        </p:tgtEl>
                                        <p:attrNameLst>
                                          <p:attrName>ppt_y</p:attrName>
                                        </p:attrNameLst>
                                      </p:cBhvr>
                                      <p:tavLst>
                                        <p:tav tm="0">
                                          <p:val>
                                            <p:strVal val="#ppt_y"/>
                                          </p:val>
                                        </p:tav>
                                        <p:tav tm="100000">
                                          <p:val>
                                            <p:strVal val="#ppt_y"/>
                                          </p:val>
                                        </p:tav>
                                      </p:tavLst>
                                    </p:anim>
                                  </p:childTnLst>
                                </p:cTn>
                              </p:par>
                              <p:par>
                                <p:cTn id="14" presetID="8" presetClass="emph" presetSubtype="0" fill="hold" nodeType="withEffect">
                                  <p:stCondLst>
                                    <p:cond delay="0"/>
                                  </p:stCondLst>
                                  <p:childTnLst>
                                    <p:animRot by="-43200000">
                                      <p:cBhvr>
                                        <p:cTn id="15" dur="2000" fill="hold"/>
                                        <p:tgtEl>
                                          <p:spTgt spid="3789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p:txBody>
          <a:bodyPr/>
          <a:lstStyle/>
          <a:p>
            <a:r>
              <a:rPr lang="uk-UA" b="0" dirty="0" smtClean="0"/>
              <a:t>Історія дослідження</a:t>
            </a:r>
            <a:endParaRPr lang="uk-UA" dirty="0"/>
          </a:p>
        </p:txBody>
      </p:sp>
      <p:sp>
        <p:nvSpPr>
          <p:cNvPr id="5" name="Текст 4"/>
          <p:cNvSpPr>
            <a:spLocks noGrp="1"/>
          </p:cNvSpPr>
          <p:nvPr>
            <p:ph type="body" idx="1"/>
          </p:nvPr>
        </p:nvSpPr>
        <p:spPr/>
        <p:txBody>
          <a:bodyPr/>
          <a:lstStyle/>
          <a:p>
            <a:endParaRPr lang="uk-UA"/>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to="" calcmode="lin" valueType="num">
                                      <p:cBhvr>
                                        <p:cTn id="7" dur="1" fill="hold"/>
                                        <p:tgtEl>
                                          <p:spTgt spid="4"/>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Открытая">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Открытая">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minorFont>
    </a:fontScheme>
    <a:fmtScheme name="Открытая">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254</TotalTime>
  <Words>526</Words>
  <Application>Microsoft Office PowerPoint</Application>
  <PresentationFormat>Экран (4:3)</PresentationFormat>
  <Paragraphs>67</Paragraphs>
  <Slides>39</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39</vt:i4>
      </vt:variant>
    </vt:vector>
  </HeadingPairs>
  <TitlesOfParts>
    <vt:vector size="40" baseType="lpstr">
      <vt:lpstr>Открытая</vt:lpstr>
      <vt:lpstr>Білки</vt:lpstr>
      <vt:lpstr>Білки — складні високомолекулярні природні органічні  речовини, що складаються з  амінокислот, сполучених  пептидними  зв'язками.</vt:lpstr>
      <vt:lpstr>Слайд 3</vt:lpstr>
      <vt:lpstr>Слайд 4</vt:lpstr>
      <vt:lpstr>Слайд 5</vt:lpstr>
      <vt:lpstr>Слайд 6</vt:lpstr>
      <vt:lpstr>Слайд 7</vt:lpstr>
      <vt:lpstr>Слайд 8</vt:lpstr>
      <vt:lpstr>Історія дослідження</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Будова</vt:lpstr>
      <vt:lpstr>Склад</vt:lpstr>
      <vt:lpstr>Слайд 23</vt:lpstr>
      <vt:lpstr>Поліпептидні ланцюжки завдовжки від двох до кількох десятків амінокислотних залишків зазвичай називають пептидами, при більшому ступені полімеризації — власне білками або протеїнами, хоча цей поділ вельми умовний.  </vt:lpstr>
      <vt:lpstr>Слайд 25</vt:lpstr>
      <vt:lpstr>Слайд 26</vt:lpstr>
      <vt:lpstr>Слайд 27</vt:lpstr>
      <vt:lpstr>Рівні структури білків</vt:lpstr>
      <vt:lpstr>Виділяють чотири рівні структури білків:</vt:lpstr>
      <vt:lpstr>Первинна структура</vt:lpstr>
      <vt:lpstr>Вторинна структура</vt:lpstr>
      <vt:lpstr>Третинна структура </vt:lpstr>
      <vt:lpstr>Слайд 33</vt:lpstr>
      <vt:lpstr>Четвертинна структура </vt:lpstr>
      <vt:lpstr>Розміри</vt:lpstr>
      <vt:lpstr>Денатурація білків</vt:lpstr>
      <vt:lpstr>Використання людиною</vt:lpstr>
      <vt:lpstr>Харчування</vt:lpstr>
      <vt:lpstr>Білкові лікувальні препарати</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Татьяна</dc:creator>
  <cp:lastModifiedBy>Татьяна</cp:lastModifiedBy>
  <cp:revision>228</cp:revision>
  <dcterms:created xsi:type="dcterms:W3CDTF">2014-04-24T19:38:20Z</dcterms:created>
  <dcterms:modified xsi:type="dcterms:W3CDTF">2014-10-12T13:59:53Z</dcterms:modified>
</cp:coreProperties>
</file>