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96F67-6CC6-463B-BAF3-453C427B26C6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492FE-D84C-42E8-BE67-A3F2AC3AE9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492FE-D84C-42E8-BE67-A3F2AC3AE9C1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66B5EF-83B2-413E-88F7-71DD3F71F50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A0C45D-98DE-4A05-984B-2132AB9E9D9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571744"/>
            <a:ext cx="3571900" cy="85725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Підготувала учениця 9-А класу</a:t>
            </a:r>
          </a:p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КНЗ ХЕЛ</a:t>
            </a:r>
          </a:p>
          <a:p>
            <a:r>
              <a:rPr lang="uk-UA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Соколовська</a:t>
            </a:r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uk-UA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Альона</a:t>
            </a:r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221457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16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ІПСШ</a:t>
            </a:r>
            <a:endParaRPr lang="ru-RU" sz="16600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15436" cy="7589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uk-UA" sz="5400" dirty="0" smtClean="0">
                <a:ln w="1016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ІПСШ</a:t>
            </a:r>
            <a:endParaRPr lang="ru-RU" sz="5400" dirty="0">
              <a:ln w="1016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473324"/>
          </a:xfrm>
        </p:spPr>
        <p:txBody>
          <a:bodyPr/>
          <a:lstStyle/>
          <a:p>
            <a:pPr marL="0" indent="514350" algn="r">
              <a:buNone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ІПСШ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–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це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інфекції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поширюються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головним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чином, в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результаті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сексуальних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контактів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від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людини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до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людини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dirty="0" smtClean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3500438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514350" algn="r">
              <a:spcBef>
                <a:spcPct val="20000"/>
              </a:spcBef>
              <a:buClr>
                <a:srgbClr val="A5B592"/>
              </a:buClr>
              <a:buSzPct val="85000"/>
            </a:pPr>
            <a:r>
              <a:rPr lang="ru-RU" sz="2700" dirty="0" err="1" smtClean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Існує</a:t>
            </a:r>
            <a:r>
              <a:rPr lang="ru-RU" sz="2700" dirty="0" smtClean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більше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30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різних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бактерій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,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вірусів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і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паразитів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,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які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передаються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</a:t>
            </a:r>
            <a:r>
              <a:rPr lang="ru-RU" sz="2700" dirty="0" err="1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статевим</a:t>
            </a:r>
            <a:r>
              <a:rPr lang="ru-RU" sz="2700" dirty="0">
                <a:ln>
                  <a:solidFill>
                    <a:prstClr val="black"/>
                  </a:solidFill>
                </a:ln>
                <a:solidFill>
                  <a:srgbClr val="9C85C0">
                    <a:lumMod val="50000"/>
                  </a:srgbClr>
                </a:solidFill>
                <a:latin typeface="Comic Sans MS" pitchFamily="66" charset="0"/>
              </a:rPr>
              <a:t> шляхом.</a:t>
            </a:r>
            <a:endParaRPr lang="ru-RU" sz="2700" dirty="0">
              <a:ln>
                <a:solidFill>
                  <a:prstClr val="black"/>
                </a:solidFill>
              </a:ln>
              <a:solidFill>
                <a:srgbClr val="9C85C0">
                  <a:lumMod val="50000"/>
                </a:srgbClr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86710" y="2928934"/>
            <a:ext cx="92869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uk-UA" sz="36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***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28" y="4857760"/>
            <a:ext cx="157163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36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ІПСШ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7620" y="4500570"/>
            <a:ext cx="28575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0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Бактеріальні </a:t>
            </a:r>
            <a:r>
              <a:rPr lang="uk-UA" sz="2000" b="1" dirty="0" err="1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інфекціі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620" y="5000636"/>
            <a:ext cx="2143139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0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Вірусні </a:t>
            </a:r>
            <a:r>
              <a:rPr lang="uk-UA" sz="2000" b="1" dirty="0" err="1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інфекціі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60378" y="5506234"/>
            <a:ext cx="314327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0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Паразитарні організми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7" name="Прямая со стрелкой 16"/>
          <p:cNvCxnSpPr>
            <a:stCxn id="12" idx="3"/>
            <a:endCxn id="13" idx="1"/>
          </p:cNvCxnSpPr>
          <p:nvPr/>
        </p:nvCxnSpPr>
        <p:spPr>
          <a:xfrm flipV="1">
            <a:off x="3000364" y="4700625"/>
            <a:ext cx="857256" cy="48030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2" idx="3"/>
            <a:endCxn id="14" idx="1"/>
          </p:cNvCxnSpPr>
          <p:nvPr/>
        </p:nvCxnSpPr>
        <p:spPr>
          <a:xfrm>
            <a:off x="3000364" y="5180926"/>
            <a:ext cx="857256" cy="1976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3"/>
            <a:endCxn id="15" idx="1"/>
          </p:cNvCxnSpPr>
          <p:nvPr/>
        </p:nvCxnSpPr>
        <p:spPr>
          <a:xfrm>
            <a:off x="3000364" y="5180926"/>
            <a:ext cx="860014" cy="52536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БАКТЕРІАЛЬНІ ІНФЕКЦІЇ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3116"/>
            <a:ext cx="4857784" cy="32861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indent="0" algn="ctr">
              <a:buNone/>
            </a:pPr>
            <a:r>
              <a:rPr lang="ru-RU" sz="30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Розповсюджені</a:t>
            </a:r>
            <a:r>
              <a:rPr lang="ru-RU" sz="3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0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бактеріальні</a:t>
            </a:r>
            <a:r>
              <a:rPr lang="ru-RU" sz="3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0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інфекції</a:t>
            </a:r>
            <a:r>
              <a:rPr lang="ru-RU" sz="3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сифіліс</a:t>
            </a:r>
            <a:endParaRPr lang="ru-RU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гонорея</a:t>
            </a:r>
          </a:p>
          <a:p>
            <a:pPr>
              <a:buFont typeface="Arial" pitchFamily="34" charset="0"/>
              <a:buChar char="•"/>
            </a:pPr>
            <a:r>
              <a:rPr lang="uk-UA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х</a:t>
            </a:r>
            <a:r>
              <a:rPr lang="uk-UA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ламідіоз</a:t>
            </a:r>
            <a:endParaRPr lang="uk-UA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мікоплазмоз</a:t>
            </a:r>
            <a:endParaRPr lang="uk-UA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венерична </a:t>
            </a:r>
            <a:r>
              <a:rPr lang="uk-UA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лімфогранулема</a:t>
            </a:r>
            <a:endParaRPr lang="uk-UA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м'який </a:t>
            </a:r>
            <a:r>
              <a:rPr lang="uk-UA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шанкр</a:t>
            </a:r>
            <a:endParaRPr lang="uk-UA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857256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Це інфекції, збудниками яких є бактерії.</a:t>
            </a:r>
            <a:endParaRPr lang="ru-RU" sz="200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 descr="640px-Haemophilus_ducreyi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4143380"/>
            <a:ext cx="1851788" cy="181128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6" name="Рисунок 5" descr="PR201108081806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2285992"/>
            <a:ext cx="2095500" cy="1571625"/>
          </a:xfrm>
          <a:prstGeom prst="rect">
            <a:avLst/>
          </a:prstGeom>
          <a:ln w="3175" cap="sq">
            <a:solidFill>
              <a:schemeClr val="tx1"/>
            </a:solidFill>
            <a:prstDash val="sysDash"/>
            <a:miter lim="800000"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ВІРУСНІ ІНФЕКЦІЇ</a:t>
            </a:r>
            <a:endParaRPr lang="ru-RU" sz="44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56528" cy="12858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marL="0" indent="274320">
              <a:buNone/>
            </a:pPr>
            <a:r>
              <a:rPr lang="uk-UA" sz="2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ВІРУСИ – живі організми неклітинної будови. Складаються з нуклеїнової кислоти (ДНК чи РНК) та білкової оболонки. Зрідка включають в себе інші речовини – ферменти, ліпідні оболонки тощо.</a:t>
            </a:r>
            <a:endParaRPr lang="ru-RU" sz="2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071810"/>
            <a:ext cx="4143404" cy="28007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Найпоширеніші вірусні інфекції:</a:t>
            </a:r>
          </a:p>
          <a:p>
            <a:pPr>
              <a:buFont typeface="Arial" pitchFamily="34" charset="0"/>
              <a:buChar char="•"/>
            </a:pPr>
            <a:r>
              <a:rPr lang="uk-UA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ВІЛ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гепатит В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цитомегаловірус</a:t>
            </a:r>
            <a:endParaRPr lang="uk-UA" sz="24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 контагіозний молюск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герпес</a:t>
            </a:r>
            <a:endParaRPr lang="uk-UA" sz="24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Human_Immunodeficency_Virus_-_stylized_render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071810"/>
            <a:ext cx="3276600" cy="3200400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 anchor="ctr">
            <a:noAutofit/>
          </a:bodyPr>
          <a:lstStyle/>
          <a:p>
            <a:r>
              <a:rPr lang="uk-UA" sz="36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ІНШІ ТИПИ ІНФЕКЦІЙ:</a:t>
            </a:r>
            <a:endParaRPr lang="ru-RU" sz="36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72560" cy="22860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uk-UA" sz="3200" b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Протозойні</a:t>
            </a:r>
            <a:r>
              <a:rPr lang="uk-UA" sz="28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uk-UA" sz="2400" b="1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трихомоніаз</a:t>
            </a: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uk-UA" sz="2800" b="1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Грибкові</a:t>
            </a:r>
            <a:r>
              <a:rPr lang="uk-UA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(молочниця)</a:t>
            </a:r>
            <a:endParaRPr lang="uk-UA" sz="2800" b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Паразитарні </a:t>
            </a:r>
            <a:r>
              <a:rPr lang="uk-UA" sz="32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захворювання</a:t>
            </a:r>
            <a:r>
              <a:rPr lang="uk-UA" sz="2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uk-UA" sz="2400" b="1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фтиріаз</a:t>
            </a:r>
            <a:r>
              <a:rPr lang="uk-UA" sz="2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, короста)</a:t>
            </a:r>
            <a:endParaRPr lang="ru-RU" sz="24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Scabies-burr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071942"/>
            <a:ext cx="2692400" cy="2087880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</p:pic>
      <p:pic>
        <p:nvPicPr>
          <p:cNvPr id="5" name="Рисунок 4" descr="5612_html_m1e8c4d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4071942"/>
            <a:ext cx="3129750" cy="2169134"/>
          </a:xfrm>
          <a:prstGeom prst="rect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01824"/>
          </a:xfrm>
        </p:spPr>
        <p:txBody>
          <a:bodyPr anchor="ctr">
            <a:noAutofit/>
          </a:bodyPr>
          <a:lstStyle/>
          <a:p>
            <a:r>
              <a:rPr lang="uk-UA" sz="44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БОРОТЬБА з ІПСШ</a:t>
            </a:r>
            <a:endParaRPr lang="ru-RU" sz="4400" b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72560" cy="39290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 fontScale="55000" lnSpcReduction="20000"/>
          </a:bodyPr>
          <a:lstStyle/>
          <a:p>
            <a:pPr marL="0" indent="274320">
              <a:buNone/>
            </a:pPr>
            <a:r>
              <a:rPr lang="uk-UA" sz="3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Методи боротьби з інфекціями, який передбачені </a:t>
            </a:r>
            <a:r>
              <a:rPr lang="uk-UA" sz="3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Всесвітньою організацією охорони здоров'я :</a:t>
            </a:r>
            <a:endParaRPr lang="ru-RU" sz="38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FFC000"/>
              </a:solidFill>
            </a:endParaRP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Правильне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систематичне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використання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чоловічих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жіночих</a:t>
            </a:r>
            <a:r>
              <a:rPr lang="ru-RU" sz="34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презервативів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Правильне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застосування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місцевих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бактерицидних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засобів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Періодичне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обстеження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допомогою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синдромних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лабораторної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діагностики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разі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діагностування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інфекції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підозри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її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наявність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спеціалізоване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лікування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Статева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стриманість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Повідомлення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статевих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партнерів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про хворобу.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Вакцинопрофілактика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проти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онкогенних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вірусів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гепатиту </a:t>
            </a:r>
            <a:r>
              <a:rPr lang="en-US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B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папіломавірусу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людини</a:t>
            </a:r>
            <a:r>
              <a:rPr lang="ru-RU" sz="340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4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5643578"/>
            <a:ext cx="857256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/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Попри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наявність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усіх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сучасних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методів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засобів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діагностики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й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лікування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ІПСШ,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хворі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часом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намагаються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ввести в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оману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медичних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працівників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Вони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приховують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захворювання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перекручують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відомості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про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джерело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обставини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захворювання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багато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чого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замовчують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ускладнює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боротьбу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14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хворобами.</a:t>
            </a:r>
            <a:endParaRPr lang="ru-RU" sz="1400" b="1" dirty="0" smtClean="0">
              <a:ln w="3175">
                <a:noFill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5429288" cy="457203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457200">
              <a:buNone/>
            </a:pP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Поведінка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людей,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знають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про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своє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захворювання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але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приховують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заражають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інших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людей,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розцінюється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як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суспільно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небезпечна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Статті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Кримінального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Кодексу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України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передбачають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кримінальну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відповідальність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таку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поведінку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457200">
              <a:buNone/>
            </a:pP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Щодо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венеричних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хвороб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існує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немало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забобонів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сприяють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поширенню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Наприклад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деякі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люди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вважають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заразитись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ІПСШ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можна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тільки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після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настання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певного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віку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Проте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зараження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може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статись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будь-якому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віці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Заразитись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можна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й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нестатевим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шляхом —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користуватися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чужою губною помадою,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посудом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хворого,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докурювати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чужу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сигарету, а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також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1600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громадських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пляжах.</a:t>
            </a:r>
          </a:p>
          <a:p>
            <a:pPr marL="0" indent="457200">
              <a:buNone/>
            </a:pP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Сприйнятливість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до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зараження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венеричними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захворюванням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підвищується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стані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сп'яніння</a:t>
            </a:r>
            <a:r>
              <a:rPr lang="ru-RU" sz="1600" b="1" dirty="0" smtClean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1600" b="1" dirty="0" smtClean="0">
              <a:ln w="3175">
                <a:noFill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6" descr="nextyear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071678"/>
            <a:ext cx="2922463" cy="3643338"/>
          </a:xfrm>
          <a:prstGeom prst="rect">
            <a:avLst/>
          </a:prstGeom>
          <a:ln w="28575">
            <a:solidFill>
              <a:schemeClr val="accent5"/>
            </a:solidFill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34400" cy="701824"/>
          </a:xfrm>
        </p:spPr>
        <p:txBody>
          <a:bodyPr anchor="ctr">
            <a:noAutofit/>
          </a:bodyPr>
          <a:lstStyle/>
          <a:p>
            <a:r>
              <a:rPr lang="uk-UA" sz="44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БОРОТЬБА з ІПСШ</a:t>
            </a:r>
            <a:endParaRPr lang="ru-RU" sz="4400" b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858180" cy="1928826"/>
          </a:xfrm>
        </p:spPr>
        <p:txBody>
          <a:bodyPr>
            <a:noAutofit/>
          </a:bodyPr>
          <a:lstStyle/>
          <a:p>
            <a:r>
              <a:rPr lang="uk-UA" sz="115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КІНЕЦЬ</a:t>
            </a:r>
            <a:endParaRPr lang="ru-RU" sz="115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Другая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</TotalTime>
  <Words>339</Words>
  <Application>Microsoft Office PowerPoint</Application>
  <PresentationFormat>Экран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ІПСШ</vt:lpstr>
      <vt:lpstr>ІПСШ</vt:lpstr>
      <vt:lpstr>БАКТЕРІАЛЬНІ ІНФЕКЦІЇ</vt:lpstr>
      <vt:lpstr>ВІРУСНІ ІНФЕКЦІЇ</vt:lpstr>
      <vt:lpstr>ІНШІ ТИПИ ІНФЕКЦІЙ:</vt:lpstr>
      <vt:lpstr>БОРОТЬБА з ІПСШ</vt:lpstr>
      <vt:lpstr>БОРОТЬБА з ІПСШ</vt:lpstr>
      <vt:lpstr>КІНЕЦЬ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ІПСШ</dc:title>
  <dc:creator>sokolovskie</dc:creator>
  <cp:lastModifiedBy>sokolovskie</cp:lastModifiedBy>
  <cp:revision>12</cp:revision>
  <dcterms:created xsi:type="dcterms:W3CDTF">2014-11-26T14:18:22Z</dcterms:created>
  <dcterms:modified xsi:type="dcterms:W3CDTF">2014-11-26T16:18:20Z</dcterms:modified>
</cp:coreProperties>
</file>