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sldIdLst>
    <p:sldId id="278" r:id="rId2"/>
    <p:sldId id="256" r:id="rId3"/>
    <p:sldId id="257" r:id="rId4"/>
    <p:sldId id="258" r:id="rId5"/>
    <p:sldId id="263" r:id="rId6"/>
    <p:sldId id="264" r:id="rId7"/>
    <p:sldId id="259" r:id="rId8"/>
    <p:sldId id="260" r:id="rId9"/>
    <p:sldId id="261" r:id="rId10"/>
    <p:sldId id="262"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80" r:id="rId26"/>
    <p:sldId id="281" r:id="rId2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9900"/>
    <a:srgbClr val="000000"/>
    <a:srgbClr val="000099"/>
    <a:srgbClr val="CC3300"/>
    <a:srgbClr val="003300"/>
    <a:srgbClr val="CCFFFF"/>
    <a:srgbClr val="333300"/>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834" autoAdjust="0"/>
    <p:restoredTop sz="94679" autoAdjust="0"/>
  </p:normalViewPr>
  <p:slideViewPr>
    <p:cSldViewPr>
      <p:cViewPr varScale="1">
        <p:scale>
          <a:sx n="79" d="100"/>
          <a:sy n="79" d="100"/>
        </p:scale>
        <p:origin x="-5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pPr>
              <a:defRPr/>
            </a:pPr>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pPr>
              <a:defRPr/>
            </a:pPr>
            <a:fld id="{0D5EC7E9-D8F2-4A52-A4C3-F64A1D83D6D8}"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B5B89EC8-03DF-473E-B85A-47316E0AEE0D}"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CE01F3CC-CCD9-4020-A0AE-A6E8A766C86B}"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44475"/>
            <a:ext cx="8388350" cy="5851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6C1D343B-FC93-4475-A40C-1E4C1566282F}" type="slidenum">
              <a:rPr lang="ru-RU"/>
              <a:pPr>
                <a:defRPr/>
              </a:pPr>
              <a:t>‹#›</a:t>
            </a:fld>
            <a:endParaRPr lang="ru-RU"/>
          </a:p>
        </p:txBody>
      </p:sp>
    </p:spTree>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838200" y="1905000"/>
            <a:ext cx="3927475" cy="4191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18075" y="1905000"/>
            <a:ext cx="3927475" cy="4191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AB325872-4375-443C-8BF5-EB66ED8A170D}" type="slidenum">
              <a:rPr lang="ru-RU"/>
              <a:pPr>
                <a:defRPr/>
              </a:pPr>
              <a:t>‹#›</a:t>
            </a:fld>
            <a:endParaRPr lang="ru-RU"/>
          </a:p>
        </p:txBody>
      </p:sp>
    </p:spTree>
  </p:cSld>
  <p:clrMapOvr>
    <a:masterClrMapping/>
  </p:clrMapOvr>
  <p:transition spd="slow">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838200" y="1905000"/>
            <a:ext cx="8007350" cy="2019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838200" y="4076700"/>
            <a:ext cx="8007350" cy="2019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95053341-1E0A-431F-9750-11D33F8D596B}" type="slidenum">
              <a:rPr lang="ru-RU"/>
              <a:pPr>
                <a:defRPr/>
              </a:pPr>
              <a:t>‹#›</a:t>
            </a:fld>
            <a:endParaRPr lang="ru-RU"/>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E1D72DB3-6812-47BA-A1ED-312558A4861E}" type="slidenum">
              <a:rPr lang="ru-RU" smtClean="0"/>
              <a:pPr>
                <a:defRPr/>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transition spd="slow">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30695961-33F6-466F-B7EF-4E3C6CB01017}" type="slidenum">
              <a:rPr lang="ru-RU" smtClean="0"/>
              <a:pPr>
                <a:defRPr/>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48703E10-FA31-445D-9322-71946598233A}" type="slidenum">
              <a:rPr lang="ru-RU" smtClean="0"/>
              <a:pPr>
                <a:defRPr/>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slow">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endParaRPr lang="ru-RU"/>
          </a:p>
        </p:txBody>
      </p:sp>
      <p:sp>
        <p:nvSpPr>
          <p:cNvPr id="8" name="Нижний колонтитул 7"/>
          <p:cNvSpPr>
            <a:spLocks noGrp="1"/>
          </p:cNvSpPr>
          <p:nvPr>
            <p:ph type="ftr" sz="quarter" idx="11"/>
          </p:nvPr>
        </p:nvSpPr>
        <p:spPr/>
        <p:txBody>
          <a:bodyPr/>
          <a:lstStyle>
            <a:extLst/>
          </a:lstStyle>
          <a:p>
            <a:pPr>
              <a:defRPr/>
            </a:pPr>
            <a:endParaRPr lang="ru-RU"/>
          </a:p>
        </p:txBody>
      </p:sp>
      <p:sp>
        <p:nvSpPr>
          <p:cNvPr id="9" name="Номер слайда 8"/>
          <p:cNvSpPr>
            <a:spLocks noGrp="1"/>
          </p:cNvSpPr>
          <p:nvPr>
            <p:ph type="sldNum" sz="quarter" idx="12"/>
          </p:nvPr>
        </p:nvSpPr>
        <p:spPr/>
        <p:txBody>
          <a:bodyPr/>
          <a:lstStyle>
            <a:extLst/>
          </a:lstStyle>
          <a:p>
            <a:pPr>
              <a:defRPr/>
            </a:pPr>
            <a:fld id="{5706625D-6B0D-4138-9ADF-29A944063178}"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transition spd="slow">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pPr>
              <a:defRPr/>
            </a:pPr>
            <a:endParaRPr lang="ru-RU"/>
          </a:p>
        </p:txBody>
      </p:sp>
      <p:sp>
        <p:nvSpPr>
          <p:cNvPr id="4" name="Нижний колонтитул 3"/>
          <p:cNvSpPr>
            <a:spLocks noGrp="1"/>
          </p:cNvSpPr>
          <p:nvPr>
            <p:ph type="ftr" sz="quarter" idx="11"/>
          </p:nvPr>
        </p:nvSpPr>
        <p:spPr/>
        <p:txBody>
          <a:bodyPr/>
          <a:lstStyle>
            <a:extLst/>
          </a:lstStyle>
          <a:p>
            <a:pPr>
              <a:defRPr/>
            </a:pPr>
            <a:endParaRPr lang="ru-RU"/>
          </a:p>
        </p:txBody>
      </p:sp>
      <p:sp>
        <p:nvSpPr>
          <p:cNvPr id="5" name="Номер слайда 4"/>
          <p:cNvSpPr>
            <a:spLocks noGrp="1"/>
          </p:cNvSpPr>
          <p:nvPr>
            <p:ph type="sldNum" sz="quarter" idx="12"/>
          </p:nvPr>
        </p:nvSpPr>
        <p:spPr/>
        <p:txBody>
          <a:bodyPr/>
          <a:lstStyle>
            <a:extLst/>
          </a:lstStyle>
          <a:p>
            <a:pPr>
              <a:defRPr/>
            </a:pPr>
            <a:fld id="{461783F5-A0B0-4B25-8802-AAB261D4C20D}" type="slidenum">
              <a:rPr lang="ru-RU" smtClean="0"/>
              <a:pPr>
                <a:defRPr/>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slow">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a:defRPr/>
            </a:pPr>
            <a:endParaRPr lang="ru-RU"/>
          </a:p>
        </p:txBody>
      </p:sp>
      <p:sp>
        <p:nvSpPr>
          <p:cNvPr id="3" name="Нижний колонтитул 2"/>
          <p:cNvSpPr>
            <a:spLocks noGrp="1"/>
          </p:cNvSpPr>
          <p:nvPr>
            <p:ph type="ftr" sz="quarter" idx="11"/>
          </p:nvPr>
        </p:nvSpPr>
        <p:spPr/>
        <p:txBody>
          <a:bodyPr/>
          <a:lstStyle>
            <a:extLst/>
          </a:lstStyle>
          <a:p>
            <a:pPr>
              <a:defRPr/>
            </a:pPr>
            <a:endParaRPr lang="ru-RU"/>
          </a:p>
        </p:txBody>
      </p:sp>
      <p:sp>
        <p:nvSpPr>
          <p:cNvPr id="4" name="Номер слайда 3"/>
          <p:cNvSpPr>
            <a:spLocks noGrp="1"/>
          </p:cNvSpPr>
          <p:nvPr>
            <p:ph type="sldNum" sz="quarter" idx="12"/>
          </p:nvPr>
        </p:nvSpPr>
        <p:spPr/>
        <p:txBody>
          <a:bodyPr/>
          <a:lstStyle>
            <a:extLst/>
          </a:lstStyle>
          <a:p>
            <a:pPr>
              <a:defRPr/>
            </a:pPr>
            <a:fld id="{4DF0FB87-9DBF-4A77-B8C9-E05D6C0240F5}" type="slidenum">
              <a:rPr lang="ru-RU" smtClean="0"/>
              <a:pPr>
                <a:defRPr/>
              </a:pPr>
              <a:t>‹#›</a:t>
            </a:fld>
            <a:endParaRPr lang="ru-RU"/>
          </a:p>
        </p:txBody>
      </p:sp>
    </p:spTree>
  </p:cSld>
  <p:clrMapOvr>
    <a:masterClrMapping/>
  </p:clrMapOvr>
  <p:transition spd="slow">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C8F5CECC-C223-45B6-BF25-1ADE00B564DE}"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transition spd="slow">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pPr>
              <a:defRPr/>
            </a:pPr>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pPr>
              <a:defRPr/>
            </a:pPr>
            <a:fld id="{4A2A2FA9-9255-4A37-AB1F-3DB46B03AF09}" type="slidenum">
              <a:rPr lang="ru-RU" smtClean="0"/>
              <a:pPr>
                <a:defRPr/>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A650275C-44FD-4C0D-872C-E81609F1497D}"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Lst>
  <p:transition spd="slow">
    <p:zoom/>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xml"/><Relationship Id="rId4" Type="http://schemas.openxmlformats.org/officeDocument/2006/relationships/image" Target="../media/image22.jpeg"/></Relationships>
</file>

<file path=ppt/slides/_rels/slide1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52601"/>
            <a:ext cx="7772400" cy="1247771"/>
          </a:xfrm>
        </p:spPr>
        <p:txBody>
          <a:bodyPr>
            <a:noAutofit/>
          </a:bodyPr>
          <a:lstStyle/>
          <a:p>
            <a:pPr algn="ctr"/>
            <a:r>
              <a:rPr lang="uk-UA" sz="7200" dirty="0" smtClean="0"/>
              <a:t>ПРИРОДНІ ВОЛОКНА</a:t>
            </a:r>
            <a:endParaRPr lang="ru-RU" sz="7200" dirty="0"/>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500042"/>
            <a:ext cx="7772400" cy="1736725"/>
          </a:xfrm>
        </p:spPr>
        <p:txBody>
          <a:bodyPr>
            <a:normAutofit fontScale="90000"/>
          </a:bodyPr>
          <a:lstStyle/>
          <a:p>
            <a:r>
              <a:rPr lang="uk-UA" sz="1600" dirty="0" smtClean="0">
                <a:solidFill>
                  <a:srgbClr val="00B050"/>
                </a:solidFill>
              </a:rPr>
              <a:t>З відходів первинної переробки конопель (костриці) виготовляють пластмасу, будівельні термоізоляційні та меблеві плити, фанеру, брикети для палива, целюлозу, за новими технологіями із волокна та костриці – оздоблювальні матеріали для офісів під дерево, мармур. </a:t>
            </a:r>
            <a:r>
              <a:rPr lang="uk-UA" sz="1600" dirty="0" err="1" smtClean="0">
                <a:solidFill>
                  <a:srgbClr val="00B050"/>
                </a:solidFill>
              </a:rPr>
              <a:t>Коноплесировина</a:t>
            </a:r>
            <a:r>
              <a:rPr lang="uk-UA" sz="1600" dirty="0" smtClean="0">
                <a:solidFill>
                  <a:srgbClr val="00B050"/>
                </a:solidFill>
              </a:rPr>
              <a:t> придатна для виготовлення окремих вузлів в </a:t>
            </a:r>
            <a:r>
              <a:rPr lang="uk-UA" sz="1600" dirty="0" err="1" smtClean="0">
                <a:solidFill>
                  <a:srgbClr val="00B050"/>
                </a:solidFill>
              </a:rPr>
              <a:t>авто-</a:t>
            </a:r>
            <a:r>
              <a:rPr lang="uk-UA" sz="1600" dirty="0" smtClean="0">
                <a:solidFill>
                  <a:srgbClr val="00B050"/>
                </a:solidFill>
              </a:rPr>
              <a:t> і літакобудуванні</a:t>
            </a:r>
            <a:r>
              <a:rPr lang="ru-RU" sz="1600" dirty="0" smtClean="0">
                <a:solidFill>
                  <a:srgbClr val="00B050"/>
                </a:solidFill>
              </a:rPr>
              <a:t/>
            </a:r>
            <a:br>
              <a:rPr lang="ru-RU" sz="1600" dirty="0" smtClean="0">
                <a:solidFill>
                  <a:srgbClr val="00B050"/>
                </a:solidFill>
              </a:rPr>
            </a:br>
            <a:r>
              <a:rPr lang="uk-UA" sz="1600" dirty="0" smtClean="0">
                <a:solidFill>
                  <a:srgbClr val="00B050"/>
                </a:solidFill>
              </a:rPr>
              <a:t>В народі існували численні уявлення та легенди про незвичайні властивості лляного та конопляного насіння, прядива, ниток, а також багатьох предметів із них виготовлених.</a:t>
            </a:r>
            <a:r>
              <a:rPr lang="ru-RU" sz="1200" dirty="0" smtClean="0">
                <a:solidFill>
                  <a:srgbClr val="00B050"/>
                </a:solidFill>
              </a:rPr>
              <a:t/>
            </a:r>
            <a:br>
              <a:rPr lang="ru-RU" sz="1200" dirty="0" smtClean="0">
                <a:solidFill>
                  <a:srgbClr val="00B050"/>
                </a:solidFill>
              </a:rPr>
            </a:br>
            <a:endParaRPr lang="ru-RU" sz="1200" dirty="0">
              <a:solidFill>
                <a:srgbClr val="00B050"/>
              </a:solidFill>
            </a:endParaRPr>
          </a:p>
        </p:txBody>
      </p:sp>
      <p:pic>
        <p:nvPicPr>
          <p:cNvPr id="31746" name="Picture 2" descr="C:\Documents and Settings\Admin\Рабочий стол\фанера.jpeg"/>
          <p:cNvPicPr>
            <a:picLocks noChangeAspect="1" noChangeArrowheads="1"/>
          </p:cNvPicPr>
          <p:nvPr/>
        </p:nvPicPr>
        <p:blipFill>
          <a:blip r:embed="rId2"/>
          <a:srcRect/>
          <a:stretch>
            <a:fillRect/>
          </a:stretch>
        </p:blipFill>
        <p:spPr bwMode="auto">
          <a:xfrm>
            <a:off x="4714876" y="2786058"/>
            <a:ext cx="4088323" cy="3571900"/>
          </a:xfrm>
          <a:prstGeom prst="rect">
            <a:avLst/>
          </a:prstGeom>
          <a:noFill/>
        </p:spPr>
      </p:pic>
      <p:pic>
        <p:nvPicPr>
          <p:cNvPr id="31747" name="Picture 3" descr="C:\Documents and Settings\Admin\Рабочий стол\брикети.jpeg"/>
          <p:cNvPicPr>
            <a:picLocks noChangeAspect="1" noChangeArrowheads="1"/>
          </p:cNvPicPr>
          <p:nvPr/>
        </p:nvPicPr>
        <p:blipFill>
          <a:blip r:embed="rId3"/>
          <a:srcRect/>
          <a:stretch>
            <a:fillRect/>
          </a:stretch>
        </p:blipFill>
        <p:spPr bwMode="auto">
          <a:xfrm>
            <a:off x="285720" y="2786058"/>
            <a:ext cx="4269794" cy="3571900"/>
          </a:xfrm>
          <a:prstGeom prst="rect">
            <a:avLst/>
          </a:prstGeom>
          <a:noFill/>
        </p:spPr>
      </p:pic>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нпо.jpeg"/>
          <p:cNvPicPr>
            <a:picLocks noGrp="1" noChangeAspect="1"/>
          </p:cNvPicPr>
          <p:nvPr>
            <p:ph idx="1"/>
          </p:nvPr>
        </p:nvPicPr>
        <p:blipFill>
          <a:blip r:embed="rId2"/>
          <a:stretch>
            <a:fillRect/>
          </a:stretch>
        </p:blipFill>
        <p:spPr>
          <a:xfrm>
            <a:off x="1928795" y="2062264"/>
            <a:ext cx="5500726" cy="4120234"/>
          </a:xfrm>
        </p:spPr>
      </p:pic>
      <p:sp>
        <p:nvSpPr>
          <p:cNvPr id="2" name="Заголовок 1"/>
          <p:cNvSpPr>
            <a:spLocks noGrp="1"/>
          </p:cNvSpPr>
          <p:nvPr>
            <p:ph type="title"/>
          </p:nvPr>
        </p:nvSpPr>
        <p:spPr/>
        <p:txBody>
          <a:bodyPr/>
          <a:lstStyle/>
          <a:p>
            <a:pPr algn="ctr"/>
            <a:r>
              <a:rPr lang="uk-UA" i="1" u="sng" dirty="0" smtClean="0"/>
              <a:t>ВОВНЯНІ ВОЛОКНА</a:t>
            </a:r>
            <a:endParaRPr lang="ru-RU" i="1" u="sng" dirty="0"/>
          </a:p>
        </p:txBody>
      </p:sp>
    </p:spTree>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428736"/>
            <a:ext cx="7772400" cy="1736725"/>
          </a:xfrm>
        </p:spPr>
        <p:txBody>
          <a:bodyPr>
            <a:normAutofit fontScale="90000"/>
          </a:bodyPr>
          <a:lstStyle/>
          <a:p>
            <a:r>
              <a:rPr lang="uk-UA" sz="2000" dirty="0" smtClean="0">
                <a:solidFill>
                  <a:srgbClr val="00B050"/>
                </a:solidFill>
              </a:rPr>
              <a:t>Вовна — тонка довга шерсть тварин, що використовується в текстильній промисловості як сировина для виготовлення вовняних тканин.</a:t>
            </a:r>
            <a:r>
              <a:rPr lang="ru-RU" sz="2000" dirty="0" smtClean="0">
                <a:solidFill>
                  <a:srgbClr val="00B050"/>
                </a:solidFill>
              </a:rPr>
              <a:t/>
            </a:r>
            <a:br>
              <a:rPr lang="ru-RU" sz="2000" dirty="0" smtClean="0">
                <a:solidFill>
                  <a:srgbClr val="00B050"/>
                </a:solidFill>
              </a:rPr>
            </a:br>
            <a:r>
              <a:rPr lang="uk-UA" sz="2000" dirty="0" smtClean="0">
                <a:solidFill>
                  <a:srgbClr val="00B050"/>
                </a:solidFill>
              </a:rPr>
              <a:t>Вовняні волокна, по суті, складаються з білка типу кератину і мають властиву лускату поверхню. Вони еластичні, дуже гігроскопічні (поглинають вологу з повітря) і, як правило, мають помітні властивості звалюватися. Вовна важко займається (горить лише в полум’ї, поза полум’ям горіння припиняється), але обвуглюючись, виділяє запах, подібний до запаху паленого рога</a:t>
            </a:r>
            <a:r>
              <a:rPr lang="uk-UA" sz="2000" dirty="0" smtClean="0"/>
              <a:t>.</a:t>
            </a:r>
            <a:r>
              <a:rPr lang="ru-RU" sz="2000" dirty="0" smtClean="0"/>
              <a:t/>
            </a:r>
            <a:br>
              <a:rPr lang="ru-RU" sz="2000" dirty="0" smtClean="0"/>
            </a:br>
            <a:endParaRPr lang="ru-RU" sz="2000" dirty="0"/>
          </a:p>
        </p:txBody>
      </p:sp>
      <p:pic>
        <p:nvPicPr>
          <p:cNvPr id="1026" name="Picture 2" descr="C:\Documents and Settings\Admin\Рабочий стол\СТР ВОВНА.jpeg"/>
          <p:cNvPicPr>
            <a:picLocks noChangeAspect="1" noChangeArrowheads="1"/>
          </p:cNvPicPr>
          <p:nvPr/>
        </p:nvPicPr>
        <p:blipFill>
          <a:blip r:embed="rId2"/>
          <a:srcRect/>
          <a:stretch>
            <a:fillRect/>
          </a:stretch>
        </p:blipFill>
        <p:spPr bwMode="auto">
          <a:xfrm>
            <a:off x="5000628" y="3929066"/>
            <a:ext cx="3864679" cy="2571768"/>
          </a:xfrm>
          <a:prstGeom prst="rect">
            <a:avLst/>
          </a:prstGeom>
          <a:noFill/>
        </p:spPr>
      </p:pic>
      <p:pic>
        <p:nvPicPr>
          <p:cNvPr id="1027" name="Picture 3" descr="C:\Documents and Settings\Admin\Рабочий стол\БАРАН ВОВНА.jpeg"/>
          <p:cNvPicPr>
            <a:picLocks noChangeAspect="1" noChangeArrowheads="1"/>
          </p:cNvPicPr>
          <p:nvPr/>
        </p:nvPicPr>
        <p:blipFill>
          <a:blip r:embed="rId3"/>
          <a:srcRect/>
          <a:stretch>
            <a:fillRect/>
          </a:stretch>
        </p:blipFill>
        <p:spPr bwMode="auto">
          <a:xfrm>
            <a:off x="857224" y="3929066"/>
            <a:ext cx="3143272" cy="2503316"/>
          </a:xfrm>
          <a:prstGeom prst="rect">
            <a:avLst/>
          </a:prstGeom>
          <a:noFill/>
        </p:spPr>
      </p:pic>
    </p:spTree>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714356"/>
            <a:ext cx="7772400" cy="1736725"/>
          </a:xfrm>
        </p:spPr>
        <p:txBody>
          <a:bodyPr>
            <a:noAutofit/>
          </a:bodyPr>
          <a:lstStyle/>
          <a:p>
            <a:r>
              <a:rPr lang="uk-UA" sz="1600" dirty="0" smtClean="0">
                <a:solidFill>
                  <a:srgbClr val="00B050"/>
                </a:solidFill>
              </a:rPr>
              <a:t>Виробляється  вовна з домашньої вівці, верблюда. Пряжа буває різної якості, але в порівнянні з іншими видами пряжі від домашніх тварин, її характеристики більш однорідні. Для пряжі з вовни домашньої вівці дуже важливим скоріше є не походження, а обробка. Овець стрижуть у чітко визначений сезон, потім, вовну миють, очищають від сторонніх тіл, фарбують і прядуть. В усіх цих процесах є свої особливості, які додають вовняній пряжі різних якісних характеристик. </a:t>
            </a:r>
            <a:r>
              <a:rPr lang="ru-RU" sz="1600" dirty="0" smtClean="0">
                <a:solidFill>
                  <a:srgbClr val="00B050"/>
                </a:solidFill>
              </a:rPr>
              <a:t/>
            </a:r>
            <a:br>
              <a:rPr lang="ru-RU" sz="1600" dirty="0" smtClean="0">
                <a:solidFill>
                  <a:srgbClr val="00B050"/>
                </a:solidFill>
              </a:rPr>
            </a:br>
            <a:endParaRPr lang="ru-RU" sz="1600" dirty="0">
              <a:solidFill>
                <a:srgbClr val="00B050"/>
              </a:solidFill>
            </a:endParaRPr>
          </a:p>
        </p:txBody>
      </p:sp>
      <p:pic>
        <p:nvPicPr>
          <p:cNvPr id="2050" name="Picture 2" descr="C:\Documents and Settings\Admin\Рабочий стол\ПРЯЖА ВОВНА.jpeg"/>
          <p:cNvPicPr>
            <a:picLocks noChangeAspect="1" noChangeArrowheads="1"/>
          </p:cNvPicPr>
          <p:nvPr/>
        </p:nvPicPr>
        <p:blipFill>
          <a:blip r:embed="rId2"/>
          <a:srcRect/>
          <a:stretch>
            <a:fillRect/>
          </a:stretch>
        </p:blipFill>
        <p:spPr bwMode="auto">
          <a:xfrm>
            <a:off x="5214942" y="3571876"/>
            <a:ext cx="3585545" cy="2857520"/>
          </a:xfrm>
          <a:prstGeom prst="rect">
            <a:avLst/>
          </a:prstGeom>
          <a:noFill/>
        </p:spPr>
      </p:pic>
      <p:pic>
        <p:nvPicPr>
          <p:cNvPr id="2052" name="Picture 4" descr="C:\Documents and Settings\Admin\Рабочий стол\ВОВНА НИТКИ.jpeg"/>
          <p:cNvPicPr>
            <a:picLocks noChangeAspect="1" noChangeArrowheads="1"/>
          </p:cNvPicPr>
          <p:nvPr/>
        </p:nvPicPr>
        <p:blipFill>
          <a:blip r:embed="rId3"/>
          <a:srcRect/>
          <a:stretch>
            <a:fillRect/>
          </a:stretch>
        </p:blipFill>
        <p:spPr bwMode="auto">
          <a:xfrm>
            <a:off x="928662" y="3286124"/>
            <a:ext cx="3357586" cy="3007177"/>
          </a:xfrm>
          <a:prstGeom prst="rect">
            <a:avLst/>
          </a:prstGeom>
          <a:noFill/>
        </p:spPr>
      </p:pic>
    </p:spTree>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142984"/>
            <a:ext cx="7772400" cy="1736725"/>
          </a:xfrm>
        </p:spPr>
        <p:txBody>
          <a:bodyPr>
            <a:normAutofit fontScale="90000"/>
          </a:bodyPr>
          <a:lstStyle/>
          <a:p>
            <a:r>
              <a:rPr lang="uk-UA" sz="2400" dirty="0" smtClean="0">
                <a:solidFill>
                  <a:srgbClr val="00B050"/>
                </a:solidFill>
              </a:rPr>
              <a:t>Вовняна пряжа легша, ніж рослинна й еластичніша, вона краще утримує тепло. Не так швидко намокає у вологому середовищі, як бавовна, проте менш міцна. До недоліків вовняної пряжі можна віднести її </a:t>
            </a:r>
            <a:r>
              <a:rPr lang="uk-UA" sz="2400" dirty="0" err="1" smtClean="0">
                <a:solidFill>
                  <a:srgbClr val="00B050"/>
                </a:solidFill>
              </a:rPr>
              <a:t>звалюваність</a:t>
            </a:r>
            <a:r>
              <a:rPr lang="uk-UA" sz="2400" dirty="0" smtClean="0">
                <a:solidFill>
                  <a:srgbClr val="00B050"/>
                </a:solidFill>
              </a:rPr>
              <a:t> й утворення на ній скочувань при терті. Причому, чим слабкіше скручена пряжа, тим сильніше виявляються ці недоліки.</a:t>
            </a:r>
            <a:r>
              <a:rPr lang="ru-RU" sz="2400" dirty="0" smtClean="0">
                <a:solidFill>
                  <a:srgbClr val="00B050"/>
                </a:solidFill>
              </a:rPr>
              <a:t/>
            </a:r>
            <a:br>
              <a:rPr lang="ru-RU" sz="2400" dirty="0" smtClean="0">
                <a:solidFill>
                  <a:srgbClr val="00B050"/>
                </a:solidFill>
              </a:rPr>
            </a:br>
            <a:endParaRPr lang="ru-RU" sz="2400" dirty="0">
              <a:solidFill>
                <a:srgbClr val="00B050"/>
              </a:solidFill>
            </a:endParaRPr>
          </a:p>
        </p:txBody>
      </p:sp>
      <p:sp>
        <p:nvSpPr>
          <p:cNvPr id="3" name="Подзаголовок 2"/>
          <p:cNvSpPr>
            <a:spLocks noGrp="1"/>
          </p:cNvSpPr>
          <p:nvPr>
            <p:ph type="subTitle" idx="1"/>
          </p:nvPr>
        </p:nvSpPr>
        <p:spPr/>
        <p:txBody>
          <a:bodyPr/>
          <a:lstStyle/>
          <a:p>
            <a:endParaRPr lang="ru-RU" dirty="0"/>
          </a:p>
        </p:txBody>
      </p:sp>
      <p:pic>
        <p:nvPicPr>
          <p:cNvPr id="3074" name="Picture 2" descr="C:\Documents and Settings\Admin\Рабочий стол\ШЕРСТЬ.jpeg"/>
          <p:cNvPicPr>
            <a:picLocks noChangeAspect="1" noChangeArrowheads="1"/>
          </p:cNvPicPr>
          <p:nvPr/>
        </p:nvPicPr>
        <p:blipFill>
          <a:blip r:embed="rId2"/>
          <a:srcRect/>
          <a:stretch>
            <a:fillRect/>
          </a:stretch>
        </p:blipFill>
        <p:spPr bwMode="auto">
          <a:xfrm>
            <a:off x="1000100" y="3734664"/>
            <a:ext cx="7358114" cy="3123336"/>
          </a:xfrm>
          <a:prstGeom prst="rect">
            <a:avLst/>
          </a:prstGeom>
          <a:noFill/>
        </p:spPr>
      </p:pic>
    </p:spTree>
  </p:cSld>
  <p:clrMapOvr>
    <a:masterClrMapping/>
  </p:clrMapOvr>
  <p:transition spd="slow">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42852"/>
            <a:ext cx="7772400" cy="1736725"/>
          </a:xfrm>
        </p:spPr>
        <p:txBody>
          <a:bodyPr/>
          <a:lstStyle/>
          <a:p>
            <a:pPr algn="ctr"/>
            <a:r>
              <a:rPr lang="uk-UA" i="1" u="sng" dirty="0" smtClean="0"/>
              <a:t>ШОВКОВІ ВОЛОКНА</a:t>
            </a:r>
            <a:endParaRPr lang="ru-RU" i="1" u="sng" dirty="0"/>
          </a:p>
        </p:txBody>
      </p:sp>
      <p:pic>
        <p:nvPicPr>
          <p:cNvPr id="4098" name="Picture 2" descr="C:\Documents and Settings\Admin\Рабочий стол\ткан.jpeg"/>
          <p:cNvPicPr>
            <a:picLocks noChangeAspect="1" noChangeArrowheads="1"/>
          </p:cNvPicPr>
          <p:nvPr/>
        </p:nvPicPr>
        <p:blipFill>
          <a:blip r:embed="rId2"/>
          <a:srcRect/>
          <a:stretch>
            <a:fillRect/>
          </a:stretch>
        </p:blipFill>
        <p:spPr bwMode="auto">
          <a:xfrm>
            <a:off x="1071538" y="1785926"/>
            <a:ext cx="6977890" cy="4643469"/>
          </a:xfrm>
          <a:prstGeom prst="rect">
            <a:avLst/>
          </a:prstGeom>
          <a:noFill/>
        </p:spPr>
      </p:pic>
    </p:spTree>
  </p:cSld>
  <p:clrMapOvr>
    <a:masterClrMapping/>
  </p:clrMapOvr>
  <p:transition spd="slow">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42852"/>
            <a:ext cx="7772400" cy="1736725"/>
          </a:xfrm>
        </p:spPr>
        <p:txBody>
          <a:bodyPr>
            <a:normAutofit fontScale="90000"/>
          </a:bodyPr>
          <a:lstStyle/>
          <a:p>
            <a:r>
              <a:rPr lang="uk-UA" sz="3200" dirty="0" smtClean="0">
                <a:solidFill>
                  <a:srgbClr val="00B050"/>
                </a:solidFill>
              </a:rPr>
              <a:t>Шовк — натуральна текстильна нитка тваринного походження — продукт виділення залоз </a:t>
            </a:r>
            <a:r>
              <a:rPr lang="uk-UA" sz="3200" dirty="0" err="1" smtClean="0">
                <a:solidFill>
                  <a:srgbClr val="00B050"/>
                </a:solidFill>
              </a:rPr>
              <a:t>гусіні</a:t>
            </a:r>
            <a:r>
              <a:rPr lang="uk-UA" sz="3200" dirty="0" smtClean="0">
                <a:solidFill>
                  <a:srgbClr val="00B050"/>
                </a:solidFill>
              </a:rPr>
              <a:t> шовкопрядів при звиванні коконів. </a:t>
            </a:r>
            <a:endParaRPr lang="ru-RU" sz="3200" dirty="0">
              <a:solidFill>
                <a:srgbClr val="00B050"/>
              </a:solidFill>
            </a:endParaRPr>
          </a:p>
        </p:txBody>
      </p:sp>
      <p:pic>
        <p:nvPicPr>
          <p:cNvPr id="5122" name="Picture 2" descr="C:\Documents and Settings\Admin\Рабочий стол\тутовий.jpeg"/>
          <p:cNvPicPr>
            <a:picLocks noChangeAspect="1" noChangeArrowheads="1"/>
          </p:cNvPicPr>
          <p:nvPr/>
        </p:nvPicPr>
        <p:blipFill>
          <a:blip r:embed="rId2"/>
          <a:srcRect/>
          <a:stretch>
            <a:fillRect/>
          </a:stretch>
        </p:blipFill>
        <p:spPr bwMode="auto">
          <a:xfrm>
            <a:off x="1785918" y="2643182"/>
            <a:ext cx="5458400" cy="1833571"/>
          </a:xfrm>
          <a:prstGeom prst="rect">
            <a:avLst/>
          </a:prstGeom>
          <a:noFill/>
        </p:spPr>
      </p:pic>
      <p:pic>
        <p:nvPicPr>
          <p:cNvPr id="5123" name="Picture 3" descr="C:\Documents and Settings\Admin\Рабочий стол\шовкопря.jpeg"/>
          <p:cNvPicPr>
            <a:picLocks noChangeAspect="1" noChangeArrowheads="1"/>
          </p:cNvPicPr>
          <p:nvPr/>
        </p:nvPicPr>
        <p:blipFill>
          <a:blip r:embed="rId3"/>
          <a:srcRect/>
          <a:stretch>
            <a:fillRect/>
          </a:stretch>
        </p:blipFill>
        <p:spPr bwMode="auto">
          <a:xfrm>
            <a:off x="428596" y="4572008"/>
            <a:ext cx="2857520" cy="2143140"/>
          </a:xfrm>
          <a:prstGeom prst="rect">
            <a:avLst/>
          </a:prstGeom>
          <a:noFill/>
        </p:spPr>
      </p:pic>
      <p:pic>
        <p:nvPicPr>
          <p:cNvPr id="5124" name="Picture 4" descr="C:\Documents and Settings\Admin\Рабочий стол\шовкопр.jpeg"/>
          <p:cNvPicPr>
            <a:picLocks noChangeAspect="1" noChangeArrowheads="1"/>
          </p:cNvPicPr>
          <p:nvPr/>
        </p:nvPicPr>
        <p:blipFill>
          <a:blip r:embed="rId4"/>
          <a:srcRect/>
          <a:stretch>
            <a:fillRect/>
          </a:stretch>
        </p:blipFill>
        <p:spPr bwMode="auto">
          <a:xfrm>
            <a:off x="5214941" y="4500571"/>
            <a:ext cx="3451697" cy="2357430"/>
          </a:xfrm>
          <a:prstGeom prst="rect">
            <a:avLst/>
          </a:prstGeom>
          <a:noFill/>
        </p:spPr>
      </p:pic>
    </p:spTree>
  </p:cSld>
  <p:clrMapOvr>
    <a:masterClrMapping/>
  </p:clrMapOvr>
  <p:transition spd="slow">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928802"/>
            <a:ext cx="7772400" cy="1736725"/>
          </a:xfrm>
        </p:spPr>
        <p:txBody>
          <a:bodyPr>
            <a:normAutofit fontScale="90000"/>
          </a:bodyPr>
          <a:lstStyle/>
          <a:p>
            <a:r>
              <a:rPr lang="uk-UA" sz="1800" dirty="0" smtClean="0">
                <a:solidFill>
                  <a:srgbClr val="00B050"/>
                </a:solidFill>
              </a:rPr>
              <a:t>Довжина шовкової нитки може досягати 800—1000 м. Вона має трикутний переріз і подібно до призми відбиває світло, завдяки чому має гарний блиск.</a:t>
            </a:r>
            <a:r>
              <a:rPr lang="ru-RU" sz="1800" dirty="0" smtClean="0">
                <a:solidFill>
                  <a:srgbClr val="00B050"/>
                </a:solidFill>
              </a:rPr>
              <a:t/>
            </a:r>
            <a:br>
              <a:rPr lang="ru-RU" sz="1800" dirty="0" smtClean="0">
                <a:solidFill>
                  <a:srgbClr val="00B050"/>
                </a:solidFill>
              </a:rPr>
            </a:br>
            <a:r>
              <a:rPr lang="uk-UA" sz="1800" dirty="0" smtClean="0">
                <a:solidFill>
                  <a:srgbClr val="00B050"/>
                </a:solidFill>
              </a:rPr>
              <a:t> Шовкові коконні нитки складаються з двох шовковинок, склеєних між собою особливою речовиною — </a:t>
            </a:r>
            <a:r>
              <a:rPr lang="uk-UA" sz="1800" dirty="0" err="1" smtClean="0">
                <a:solidFill>
                  <a:srgbClr val="00B050"/>
                </a:solidFill>
              </a:rPr>
              <a:t>серицином</a:t>
            </a:r>
            <a:r>
              <a:rPr lang="uk-UA" sz="1800" dirty="0" smtClean="0">
                <a:solidFill>
                  <a:srgbClr val="00B050"/>
                </a:solidFill>
              </a:rPr>
              <a:t>. В коконі нитки укладені в 40-45 шарів, довжина їх досягає 700 - 800 м. Якщо дати лялечці перетворитися в метелика і вийти з кокона, в шовкових оболонках з'являться дірочки. Такі кокони дуже важко розмотувати. Тому лялечку умертвляють, обробляючи кокони гарячим повітрям, а після цього, щоб вони не гнили, сушать. Так як шовкова нитка дуже тонка (середня товщина її 25-30 </a:t>
            </a:r>
            <a:r>
              <a:rPr lang="uk-UA" sz="1800" dirty="0" err="1" smtClean="0">
                <a:solidFill>
                  <a:srgbClr val="00B050"/>
                </a:solidFill>
              </a:rPr>
              <a:t>мк</a:t>
            </a:r>
            <a:r>
              <a:rPr lang="uk-UA" sz="1800" dirty="0" smtClean="0">
                <a:solidFill>
                  <a:srgbClr val="00B050"/>
                </a:solidFill>
              </a:rPr>
              <a:t>), при розмотуванні з'єднують нитки декількох коконів (від 3 до 10). При цьому нитки міцно склеюються </a:t>
            </a:r>
            <a:r>
              <a:rPr lang="uk-UA" sz="1800" dirty="0" err="1" smtClean="0">
                <a:solidFill>
                  <a:srgbClr val="00B050"/>
                </a:solidFill>
              </a:rPr>
              <a:t>серицином</a:t>
            </a:r>
            <a:r>
              <a:rPr lang="uk-UA" sz="1800" dirty="0" smtClean="0">
                <a:solidFill>
                  <a:srgbClr val="00B050"/>
                </a:solidFill>
              </a:rPr>
              <a:t>. Таку нитку називають шовком-сирцем.</a:t>
            </a:r>
            <a:r>
              <a:rPr lang="ru-RU" sz="1800" dirty="0" smtClean="0">
                <a:solidFill>
                  <a:srgbClr val="00B050"/>
                </a:solidFill>
              </a:rPr>
              <a:t/>
            </a:r>
            <a:br>
              <a:rPr lang="ru-RU" sz="1800" dirty="0" smtClean="0">
                <a:solidFill>
                  <a:srgbClr val="00B050"/>
                </a:solidFill>
              </a:rPr>
            </a:br>
            <a:endParaRPr lang="ru-RU" sz="1800" dirty="0">
              <a:solidFill>
                <a:srgbClr val="00B050"/>
              </a:solidFill>
            </a:endParaRPr>
          </a:p>
        </p:txBody>
      </p:sp>
      <p:pic>
        <p:nvPicPr>
          <p:cNvPr id="6146" name="Picture 2" descr="C:\Documents and Settings\Admin\Рабочий стол\ШОВК.НИТКИ2.jpeg"/>
          <p:cNvPicPr>
            <a:picLocks noChangeAspect="1" noChangeArrowheads="1"/>
          </p:cNvPicPr>
          <p:nvPr/>
        </p:nvPicPr>
        <p:blipFill>
          <a:blip r:embed="rId2"/>
          <a:srcRect/>
          <a:stretch>
            <a:fillRect/>
          </a:stretch>
        </p:blipFill>
        <p:spPr bwMode="auto">
          <a:xfrm>
            <a:off x="2714612" y="3506284"/>
            <a:ext cx="4357718" cy="3208864"/>
          </a:xfrm>
          <a:prstGeom prst="rect">
            <a:avLst/>
          </a:prstGeom>
          <a:noFill/>
        </p:spPr>
      </p:pic>
    </p:spTree>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500174"/>
            <a:ext cx="7772400" cy="1736725"/>
          </a:xfrm>
        </p:spPr>
        <p:txBody>
          <a:bodyPr>
            <a:normAutofit fontScale="90000"/>
          </a:bodyPr>
          <a:lstStyle/>
          <a:p>
            <a:r>
              <a:rPr lang="uk-UA" sz="2400" dirty="0" smtClean="0">
                <a:solidFill>
                  <a:srgbClr val="00B050"/>
                </a:solidFill>
              </a:rPr>
              <a:t>Шовкові тканини мають природний блиск, м’які, тонкі, добре драпіруються, дуже витончені й елегантні. Недолік тканини — невисока міцність фарбування до світла (сонячні промені значно знижують міцність тканини). Шовкові тканини мнуться в різному ступені ( залежно від якості), високоякісний шовк практично не мнеться. Шовкова тканина вимагає дбайливого поводження. </a:t>
            </a:r>
            <a:r>
              <a:rPr lang="ru-RU" sz="2400" dirty="0" smtClean="0">
                <a:solidFill>
                  <a:srgbClr val="00B050"/>
                </a:solidFill>
              </a:rPr>
              <a:t/>
            </a:r>
            <a:br>
              <a:rPr lang="ru-RU" sz="2400" dirty="0" smtClean="0">
                <a:solidFill>
                  <a:srgbClr val="00B050"/>
                </a:solidFill>
              </a:rPr>
            </a:br>
            <a:endParaRPr lang="ru-RU" sz="2400" dirty="0">
              <a:solidFill>
                <a:srgbClr val="00B050"/>
              </a:solidFill>
            </a:endParaRPr>
          </a:p>
        </p:txBody>
      </p:sp>
      <p:pic>
        <p:nvPicPr>
          <p:cNvPr id="7170" name="Picture 2" descr="C:\Documents and Settings\Admin\Рабочий стол\шовко.jpeg"/>
          <p:cNvPicPr>
            <a:picLocks noChangeAspect="1" noChangeArrowheads="1"/>
          </p:cNvPicPr>
          <p:nvPr/>
        </p:nvPicPr>
        <p:blipFill>
          <a:blip r:embed="rId2"/>
          <a:srcRect/>
          <a:stretch>
            <a:fillRect/>
          </a:stretch>
        </p:blipFill>
        <p:spPr bwMode="auto">
          <a:xfrm>
            <a:off x="2214546" y="3914905"/>
            <a:ext cx="5072098" cy="2863823"/>
          </a:xfrm>
          <a:prstGeom prst="rect">
            <a:avLst/>
          </a:prstGeom>
          <a:noFill/>
        </p:spPr>
      </p:pic>
    </p:spTree>
  </p:cSld>
  <p:clrMapOvr>
    <a:masterClrMapping/>
  </p:clrMapOvr>
  <p:transition spd="slow">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ПРОСТИНЯ.jpeg"/>
          <p:cNvPicPr>
            <a:picLocks noGrp="1" noChangeAspect="1"/>
          </p:cNvPicPr>
          <p:nvPr>
            <p:ph idx="1"/>
          </p:nvPr>
        </p:nvPicPr>
        <p:blipFill>
          <a:blip r:embed="rId2"/>
          <a:stretch>
            <a:fillRect/>
          </a:stretch>
        </p:blipFill>
        <p:spPr>
          <a:xfrm>
            <a:off x="1214414" y="1657461"/>
            <a:ext cx="7072361" cy="4810246"/>
          </a:xfrm>
        </p:spPr>
      </p:pic>
      <p:sp>
        <p:nvSpPr>
          <p:cNvPr id="2" name="Заголовок 1"/>
          <p:cNvSpPr>
            <a:spLocks noGrp="1"/>
          </p:cNvSpPr>
          <p:nvPr>
            <p:ph type="title"/>
          </p:nvPr>
        </p:nvSpPr>
        <p:spPr/>
        <p:txBody>
          <a:bodyPr/>
          <a:lstStyle/>
          <a:p>
            <a:pPr algn="ctr"/>
            <a:r>
              <a:rPr lang="uk-UA" i="1" u="sng" dirty="0" smtClean="0"/>
              <a:t>БАВОВНЯНІ ТКАНИНИ</a:t>
            </a:r>
            <a:endParaRPr lang="ru-RU" i="1" u="sng" dirty="0"/>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9" descr="flax_t1"/>
          <p:cNvPicPr>
            <a:picLocks noGrp="1" noChangeAspect="1" noChangeArrowheads="1"/>
          </p:cNvPicPr>
          <p:nvPr>
            <p:ph/>
          </p:nvPr>
        </p:nvPicPr>
        <p:blipFill>
          <a:blip r:embed="rId2"/>
          <a:srcRect/>
          <a:stretch>
            <a:fillRect/>
          </a:stretch>
        </p:blipFill>
        <p:spPr>
          <a:xfrm>
            <a:off x="0" y="0"/>
            <a:ext cx="9144000" cy="6858000"/>
          </a:xfrm>
          <a:noFill/>
        </p:spPr>
      </p:pic>
      <p:sp>
        <p:nvSpPr>
          <p:cNvPr id="2054" name="Rectangle 6"/>
          <p:cNvSpPr>
            <a:spLocks noGrp="1" noRot="1" noChangeArrowheads="1"/>
          </p:cNvSpPr>
          <p:nvPr>
            <p:ph type="ctrTitle" idx="4294967295"/>
          </p:nvPr>
        </p:nvSpPr>
        <p:spPr>
          <a:xfrm>
            <a:off x="1150938" y="2130425"/>
            <a:ext cx="7993062" cy="1470025"/>
          </a:xfrm>
        </p:spPr>
        <p:txBody>
          <a:bodyPr>
            <a:normAutofit/>
          </a:bodyPr>
          <a:lstStyle/>
          <a:p>
            <a:pPr algn="ctr" eaLnBrk="1" hangingPunct="1">
              <a:defRPr/>
            </a:pPr>
            <a:r>
              <a:rPr lang="uk-UA" sz="6600" b="0" i="1" u="sng" dirty="0" smtClean="0">
                <a:solidFill>
                  <a:srgbClr val="00B050"/>
                </a:solidFill>
              </a:rPr>
              <a:t>ЛЛЯНІ ВОЛОКНА</a:t>
            </a:r>
            <a:endParaRPr lang="ru-RU" sz="6600" b="0" i="1" u="sng" dirty="0" smtClean="0">
              <a:solidFill>
                <a:srgbClr val="00B050"/>
              </a:solidFill>
            </a:endParaRPr>
          </a:p>
        </p:txBody>
      </p:sp>
      <p:sp>
        <p:nvSpPr>
          <p:cNvPr id="2055" name="Rectangle 7"/>
          <p:cNvSpPr>
            <a:spLocks noGrp="1" noRot="1" noChangeArrowheads="1"/>
          </p:cNvSpPr>
          <p:nvPr>
            <p:ph type="subTitle" idx="4294967295"/>
          </p:nvPr>
        </p:nvSpPr>
        <p:spPr>
          <a:xfrm>
            <a:off x="6846888" y="4941888"/>
            <a:ext cx="2297112" cy="1752600"/>
          </a:xfrm>
        </p:spPr>
        <p:txBody>
          <a:bodyPr/>
          <a:lstStyle/>
          <a:p>
            <a:pPr marL="0" indent="0" algn="r" eaLnBrk="1" hangingPunct="1">
              <a:buFont typeface="Wingdings" pitchFamily="2" charset="2"/>
              <a:buNone/>
              <a:defRPr/>
            </a:pPr>
            <a:r>
              <a:rPr lang="uk-UA" sz="1400" dirty="0" smtClean="0"/>
              <a:t>.</a:t>
            </a:r>
            <a:endParaRPr lang="ru-RU" sz="1400" dirty="0" smtClean="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fade">
                                      <p:cBhvr>
                                        <p:cTn id="7" dur="2000"/>
                                        <p:tgtEl>
                                          <p:spTgt spid="205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55"/>
                                        </p:tgtEl>
                                        <p:attrNameLst>
                                          <p:attrName>style.visibility</p:attrName>
                                        </p:attrNameLst>
                                      </p:cBhvr>
                                      <p:to>
                                        <p:strVal val="visible"/>
                                      </p:to>
                                    </p:set>
                                    <p:animEffect transition="in" filter="fade">
                                      <p:cBhvr>
                                        <p:cTn id="10" dur="2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1643050"/>
            <a:ext cx="7772400" cy="1736725"/>
          </a:xfrm>
        </p:spPr>
        <p:txBody>
          <a:bodyPr>
            <a:normAutofit fontScale="90000"/>
          </a:bodyPr>
          <a:lstStyle/>
          <a:p>
            <a:r>
              <a:rPr lang="ru-RU" sz="2000" dirty="0" err="1" smtClean="0">
                <a:solidFill>
                  <a:srgbClr val="00B050"/>
                </a:solidFill>
              </a:rPr>
              <a:t>Баво́вна</a:t>
            </a:r>
            <a:r>
              <a:rPr lang="ru-RU" sz="2000" dirty="0" smtClean="0">
                <a:solidFill>
                  <a:srgbClr val="00B050"/>
                </a:solidFill>
              </a:rPr>
              <a:t> (англ. </a:t>
            </a:r>
            <a:r>
              <a:rPr lang="ru-RU" sz="2000" dirty="0" err="1" smtClean="0">
                <a:solidFill>
                  <a:srgbClr val="00B050"/>
                </a:solidFill>
              </a:rPr>
              <a:t>cotton</a:t>
            </a:r>
            <a:r>
              <a:rPr lang="ru-RU" sz="2000" dirty="0" smtClean="0">
                <a:solidFill>
                  <a:srgbClr val="00B050"/>
                </a:solidFill>
              </a:rPr>
              <a:t>)  — </a:t>
            </a:r>
            <a:r>
              <a:rPr lang="ru-RU" sz="2000" dirty="0" err="1" smtClean="0">
                <a:solidFill>
                  <a:srgbClr val="00B050"/>
                </a:solidFill>
              </a:rPr>
              <a:t>текстильне</a:t>
            </a:r>
            <a:r>
              <a:rPr lang="ru-RU" sz="2000" dirty="0" smtClean="0">
                <a:solidFill>
                  <a:srgbClr val="00B050"/>
                </a:solidFill>
              </a:rPr>
              <a:t> волокно </a:t>
            </a:r>
            <a:r>
              <a:rPr lang="ru-RU" sz="2000" dirty="0" err="1" smtClean="0">
                <a:solidFill>
                  <a:srgbClr val="00B050"/>
                </a:solidFill>
              </a:rPr>
              <a:t>рослинного</a:t>
            </a:r>
            <a:r>
              <a:rPr lang="ru-RU" sz="2000" dirty="0" smtClean="0">
                <a:solidFill>
                  <a:srgbClr val="00B050"/>
                </a:solidFill>
              </a:rPr>
              <a:t> </a:t>
            </a:r>
            <a:r>
              <a:rPr lang="ru-RU" sz="2000" dirty="0" err="1" smtClean="0">
                <a:solidFill>
                  <a:srgbClr val="00B050"/>
                </a:solidFill>
              </a:rPr>
              <a:t>походження</a:t>
            </a:r>
            <a:r>
              <a:rPr lang="ru-RU" sz="2000" dirty="0" smtClean="0">
                <a:solidFill>
                  <a:srgbClr val="00B050"/>
                </a:solidFill>
              </a:rPr>
              <a:t>. Волокно </a:t>
            </a:r>
            <a:r>
              <a:rPr lang="ru-RU" sz="2000" dirty="0" err="1" smtClean="0">
                <a:solidFill>
                  <a:srgbClr val="00B050"/>
                </a:solidFill>
              </a:rPr>
              <a:t>являє</a:t>
            </a:r>
            <a:r>
              <a:rPr lang="ru-RU" sz="2000" dirty="0" smtClean="0">
                <a:solidFill>
                  <a:srgbClr val="00B050"/>
                </a:solidFill>
              </a:rPr>
              <a:t> собою волоски на </a:t>
            </a:r>
            <a:r>
              <a:rPr lang="ru-RU" sz="2000" dirty="0" err="1" smtClean="0">
                <a:solidFill>
                  <a:srgbClr val="00B050"/>
                </a:solidFill>
              </a:rPr>
              <a:t>насінинах</a:t>
            </a:r>
            <a:r>
              <a:rPr lang="ru-RU" sz="2000" dirty="0" smtClean="0">
                <a:solidFill>
                  <a:srgbClr val="00B050"/>
                </a:solidFill>
              </a:rPr>
              <a:t> </a:t>
            </a:r>
            <a:r>
              <a:rPr lang="ru-RU" sz="2000" dirty="0" err="1" smtClean="0">
                <a:solidFill>
                  <a:srgbClr val="00B050"/>
                </a:solidFill>
              </a:rPr>
              <a:t>бавовника</a:t>
            </a:r>
            <a:r>
              <a:rPr lang="ru-RU" sz="2000" dirty="0" smtClean="0">
                <a:solidFill>
                  <a:srgbClr val="00B050"/>
                </a:solidFill>
              </a:rPr>
              <a:t> — </a:t>
            </a:r>
            <a:r>
              <a:rPr lang="ru-RU" sz="2000" dirty="0" err="1" smtClean="0">
                <a:solidFill>
                  <a:srgbClr val="00B050"/>
                </a:solidFill>
              </a:rPr>
              <a:t>кущоподібної</a:t>
            </a:r>
            <a:r>
              <a:rPr lang="ru-RU" sz="2000" dirty="0" smtClean="0">
                <a:solidFill>
                  <a:srgbClr val="00B050"/>
                </a:solidFill>
              </a:rPr>
              <a:t> </a:t>
            </a:r>
            <a:r>
              <a:rPr lang="ru-RU" sz="2000" dirty="0" err="1" smtClean="0">
                <a:solidFill>
                  <a:srgbClr val="00B050"/>
                </a:solidFill>
              </a:rPr>
              <a:t>рослини</a:t>
            </a:r>
            <a:r>
              <a:rPr lang="ru-RU" sz="2000" dirty="0" smtClean="0">
                <a:solidFill>
                  <a:srgbClr val="00B050"/>
                </a:solidFill>
              </a:rPr>
              <a:t> роду </a:t>
            </a:r>
            <a:r>
              <a:rPr lang="ru-RU" sz="2000" dirty="0" err="1" smtClean="0">
                <a:solidFill>
                  <a:srgbClr val="00B050"/>
                </a:solidFill>
              </a:rPr>
              <a:t>Gossypium</a:t>
            </a:r>
            <a:r>
              <a:rPr lang="ru-RU" sz="2000" dirty="0" smtClean="0">
                <a:solidFill>
                  <a:srgbClr val="00B050"/>
                </a:solidFill>
              </a:rPr>
              <a:t>, яка </a:t>
            </a:r>
            <a:r>
              <a:rPr lang="ru-RU" sz="2000" dirty="0" err="1" smtClean="0">
                <a:solidFill>
                  <a:srgbClr val="00B050"/>
                </a:solidFill>
              </a:rPr>
              <a:t>займає</a:t>
            </a:r>
            <a:r>
              <a:rPr lang="ru-RU" sz="2000" dirty="0" smtClean="0">
                <a:solidFill>
                  <a:srgbClr val="00B050"/>
                </a:solidFill>
              </a:rPr>
              <a:t> </a:t>
            </a:r>
            <a:r>
              <a:rPr lang="ru-RU" sz="2000" dirty="0" err="1" smtClean="0">
                <a:solidFill>
                  <a:srgbClr val="00B050"/>
                </a:solidFill>
              </a:rPr>
              <a:t>одне</a:t>
            </a:r>
            <a:r>
              <a:rPr lang="ru-RU" sz="2000" dirty="0" smtClean="0">
                <a:solidFill>
                  <a:srgbClr val="00B050"/>
                </a:solidFill>
              </a:rPr>
              <a:t> </a:t>
            </a:r>
            <a:r>
              <a:rPr lang="ru-RU" sz="2000" dirty="0" err="1" smtClean="0">
                <a:solidFill>
                  <a:srgbClr val="00B050"/>
                </a:solidFill>
              </a:rPr>
              <a:t>з</a:t>
            </a:r>
            <a:r>
              <a:rPr lang="ru-RU" sz="2000" dirty="0" smtClean="0">
                <a:solidFill>
                  <a:srgbClr val="00B050"/>
                </a:solidFill>
              </a:rPr>
              <a:t> </a:t>
            </a:r>
            <a:r>
              <a:rPr lang="ru-RU" sz="2000" dirty="0" err="1" smtClean="0">
                <a:solidFill>
                  <a:srgbClr val="00B050"/>
                </a:solidFill>
              </a:rPr>
              <a:t>провідних</a:t>
            </a:r>
            <a:r>
              <a:rPr lang="ru-RU" sz="2000" dirty="0" smtClean="0">
                <a:solidFill>
                  <a:srgbClr val="00B050"/>
                </a:solidFill>
              </a:rPr>
              <a:t> </a:t>
            </a:r>
            <a:r>
              <a:rPr lang="ru-RU" sz="2000" dirty="0" err="1" smtClean="0">
                <a:solidFill>
                  <a:srgbClr val="00B050"/>
                </a:solidFill>
              </a:rPr>
              <a:t>місць</a:t>
            </a:r>
            <a:r>
              <a:rPr lang="ru-RU" sz="2000" dirty="0" smtClean="0">
                <a:solidFill>
                  <a:srgbClr val="00B050"/>
                </a:solidFill>
              </a:rPr>
              <a:t> </a:t>
            </a:r>
            <a:r>
              <a:rPr lang="ru-RU" sz="2000" dirty="0" err="1" smtClean="0">
                <a:solidFill>
                  <a:srgbClr val="00B050"/>
                </a:solidFill>
              </a:rPr>
              <a:t>серед</a:t>
            </a:r>
            <a:r>
              <a:rPr lang="ru-RU" sz="2000" dirty="0" smtClean="0">
                <a:solidFill>
                  <a:srgbClr val="00B050"/>
                </a:solidFill>
              </a:rPr>
              <a:t> </a:t>
            </a:r>
            <a:r>
              <a:rPr lang="ru-RU" sz="2000" dirty="0" err="1" smtClean="0">
                <a:solidFill>
                  <a:srgbClr val="00B050"/>
                </a:solidFill>
              </a:rPr>
              <a:t>технічних</a:t>
            </a:r>
            <a:r>
              <a:rPr lang="ru-RU" sz="2000" dirty="0" smtClean="0">
                <a:solidFill>
                  <a:srgbClr val="00B050"/>
                </a:solidFill>
              </a:rPr>
              <a:t> </a:t>
            </a:r>
            <a:r>
              <a:rPr lang="ru-RU" sz="2000" dirty="0" err="1" smtClean="0">
                <a:solidFill>
                  <a:srgbClr val="00B050"/>
                </a:solidFill>
              </a:rPr>
              <a:t>сільськогосподарських</a:t>
            </a:r>
            <a:r>
              <a:rPr lang="ru-RU" sz="2000" dirty="0" smtClean="0">
                <a:solidFill>
                  <a:srgbClr val="00B050"/>
                </a:solidFill>
              </a:rPr>
              <a:t> культур. Це </a:t>
            </a:r>
            <a:r>
              <a:rPr lang="ru-RU" sz="2000" dirty="0" err="1" smtClean="0">
                <a:solidFill>
                  <a:srgbClr val="00B050"/>
                </a:solidFill>
              </a:rPr>
              <a:t>найважливіше</a:t>
            </a:r>
            <a:r>
              <a:rPr lang="ru-RU" sz="2000" dirty="0" smtClean="0">
                <a:solidFill>
                  <a:srgbClr val="00B050"/>
                </a:solidFill>
              </a:rPr>
              <a:t> </a:t>
            </a:r>
            <a:r>
              <a:rPr lang="ru-RU" sz="2000" dirty="0" err="1" smtClean="0">
                <a:solidFill>
                  <a:srgbClr val="00B050"/>
                </a:solidFill>
              </a:rPr>
              <a:t>натуральне</a:t>
            </a:r>
            <a:r>
              <a:rPr lang="ru-RU" sz="2000" dirty="0" smtClean="0">
                <a:solidFill>
                  <a:srgbClr val="00B050"/>
                </a:solidFill>
              </a:rPr>
              <a:t> волокно, </a:t>
            </a:r>
            <a:r>
              <a:rPr lang="ru-RU" sz="2000" dirty="0" err="1" smtClean="0">
                <a:solidFill>
                  <a:srgbClr val="00B050"/>
                </a:solidFill>
              </a:rPr>
              <a:t>що</a:t>
            </a:r>
            <a:r>
              <a:rPr lang="ru-RU" sz="2000" dirty="0" smtClean="0">
                <a:solidFill>
                  <a:srgbClr val="00B050"/>
                </a:solidFill>
              </a:rPr>
              <a:t> </a:t>
            </a:r>
            <a:r>
              <a:rPr lang="ru-RU" sz="2000" dirty="0" err="1" smtClean="0">
                <a:solidFill>
                  <a:srgbClr val="00B050"/>
                </a:solidFill>
              </a:rPr>
              <a:t>використовується</a:t>
            </a:r>
            <a:r>
              <a:rPr lang="ru-RU" sz="2000" dirty="0" smtClean="0">
                <a:solidFill>
                  <a:srgbClr val="00B050"/>
                </a:solidFill>
              </a:rPr>
              <a:t> в текстильному </a:t>
            </a:r>
            <a:r>
              <a:rPr lang="ru-RU" sz="2000" dirty="0" err="1" smtClean="0">
                <a:solidFill>
                  <a:srgbClr val="00B050"/>
                </a:solidFill>
              </a:rPr>
              <a:t>виробництві</a:t>
            </a:r>
            <a:r>
              <a:rPr lang="ru-RU" sz="2000" dirty="0" smtClean="0">
                <a:solidFill>
                  <a:srgbClr val="00B050"/>
                </a:solidFill>
              </a:rPr>
              <a:t> для </a:t>
            </a:r>
            <a:r>
              <a:rPr lang="ru-RU" sz="2000" dirty="0" err="1" smtClean="0">
                <a:solidFill>
                  <a:srgbClr val="00B050"/>
                </a:solidFill>
              </a:rPr>
              <a:t>одягу</a:t>
            </a:r>
            <a:r>
              <a:rPr lang="ru-RU" sz="2000" dirty="0" smtClean="0">
                <a:solidFill>
                  <a:srgbClr val="00B050"/>
                </a:solidFill>
              </a:rPr>
              <a:t>, </a:t>
            </a:r>
            <a:r>
              <a:rPr lang="ru-RU" sz="2000" dirty="0" err="1" smtClean="0">
                <a:solidFill>
                  <a:srgbClr val="00B050"/>
                </a:solidFill>
              </a:rPr>
              <a:t>товарів</a:t>
            </a:r>
            <a:r>
              <a:rPr lang="ru-RU" sz="2000" dirty="0" smtClean="0">
                <a:solidFill>
                  <a:srgbClr val="00B050"/>
                </a:solidFill>
              </a:rPr>
              <a:t> </a:t>
            </a:r>
            <a:r>
              <a:rPr lang="ru-RU" sz="2000" dirty="0" err="1" smtClean="0">
                <a:solidFill>
                  <a:srgbClr val="00B050"/>
                </a:solidFill>
              </a:rPr>
              <a:t>для</a:t>
            </a:r>
            <a:r>
              <a:rPr lang="ru-RU" sz="2000" dirty="0" smtClean="0">
                <a:solidFill>
                  <a:srgbClr val="00B050"/>
                </a:solidFill>
              </a:rPr>
              <a:t> дому </a:t>
            </a:r>
            <a:r>
              <a:rPr lang="ru-RU" sz="2000" dirty="0" err="1" smtClean="0">
                <a:solidFill>
                  <a:srgbClr val="00B050"/>
                </a:solidFill>
              </a:rPr>
              <a:t>і</a:t>
            </a:r>
            <a:r>
              <a:rPr lang="ru-RU" sz="2000" dirty="0" smtClean="0">
                <a:solidFill>
                  <a:srgbClr val="00B050"/>
                </a:solidFill>
              </a:rPr>
              <a:t> </a:t>
            </a:r>
            <a:r>
              <a:rPr lang="ru-RU" sz="2000" dirty="0" err="1" smtClean="0">
                <a:solidFill>
                  <a:srgbClr val="00B050"/>
                </a:solidFill>
              </a:rPr>
              <a:t>промислової</a:t>
            </a:r>
            <a:r>
              <a:rPr lang="ru-RU" sz="2000" dirty="0" smtClean="0">
                <a:solidFill>
                  <a:srgbClr val="00B050"/>
                </a:solidFill>
              </a:rPr>
              <a:t> </a:t>
            </a:r>
            <a:r>
              <a:rPr lang="ru-RU" sz="2000" dirty="0" err="1" smtClean="0">
                <a:solidFill>
                  <a:srgbClr val="00B050"/>
                </a:solidFill>
              </a:rPr>
              <a:t>продукції</a:t>
            </a:r>
            <a:r>
              <a:rPr lang="ru-RU" sz="2000" dirty="0" smtClean="0">
                <a:solidFill>
                  <a:srgbClr val="00B050"/>
                </a:solidFill>
              </a:rPr>
              <a:t>, </a:t>
            </a:r>
            <a:r>
              <a:rPr lang="ru-RU" sz="2000" dirty="0" err="1" smtClean="0">
                <a:solidFill>
                  <a:srgbClr val="00B050"/>
                </a:solidFill>
              </a:rPr>
              <a:t>і</a:t>
            </a:r>
            <a:r>
              <a:rPr lang="ru-RU" sz="2000" dirty="0" smtClean="0">
                <a:solidFill>
                  <a:srgbClr val="00B050"/>
                </a:solidFill>
              </a:rPr>
              <a:t> </a:t>
            </a:r>
            <a:r>
              <a:rPr lang="ru-RU" sz="2000" dirty="0" err="1" smtClean="0">
                <a:solidFill>
                  <a:srgbClr val="00B050"/>
                </a:solidFill>
              </a:rPr>
              <a:t>складає</a:t>
            </a:r>
            <a:r>
              <a:rPr lang="ru-RU" sz="2000" dirty="0" smtClean="0">
                <a:solidFill>
                  <a:srgbClr val="00B050"/>
                </a:solidFill>
              </a:rPr>
              <a:t> </a:t>
            </a:r>
            <a:r>
              <a:rPr lang="ru-RU" sz="2000" dirty="0" err="1" smtClean="0">
                <a:solidFill>
                  <a:srgbClr val="00B050"/>
                </a:solidFill>
              </a:rPr>
              <a:t>близько</a:t>
            </a:r>
            <a:r>
              <a:rPr lang="ru-RU" sz="2000" dirty="0" smtClean="0">
                <a:solidFill>
                  <a:srgbClr val="00B050"/>
                </a:solidFill>
              </a:rPr>
              <a:t> 40% </a:t>
            </a:r>
            <a:r>
              <a:rPr lang="ru-RU" sz="2000" dirty="0" err="1" smtClean="0">
                <a:solidFill>
                  <a:srgbClr val="00B050"/>
                </a:solidFill>
              </a:rPr>
              <a:t>всіх</a:t>
            </a:r>
            <a:r>
              <a:rPr lang="ru-RU" sz="2000" dirty="0" smtClean="0">
                <a:solidFill>
                  <a:srgbClr val="00B050"/>
                </a:solidFill>
              </a:rPr>
              <a:t> </a:t>
            </a:r>
            <a:r>
              <a:rPr lang="ru-RU" sz="2000" dirty="0" err="1" smtClean="0">
                <a:solidFill>
                  <a:srgbClr val="00B050"/>
                </a:solidFill>
              </a:rPr>
              <a:t>текстильних</a:t>
            </a:r>
            <a:r>
              <a:rPr lang="ru-RU" sz="2000" dirty="0" smtClean="0">
                <a:solidFill>
                  <a:srgbClr val="00B050"/>
                </a:solidFill>
              </a:rPr>
              <a:t> волокон у </a:t>
            </a:r>
            <a:r>
              <a:rPr lang="ru-RU" sz="2000" dirty="0" err="1" smtClean="0">
                <a:solidFill>
                  <a:srgbClr val="00B050"/>
                </a:solidFill>
              </a:rPr>
              <a:t>світі</a:t>
            </a:r>
            <a:r>
              <a:rPr lang="ru-RU" sz="2000" dirty="0" smtClean="0">
                <a:solidFill>
                  <a:srgbClr val="00B050"/>
                </a:solidFill>
              </a:rPr>
              <a:t> станом на 2004 </a:t>
            </a:r>
            <a:r>
              <a:rPr lang="ru-RU" sz="2000" dirty="0" err="1" smtClean="0">
                <a:solidFill>
                  <a:srgbClr val="00B050"/>
                </a:solidFill>
              </a:rPr>
              <a:t>рік</a:t>
            </a:r>
            <a:r>
              <a:rPr lang="ru-RU" sz="2000" dirty="0" smtClean="0">
                <a:solidFill>
                  <a:srgbClr val="00B050"/>
                </a:solidFill>
              </a:rPr>
              <a:t>. </a:t>
            </a:r>
            <a:r>
              <a:rPr lang="ru-RU" sz="2000" dirty="0" err="1" smtClean="0">
                <a:solidFill>
                  <a:srgbClr val="00B050"/>
                </a:solidFill>
              </a:rPr>
              <a:t>Щорічно</a:t>
            </a:r>
            <a:r>
              <a:rPr lang="ru-RU" sz="2000" dirty="0" smtClean="0">
                <a:solidFill>
                  <a:srgbClr val="00B050"/>
                </a:solidFill>
              </a:rPr>
              <a:t>, у </a:t>
            </a:r>
            <a:r>
              <a:rPr lang="ru-RU" sz="2000" dirty="0" err="1" smtClean="0">
                <a:solidFill>
                  <a:srgbClr val="00B050"/>
                </a:solidFill>
              </a:rPr>
              <a:t>світі</a:t>
            </a:r>
            <a:r>
              <a:rPr lang="ru-RU" sz="2000" dirty="0" smtClean="0">
                <a:solidFill>
                  <a:srgbClr val="00B050"/>
                </a:solidFill>
              </a:rPr>
              <a:t> </a:t>
            </a:r>
            <a:r>
              <a:rPr lang="ru-RU" sz="2000" dirty="0" err="1" smtClean="0">
                <a:solidFill>
                  <a:srgbClr val="00B050"/>
                </a:solidFill>
              </a:rPr>
              <a:t>виробляється</a:t>
            </a:r>
            <a:r>
              <a:rPr lang="ru-RU" sz="2000" dirty="0" smtClean="0">
                <a:solidFill>
                  <a:srgbClr val="00B050"/>
                </a:solidFill>
              </a:rPr>
              <a:t> </a:t>
            </a:r>
            <a:r>
              <a:rPr lang="ru-RU" sz="2000" dirty="0" err="1" smtClean="0">
                <a:solidFill>
                  <a:srgbClr val="00B050"/>
                </a:solidFill>
              </a:rPr>
              <a:t>понад</a:t>
            </a:r>
            <a:r>
              <a:rPr lang="ru-RU" sz="2000" dirty="0" smtClean="0">
                <a:solidFill>
                  <a:srgbClr val="00B050"/>
                </a:solidFill>
              </a:rPr>
              <a:t> 25 млн. тонн </a:t>
            </a:r>
            <a:r>
              <a:rPr lang="ru-RU" sz="2000" dirty="0" err="1" smtClean="0">
                <a:solidFill>
                  <a:srgbClr val="00B050"/>
                </a:solidFill>
              </a:rPr>
              <a:t>бавовни</a:t>
            </a:r>
            <a:r>
              <a:rPr lang="ru-RU" sz="2000" dirty="0" smtClean="0">
                <a:solidFill>
                  <a:srgbClr val="00B050"/>
                </a:solidFill>
              </a:rPr>
              <a:t> у </a:t>
            </a:r>
            <a:r>
              <a:rPr lang="ru-RU" sz="2000" dirty="0" err="1" smtClean="0">
                <a:solidFill>
                  <a:srgbClr val="00B050"/>
                </a:solidFill>
              </a:rPr>
              <a:t>близько</a:t>
            </a:r>
            <a:r>
              <a:rPr lang="ru-RU" sz="2000" dirty="0" smtClean="0">
                <a:solidFill>
                  <a:srgbClr val="00B050"/>
                </a:solidFill>
              </a:rPr>
              <a:t> 80 </a:t>
            </a:r>
            <a:r>
              <a:rPr lang="ru-RU" sz="2000" dirty="0" err="1" smtClean="0">
                <a:solidFill>
                  <a:srgbClr val="00B050"/>
                </a:solidFill>
              </a:rPr>
              <a:t>країнах</a:t>
            </a:r>
            <a:r>
              <a:rPr lang="ru-RU" sz="2000" dirty="0" smtClean="0">
                <a:solidFill>
                  <a:srgbClr val="00B050"/>
                </a:solidFill>
              </a:rPr>
              <a:t>. </a:t>
            </a:r>
            <a:r>
              <a:rPr lang="ru-RU" sz="2000" dirty="0" err="1" smtClean="0">
                <a:solidFill>
                  <a:srgbClr val="00B050"/>
                </a:solidFill>
              </a:rPr>
              <a:t>Бавовна</a:t>
            </a:r>
            <a:r>
              <a:rPr lang="ru-RU" sz="2000" dirty="0" smtClean="0">
                <a:solidFill>
                  <a:srgbClr val="00B050"/>
                </a:solidFill>
              </a:rPr>
              <a:t> — основа </a:t>
            </a:r>
            <a:r>
              <a:rPr lang="ru-RU" sz="2000" dirty="0" err="1" smtClean="0">
                <a:solidFill>
                  <a:srgbClr val="00B050"/>
                </a:solidFill>
              </a:rPr>
              <a:t>легкої</a:t>
            </a:r>
            <a:r>
              <a:rPr lang="ru-RU" sz="2000" dirty="0" smtClean="0">
                <a:solidFill>
                  <a:srgbClr val="00B050"/>
                </a:solidFill>
              </a:rPr>
              <a:t> </a:t>
            </a:r>
            <a:r>
              <a:rPr lang="ru-RU" sz="2000" dirty="0" err="1" smtClean="0">
                <a:solidFill>
                  <a:srgbClr val="00B050"/>
                </a:solidFill>
              </a:rPr>
              <a:t>промисловості</a:t>
            </a:r>
            <a:r>
              <a:rPr lang="ru-RU" sz="2000" dirty="0" smtClean="0"/>
              <a:t>.</a:t>
            </a:r>
            <a:endParaRPr lang="ru-RU" sz="2000" dirty="0"/>
          </a:p>
        </p:txBody>
      </p:sp>
      <p:pic>
        <p:nvPicPr>
          <p:cNvPr id="8194" name="Picture 2" descr="C:\Documents and Settings\Admin\Рабочий стол\БАВОВНИК.JPG"/>
          <p:cNvPicPr>
            <a:picLocks noChangeAspect="1" noChangeArrowheads="1"/>
          </p:cNvPicPr>
          <p:nvPr/>
        </p:nvPicPr>
        <p:blipFill>
          <a:blip r:embed="rId2"/>
          <a:srcRect/>
          <a:stretch>
            <a:fillRect/>
          </a:stretch>
        </p:blipFill>
        <p:spPr bwMode="auto">
          <a:xfrm>
            <a:off x="217083" y="4219072"/>
            <a:ext cx="3283347" cy="2353200"/>
          </a:xfrm>
          <a:prstGeom prst="rect">
            <a:avLst/>
          </a:prstGeom>
          <a:noFill/>
        </p:spPr>
      </p:pic>
      <p:pic>
        <p:nvPicPr>
          <p:cNvPr id="8195" name="Picture 3" descr="C:\Documents and Settings\Admin\Рабочий стол\БАВОВННА.jpeg"/>
          <p:cNvPicPr>
            <a:picLocks noChangeAspect="1" noChangeArrowheads="1"/>
          </p:cNvPicPr>
          <p:nvPr/>
        </p:nvPicPr>
        <p:blipFill>
          <a:blip r:embed="rId3"/>
          <a:srcRect/>
          <a:stretch>
            <a:fillRect/>
          </a:stretch>
        </p:blipFill>
        <p:spPr bwMode="auto">
          <a:xfrm>
            <a:off x="5078294" y="4214818"/>
            <a:ext cx="3279920" cy="2286016"/>
          </a:xfrm>
          <a:prstGeom prst="rect">
            <a:avLst/>
          </a:prstGeom>
          <a:noFill/>
        </p:spPr>
      </p:pic>
    </p:spTree>
  </p:cSld>
  <p:clrMapOvr>
    <a:masterClrMapping/>
  </p:clrMapOvr>
  <p:transition spd="slow">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1357298"/>
            <a:ext cx="7772400" cy="1736725"/>
          </a:xfrm>
        </p:spPr>
        <p:txBody>
          <a:bodyPr>
            <a:normAutofit fontScale="90000"/>
          </a:bodyPr>
          <a:lstStyle/>
          <a:p>
            <a:r>
              <a:rPr lang="uk-UA" sz="1600" dirty="0" smtClean="0">
                <a:solidFill>
                  <a:srgbClr val="00B050"/>
                </a:solidFill>
              </a:rPr>
              <a:t>Бавовна являє собою тонкі, короткі, м'які пухнасті волокна. Волокно кілька разів скручено навколо своєї осі. Для бавовни характерні відносно висока міцність, хімічна стійкість (волокно довгий час не руйнується під впливом води і світла), теплостійкість (130-140 °C), середня гігроскопічність (18-20%) і мала частка пружної деформації, внаслідок чого вироби з бавовни сильно мнуться. Стійкість бавовни до стирання невелика.</a:t>
            </a:r>
            <a:r>
              <a:rPr lang="ru-RU" sz="1600" dirty="0" smtClean="0">
                <a:solidFill>
                  <a:srgbClr val="00B050"/>
                </a:solidFill>
              </a:rPr>
              <a:t/>
            </a:r>
            <a:br>
              <a:rPr lang="ru-RU" sz="1600" dirty="0" smtClean="0">
                <a:solidFill>
                  <a:srgbClr val="00B050"/>
                </a:solidFill>
              </a:rPr>
            </a:br>
            <a:r>
              <a:rPr lang="uk-UA" sz="1600" dirty="0" smtClean="0">
                <a:solidFill>
                  <a:srgbClr val="00B050"/>
                </a:solidFill>
              </a:rPr>
              <a:t> Довжина волокон бавовни різна — від 10,3 до 60 мм. Бавовняне волокно тонке (середня товщина 20-22 </a:t>
            </a:r>
            <a:r>
              <a:rPr lang="uk-UA" sz="1600" dirty="0" err="1" smtClean="0">
                <a:solidFill>
                  <a:srgbClr val="00B050"/>
                </a:solidFill>
              </a:rPr>
              <a:t>мк</a:t>
            </a:r>
            <a:r>
              <a:rPr lang="uk-UA" sz="1600" dirty="0" smtClean="0">
                <a:solidFill>
                  <a:srgbClr val="00B050"/>
                </a:solidFill>
              </a:rPr>
              <a:t>), але дуже міцне (витримує навантаження 4,5-5г). Воно дешеве, добре фарбується.</a:t>
            </a:r>
            <a:r>
              <a:rPr lang="ru-RU" sz="1600" dirty="0" smtClean="0">
                <a:solidFill>
                  <a:srgbClr val="00B050"/>
                </a:solidFill>
              </a:rPr>
              <a:t/>
            </a:r>
            <a:br>
              <a:rPr lang="ru-RU" sz="1600" dirty="0" smtClean="0">
                <a:solidFill>
                  <a:srgbClr val="00B050"/>
                </a:solidFill>
              </a:rPr>
            </a:br>
            <a:r>
              <a:rPr lang="uk-UA" sz="1600" dirty="0" smtClean="0">
                <a:solidFill>
                  <a:srgbClr val="00B050"/>
                </a:solidFill>
              </a:rPr>
              <a:t> Бавовняне волокно — найчистіша природна целюлоза — містить 85-90% целюлози.</a:t>
            </a:r>
            <a:r>
              <a:rPr lang="ru-RU" sz="1600" dirty="0" smtClean="0">
                <a:solidFill>
                  <a:srgbClr val="00B050"/>
                </a:solidFill>
              </a:rPr>
              <a:t/>
            </a:r>
            <a:br>
              <a:rPr lang="ru-RU" sz="1600" dirty="0" smtClean="0">
                <a:solidFill>
                  <a:srgbClr val="00B050"/>
                </a:solidFill>
              </a:rPr>
            </a:br>
            <a:r>
              <a:rPr lang="uk-UA" sz="1600" dirty="0" smtClean="0">
                <a:solidFill>
                  <a:srgbClr val="00B050"/>
                </a:solidFill>
              </a:rPr>
              <a:t> </a:t>
            </a:r>
            <a:r>
              <a:rPr lang="ru-RU" sz="1600" dirty="0" smtClean="0">
                <a:solidFill>
                  <a:srgbClr val="00B050"/>
                </a:solidFill>
              </a:rPr>
              <a:t/>
            </a:r>
            <a:br>
              <a:rPr lang="ru-RU" sz="1600" dirty="0" smtClean="0">
                <a:solidFill>
                  <a:srgbClr val="00B050"/>
                </a:solidFill>
              </a:rPr>
            </a:br>
            <a:endParaRPr lang="ru-RU" sz="1600" dirty="0">
              <a:solidFill>
                <a:srgbClr val="00B050"/>
              </a:solidFill>
            </a:endParaRPr>
          </a:p>
        </p:txBody>
      </p:sp>
      <p:pic>
        <p:nvPicPr>
          <p:cNvPr id="9218" name="Picture 2" descr="C:\Documents and Settings\Admin\Рабочий стол\ква ква.jpeg"/>
          <p:cNvPicPr>
            <a:picLocks noChangeAspect="1" noChangeArrowheads="1"/>
          </p:cNvPicPr>
          <p:nvPr/>
        </p:nvPicPr>
        <p:blipFill>
          <a:blip r:embed="rId2"/>
          <a:srcRect/>
          <a:stretch>
            <a:fillRect/>
          </a:stretch>
        </p:blipFill>
        <p:spPr bwMode="auto">
          <a:xfrm>
            <a:off x="214282" y="3714752"/>
            <a:ext cx="5281289" cy="2957522"/>
          </a:xfrm>
          <a:prstGeom prst="rect">
            <a:avLst/>
          </a:prstGeom>
          <a:noFill/>
        </p:spPr>
      </p:pic>
      <p:pic>
        <p:nvPicPr>
          <p:cNvPr id="9219" name="Picture 3" descr="C:\Documents and Settings\Admin\Рабочий стол\ква.jpeg"/>
          <p:cNvPicPr>
            <a:picLocks noChangeAspect="1" noChangeArrowheads="1"/>
          </p:cNvPicPr>
          <p:nvPr/>
        </p:nvPicPr>
        <p:blipFill>
          <a:blip r:embed="rId3"/>
          <a:srcRect/>
          <a:stretch>
            <a:fillRect/>
          </a:stretch>
        </p:blipFill>
        <p:spPr bwMode="auto">
          <a:xfrm>
            <a:off x="5683282" y="3714752"/>
            <a:ext cx="3293118" cy="2928958"/>
          </a:xfrm>
          <a:prstGeom prst="rect">
            <a:avLst/>
          </a:prstGeom>
          <a:noFill/>
        </p:spPr>
      </p:pic>
    </p:spTree>
  </p:cSld>
  <p:clrMapOvr>
    <a:masterClrMapping/>
  </p:clrMapOvr>
  <p:transition spd="slow">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1285860"/>
            <a:ext cx="7772400" cy="4143404"/>
          </a:xfrm>
        </p:spPr>
        <p:txBody>
          <a:bodyPr>
            <a:normAutofit fontScale="90000"/>
          </a:bodyPr>
          <a:lstStyle/>
          <a:p>
            <a:pPr lvl="0" eaLnBrk="1" hangingPunct="1"/>
            <a:r>
              <a:rPr lang="uk-UA" sz="1800" dirty="0" err="1" smtClean="0">
                <a:solidFill>
                  <a:srgbClr val="00B050"/>
                </a:solidFill>
              </a:rPr>
              <a:t>Баво́вняні</a:t>
            </a:r>
            <a:r>
              <a:rPr lang="uk-UA" sz="1800" dirty="0" smtClean="0">
                <a:solidFill>
                  <a:srgbClr val="00B050"/>
                </a:solidFill>
              </a:rPr>
              <a:t> </a:t>
            </a:r>
            <a:r>
              <a:rPr lang="uk-UA" sz="1800" dirty="0" err="1" smtClean="0">
                <a:solidFill>
                  <a:srgbClr val="00B050"/>
                </a:solidFill>
              </a:rPr>
              <a:t>ткани́ни</a:t>
            </a:r>
            <a:r>
              <a:rPr lang="uk-UA" sz="1800" dirty="0" smtClean="0">
                <a:solidFill>
                  <a:srgbClr val="00B050"/>
                </a:solidFill>
              </a:rPr>
              <a:t> — тканини, вироблені з бавовняної пряжі. Асортимент бавовняні тканин дуже різноманітний структурою, зовнішнім оформленням і призначенням.</a:t>
            </a:r>
            <a:r>
              <a:rPr lang="ru-RU" sz="1800" dirty="0" smtClean="0">
                <a:solidFill>
                  <a:srgbClr val="00B050"/>
                </a:solidFill>
              </a:rPr>
              <a:t/>
            </a:r>
            <a:br>
              <a:rPr lang="ru-RU" sz="1800" dirty="0" smtClean="0">
                <a:solidFill>
                  <a:srgbClr val="00B050"/>
                </a:solidFill>
              </a:rPr>
            </a:br>
            <a:r>
              <a:rPr lang="uk-UA" sz="1800" dirty="0" smtClean="0">
                <a:solidFill>
                  <a:srgbClr val="00B050"/>
                </a:solidFill>
              </a:rPr>
              <a:t>Бавовняні тканини поділяються на кілька основних груп: білизняні, платтяні, одягові, підкладкові, мебльово-декоративні.</a:t>
            </a:r>
            <a:r>
              <a:rPr lang="ru-RU" sz="1800" dirty="0" smtClean="0">
                <a:solidFill>
                  <a:srgbClr val="00B050"/>
                </a:solidFill>
              </a:rPr>
              <a:t/>
            </a:r>
            <a:br>
              <a:rPr lang="ru-RU" sz="1800" dirty="0" smtClean="0">
                <a:solidFill>
                  <a:srgbClr val="00B050"/>
                </a:solidFill>
              </a:rPr>
            </a:br>
            <a:r>
              <a:rPr lang="uk-UA" sz="1800" dirty="0" smtClean="0">
                <a:solidFill>
                  <a:srgbClr val="00B050"/>
                </a:solidFill>
              </a:rPr>
              <a:t>Частина платтяних бавовняних тканин, яка становить у загальному виробництві велику питому вагу, виділена в самостійні групи — ситці, бязі, сатини. Основна маса бавовняних тканин виготовляється головними переплетеннями. </a:t>
            </a:r>
            <a:br>
              <a:rPr lang="uk-UA" sz="1800" dirty="0" smtClean="0">
                <a:solidFill>
                  <a:srgbClr val="00B050"/>
                </a:solidFill>
              </a:rPr>
            </a:br>
            <a:r>
              <a:rPr lang="uk-UA" sz="1800" dirty="0" smtClean="0">
                <a:solidFill>
                  <a:srgbClr val="00B050"/>
                </a:solidFill>
              </a:rPr>
              <a:t>Переваги </a:t>
            </a:r>
            <a:br>
              <a:rPr lang="uk-UA" sz="1800" dirty="0" smtClean="0">
                <a:solidFill>
                  <a:srgbClr val="00B050"/>
                </a:solidFill>
              </a:rPr>
            </a:br>
            <a:r>
              <a:rPr lang="uk-UA" sz="1800" dirty="0" smtClean="0">
                <a:solidFill>
                  <a:srgbClr val="00B050"/>
                </a:solidFill>
              </a:rPr>
              <a:t>   1. Хороша поглинаюча здатність в теплу пору</a:t>
            </a:r>
            <a:r>
              <a:rPr lang="ru-RU" sz="1800" dirty="0" smtClean="0">
                <a:solidFill>
                  <a:srgbClr val="00B050"/>
                </a:solidFill>
              </a:rPr>
              <a:t/>
            </a:r>
            <a:br>
              <a:rPr lang="ru-RU" sz="1800" dirty="0" smtClean="0">
                <a:solidFill>
                  <a:srgbClr val="00B050"/>
                </a:solidFill>
              </a:rPr>
            </a:br>
            <a:r>
              <a:rPr lang="ru-RU" sz="1800" dirty="0" smtClean="0">
                <a:solidFill>
                  <a:srgbClr val="00B050"/>
                </a:solidFill>
              </a:rPr>
              <a:t>   2. </a:t>
            </a:r>
            <a:r>
              <a:rPr lang="uk-UA" sz="1800" dirty="0" smtClean="0">
                <a:solidFill>
                  <a:srgbClr val="00B050"/>
                </a:solidFill>
              </a:rPr>
              <a:t>М'якість</a:t>
            </a:r>
            <a:br>
              <a:rPr lang="uk-UA" sz="1800" dirty="0" smtClean="0">
                <a:solidFill>
                  <a:srgbClr val="00B050"/>
                </a:solidFill>
              </a:rPr>
            </a:br>
            <a:r>
              <a:rPr lang="uk-UA" sz="1800" dirty="0" smtClean="0">
                <a:solidFill>
                  <a:srgbClr val="00B050"/>
                </a:solidFill>
              </a:rPr>
              <a:t>   3. Легкість у забарвленні</a:t>
            </a:r>
            <a:r>
              <a:rPr lang="ru-RU" sz="1800" dirty="0" smtClean="0">
                <a:solidFill>
                  <a:srgbClr val="00B050"/>
                </a:solidFill>
              </a:rPr>
              <a:t/>
            </a:r>
            <a:br>
              <a:rPr lang="ru-RU" sz="1800" dirty="0" smtClean="0">
                <a:solidFill>
                  <a:srgbClr val="00B050"/>
                </a:solidFill>
              </a:rPr>
            </a:br>
            <a:r>
              <a:rPr lang="uk-UA" sz="1800" dirty="0" smtClean="0">
                <a:solidFill>
                  <a:srgbClr val="00B050"/>
                </a:solidFill>
              </a:rPr>
              <a:t>   4. Здоровий, натуральний матеріал</a:t>
            </a:r>
            <a:r>
              <a:rPr lang="ru-RU" sz="1800" dirty="0" smtClean="0">
                <a:solidFill>
                  <a:srgbClr val="00B050"/>
                </a:solidFill>
              </a:rPr>
              <a:t/>
            </a:r>
            <a:br>
              <a:rPr lang="ru-RU" sz="1800" dirty="0" smtClean="0">
                <a:solidFill>
                  <a:srgbClr val="00B050"/>
                </a:solidFill>
              </a:rPr>
            </a:br>
            <a:r>
              <a:rPr lang="ru-RU" sz="1800" dirty="0" smtClean="0">
                <a:solidFill>
                  <a:srgbClr val="00B050"/>
                </a:solidFill>
              </a:rPr>
              <a:t>   5.</a:t>
            </a:r>
            <a:r>
              <a:rPr lang="uk-UA" sz="1800" dirty="0" smtClean="0">
                <a:solidFill>
                  <a:srgbClr val="00B050"/>
                </a:solidFill>
              </a:rPr>
              <a:t> Не шкідливе для здоров'я</a:t>
            </a:r>
            <a:r>
              <a:rPr lang="ru-RU" sz="1800" dirty="0" smtClean="0">
                <a:solidFill>
                  <a:srgbClr val="00B050"/>
                </a:solidFill>
              </a:rPr>
              <a:t/>
            </a:r>
            <a:br>
              <a:rPr lang="ru-RU" sz="1800" dirty="0" smtClean="0">
                <a:solidFill>
                  <a:srgbClr val="00B050"/>
                </a:solidFill>
              </a:rPr>
            </a:br>
            <a:r>
              <a:rPr lang="uk-UA" sz="1800" dirty="0" smtClean="0">
                <a:solidFill>
                  <a:srgbClr val="00B050"/>
                </a:solidFill>
              </a:rPr>
              <a:t> Недоліки</a:t>
            </a:r>
            <a:r>
              <a:rPr lang="ru-RU" sz="1800" dirty="0" smtClean="0">
                <a:solidFill>
                  <a:srgbClr val="00B050"/>
                </a:solidFill>
              </a:rPr>
              <a:t/>
            </a:r>
            <a:br>
              <a:rPr lang="ru-RU" sz="1800" dirty="0" smtClean="0">
                <a:solidFill>
                  <a:srgbClr val="00B050"/>
                </a:solidFill>
              </a:rPr>
            </a:br>
            <a:r>
              <a:rPr lang="ru-RU" sz="1800" dirty="0" smtClean="0">
                <a:solidFill>
                  <a:srgbClr val="00B050"/>
                </a:solidFill>
              </a:rPr>
              <a:t>   1.</a:t>
            </a:r>
            <a:r>
              <a:rPr lang="uk-UA" sz="1800" dirty="0" smtClean="0">
                <a:solidFill>
                  <a:srgbClr val="00B050"/>
                </a:solidFill>
              </a:rPr>
              <a:t> Легко мнеться</a:t>
            </a:r>
            <a:r>
              <a:rPr lang="ru-RU" sz="1800" dirty="0" smtClean="0">
                <a:solidFill>
                  <a:srgbClr val="00B050"/>
                </a:solidFill>
              </a:rPr>
              <a:t/>
            </a:r>
            <a:br>
              <a:rPr lang="ru-RU" sz="1800" dirty="0" smtClean="0">
                <a:solidFill>
                  <a:srgbClr val="00B050"/>
                </a:solidFill>
              </a:rPr>
            </a:br>
            <a:r>
              <a:rPr lang="ru-RU" sz="1800" dirty="0" smtClean="0">
                <a:solidFill>
                  <a:srgbClr val="00B050"/>
                </a:solidFill>
              </a:rPr>
              <a:t>   2.</a:t>
            </a:r>
            <a:r>
              <a:rPr lang="uk-UA" sz="1800" dirty="0" smtClean="0">
                <a:solidFill>
                  <a:srgbClr val="00B050"/>
                </a:solidFill>
              </a:rPr>
              <a:t> Має тенденцію до усадки</a:t>
            </a:r>
            <a:r>
              <a:rPr lang="ru-RU" sz="1800" dirty="0" smtClean="0">
                <a:solidFill>
                  <a:srgbClr val="00B050"/>
                </a:solidFill>
              </a:rPr>
              <a:t/>
            </a:r>
            <a:br>
              <a:rPr lang="ru-RU" sz="1800" dirty="0" smtClean="0">
                <a:solidFill>
                  <a:srgbClr val="00B050"/>
                </a:solidFill>
              </a:rPr>
            </a:br>
            <a:r>
              <a:rPr lang="ru-RU" sz="1800" dirty="0" smtClean="0">
                <a:solidFill>
                  <a:srgbClr val="00B050"/>
                </a:solidFill>
              </a:rPr>
              <a:t>   3. </a:t>
            </a:r>
            <a:r>
              <a:rPr lang="uk-UA" sz="1800" dirty="0" smtClean="0">
                <a:solidFill>
                  <a:srgbClr val="00B050"/>
                </a:solidFill>
              </a:rPr>
              <a:t>Жовтіє на світлі</a:t>
            </a:r>
            <a:r>
              <a:rPr lang="ru-RU" sz="1400" dirty="0" smtClean="0"/>
              <a:t/>
            </a:r>
            <a:br>
              <a:rPr lang="ru-RU" sz="1400" dirty="0" smtClean="0"/>
            </a:br>
            <a:r>
              <a:rPr lang="uk-UA" sz="1400" dirty="0" smtClean="0"/>
              <a:t/>
            </a:r>
            <a:br>
              <a:rPr lang="uk-UA" sz="1400" dirty="0" smtClean="0"/>
            </a:br>
            <a:endParaRPr lang="ru-RU" sz="1400" dirty="0"/>
          </a:p>
        </p:txBody>
      </p:sp>
      <p:pic>
        <p:nvPicPr>
          <p:cNvPr id="10242" name="Picture 2"/>
          <p:cNvPicPr>
            <a:picLocks noChangeAspect="1" noChangeArrowheads="1"/>
          </p:cNvPicPr>
          <p:nvPr/>
        </p:nvPicPr>
        <p:blipFill>
          <a:blip r:embed="rId2"/>
          <a:srcRect/>
          <a:stretch>
            <a:fillRect/>
          </a:stretch>
        </p:blipFill>
        <p:spPr bwMode="auto">
          <a:xfrm>
            <a:off x="571472" y="2977848"/>
            <a:ext cx="3571900" cy="3652348"/>
          </a:xfrm>
          <a:prstGeom prst="rect">
            <a:avLst/>
          </a:prstGeom>
          <a:noFill/>
          <a:ln w="9525">
            <a:noFill/>
            <a:miter lim="800000"/>
            <a:headEnd/>
            <a:tailEnd/>
          </a:ln>
          <a:effectLst/>
        </p:spPr>
      </p:pic>
    </p:spTree>
  </p:cSld>
  <p:clrMapOvr>
    <a:masterClrMapping/>
  </p:clrMapOvr>
  <p:transition spd="slow">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БАВ ТКАН.jpeg"/>
          <p:cNvPicPr>
            <a:picLocks noGrp="1" noChangeAspect="1"/>
          </p:cNvPicPr>
          <p:nvPr>
            <p:ph idx="1"/>
          </p:nvPr>
        </p:nvPicPr>
        <p:blipFill>
          <a:blip r:embed="rId2"/>
          <a:stretch>
            <a:fillRect/>
          </a:stretch>
        </p:blipFill>
        <p:spPr>
          <a:xfrm>
            <a:off x="214282" y="2643182"/>
            <a:ext cx="3703485" cy="3714776"/>
          </a:xfrm>
        </p:spPr>
      </p:pic>
      <p:sp>
        <p:nvSpPr>
          <p:cNvPr id="2" name="Заголовок 1"/>
          <p:cNvSpPr>
            <a:spLocks noGrp="1"/>
          </p:cNvSpPr>
          <p:nvPr>
            <p:ph type="title"/>
          </p:nvPr>
        </p:nvSpPr>
        <p:spPr/>
        <p:txBody>
          <a:bodyPr/>
          <a:lstStyle/>
          <a:p>
            <a:r>
              <a:rPr lang="uk-UA" i="1" u="sng" dirty="0" smtClean="0"/>
              <a:t>ТКАНИИНИ ІЗ БАВОВНИ </a:t>
            </a:r>
            <a:endParaRPr lang="ru-RU" i="1" u="sng" dirty="0"/>
          </a:p>
        </p:txBody>
      </p:sp>
      <p:pic>
        <p:nvPicPr>
          <p:cNvPr id="38914" name="Picture 2" descr="C:\Documents and Settings\Admin\Рабочий стол\БАВОВ ТКАН.jpeg"/>
          <p:cNvPicPr>
            <a:picLocks noChangeAspect="1" noChangeArrowheads="1"/>
          </p:cNvPicPr>
          <p:nvPr/>
        </p:nvPicPr>
        <p:blipFill>
          <a:blip r:embed="rId3"/>
          <a:srcRect/>
          <a:stretch>
            <a:fillRect/>
          </a:stretch>
        </p:blipFill>
        <p:spPr bwMode="auto">
          <a:xfrm>
            <a:off x="4143372" y="2714620"/>
            <a:ext cx="4857784" cy="3643338"/>
          </a:xfrm>
          <a:prstGeom prst="rect">
            <a:avLst/>
          </a:prstGeom>
          <a:noFill/>
        </p:spPr>
      </p:pic>
    </p:spTree>
  </p:cSld>
  <p:clrMapOvr>
    <a:masterClrMapping/>
  </p:clrMapOvr>
  <p:transition spd="slow">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uk-UA" dirty="0" smtClean="0"/>
              <a:t>АЗБЕСТОВЕ ВОЛОКНО-ВОЛОКНО МІНЕРАЛЬНОГО ПОХОДЖЕННЯ</a:t>
            </a:r>
            <a:endParaRPr lang="ru-RU" dirty="0"/>
          </a:p>
        </p:txBody>
      </p:sp>
      <p:pic>
        <p:nvPicPr>
          <p:cNvPr id="6" name="Содержимое 5" descr="азбе.jpeg"/>
          <p:cNvPicPr>
            <a:picLocks noGrp="1" noChangeAspect="1"/>
          </p:cNvPicPr>
          <p:nvPr>
            <p:ph idx="1"/>
          </p:nvPr>
        </p:nvPicPr>
        <p:blipFill>
          <a:blip r:embed="rId2"/>
          <a:stretch>
            <a:fillRect/>
          </a:stretch>
        </p:blipFill>
        <p:spPr>
          <a:xfrm>
            <a:off x="1643042" y="1714488"/>
            <a:ext cx="5929354" cy="4417369"/>
          </a:xfrm>
        </p:spPr>
      </p:pic>
    </p:spTree>
  </p:cSld>
  <p:clrMapOvr>
    <a:masterClrMapping/>
  </p:clrMapOvr>
  <p:transition spd="slow">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214290"/>
            <a:ext cx="7772400" cy="2428892"/>
          </a:xfrm>
        </p:spPr>
        <p:txBody>
          <a:bodyPr>
            <a:normAutofit/>
          </a:bodyPr>
          <a:lstStyle/>
          <a:p>
            <a:r>
              <a:rPr lang="ru-RU" sz="1200" dirty="0" smtClean="0"/>
              <a:t/>
            </a:r>
            <a:br>
              <a:rPr lang="ru-RU" sz="1200" dirty="0" smtClean="0"/>
            </a:br>
            <a:r>
              <a:rPr lang="uk-UA" sz="1800" dirty="0" smtClean="0">
                <a:solidFill>
                  <a:srgbClr val="00B050"/>
                </a:solidFill>
              </a:rPr>
              <a:t>Азбест (гірський льон) - це тонковолокнистий білий або зеленувато-жовтий мінерал c шовковистим блиском, що утворить прожилки, що мають поперечно-волокниста будівля з довжиною волокон від часток міліметра до 5-6 см (зрідка до 16 см) товщиною менш 0,0001мм. По хімічному складі азбестові мінерали є водними силікатами магнію, заліза, кальцію і натрію.</a:t>
            </a:r>
            <a:r>
              <a:rPr lang="ru-RU" sz="1800" dirty="0" smtClean="0">
                <a:solidFill>
                  <a:srgbClr val="00B050"/>
                </a:solidFill>
              </a:rPr>
              <a:t/>
            </a:r>
            <a:br>
              <a:rPr lang="ru-RU" sz="1800" dirty="0" smtClean="0">
                <a:solidFill>
                  <a:srgbClr val="00B050"/>
                </a:solidFill>
              </a:rPr>
            </a:br>
            <a:r>
              <a:rPr lang="uk-UA" sz="1200" dirty="0" smtClean="0"/>
              <a:t> </a:t>
            </a:r>
            <a:endParaRPr lang="ru-RU" sz="1200" dirty="0"/>
          </a:p>
        </p:txBody>
      </p:sp>
      <p:pic>
        <p:nvPicPr>
          <p:cNvPr id="39938" name="Picture 2" descr="C:\Documents and Settings\Admin\Рабочий стол\азбест.jpeg"/>
          <p:cNvPicPr>
            <a:picLocks noChangeAspect="1" noChangeArrowheads="1"/>
          </p:cNvPicPr>
          <p:nvPr/>
        </p:nvPicPr>
        <p:blipFill>
          <a:blip r:embed="rId2"/>
          <a:srcRect/>
          <a:stretch>
            <a:fillRect/>
          </a:stretch>
        </p:blipFill>
        <p:spPr bwMode="auto">
          <a:xfrm>
            <a:off x="714348" y="2857496"/>
            <a:ext cx="2857520" cy="3580943"/>
          </a:xfrm>
          <a:prstGeom prst="rect">
            <a:avLst/>
          </a:prstGeom>
          <a:noFill/>
        </p:spPr>
      </p:pic>
      <p:pic>
        <p:nvPicPr>
          <p:cNvPr id="39939" name="Picture 3" descr="C:\Documents and Settings\Admin\Рабочий стол\азбес.jpeg"/>
          <p:cNvPicPr>
            <a:picLocks noChangeAspect="1" noChangeArrowheads="1"/>
          </p:cNvPicPr>
          <p:nvPr/>
        </p:nvPicPr>
        <p:blipFill>
          <a:blip r:embed="rId3"/>
          <a:srcRect/>
          <a:stretch>
            <a:fillRect/>
          </a:stretch>
        </p:blipFill>
        <p:spPr bwMode="auto">
          <a:xfrm>
            <a:off x="4000496" y="3143248"/>
            <a:ext cx="4862866" cy="2723205"/>
          </a:xfrm>
          <a:prstGeom prst="rect">
            <a:avLst/>
          </a:prstGeom>
          <a:noFill/>
        </p:spPr>
      </p:pic>
    </p:spTree>
  </p:cSld>
  <p:clrMapOvr>
    <a:masterClrMapping/>
  </p:clrMapOvr>
  <p:transition spd="slow">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85728"/>
            <a:ext cx="7772400" cy="2357454"/>
          </a:xfrm>
        </p:spPr>
        <p:txBody>
          <a:bodyPr>
            <a:normAutofit/>
          </a:bodyPr>
          <a:lstStyle/>
          <a:p>
            <a:r>
              <a:rPr lang="uk-UA" sz="1400" dirty="0" smtClean="0">
                <a:solidFill>
                  <a:srgbClr val="00B050"/>
                </a:solidFill>
              </a:rPr>
              <a:t>Азбестове волокно є мінеральним натуральним волокном.</a:t>
            </a:r>
            <a:r>
              <a:rPr lang="ru-RU" sz="1400" dirty="0" smtClean="0">
                <a:solidFill>
                  <a:srgbClr val="00B050"/>
                </a:solidFill>
              </a:rPr>
              <a:t/>
            </a:r>
            <a:br>
              <a:rPr lang="ru-RU" sz="1400" dirty="0" smtClean="0">
                <a:solidFill>
                  <a:srgbClr val="00B050"/>
                </a:solidFill>
              </a:rPr>
            </a:br>
            <a:r>
              <a:rPr lang="uk-UA" sz="1400" dirty="0" smtClean="0">
                <a:solidFill>
                  <a:srgbClr val="00B050"/>
                </a:solidFill>
              </a:rPr>
              <a:t>Чудовою властивістю цього мінералу є здатність розпушуватися в тонковолокнисту масу, подібну лляного або бавовняного, придатної для виготовлення неспалених тканин.</a:t>
            </a:r>
            <a:r>
              <a:rPr lang="ru-RU" sz="1400" dirty="0" smtClean="0">
                <a:solidFill>
                  <a:srgbClr val="00B050"/>
                </a:solidFill>
              </a:rPr>
              <a:t/>
            </a:r>
            <a:br>
              <a:rPr lang="ru-RU" sz="1400" dirty="0" smtClean="0">
                <a:solidFill>
                  <a:srgbClr val="00B050"/>
                </a:solidFill>
              </a:rPr>
            </a:br>
            <a:r>
              <a:rPr lang="uk-UA" sz="1400" dirty="0" smtClean="0">
                <a:solidFill>
                  <a:srgbClr val="00B050"/>
                </a:solidFill>
              </a:rPr>
              <a:t>Азбест йде на виготовлення неспалених текстильних виробів, теплоізоляційних виробів, різних наповнювачів для пластмас, для азбестоцементу. Волокна азбесту прядуться звичайно в суміші з бавовною або хімічними волокнами [5]. Азбестова тканина використовується для пошиття </a:t>
            </a:r>
            <a:r>
              <a:rPr lang="uk-UA" sz="1400" dirty="0" err="1" smtClean="0">
                <a:solidFill>
                  <a:srgbClr val="00B050"/>
                </a:solidFill>
              </a:rPr>
              <a:t>жароізоляційного</a:t>
            </a:r>
            <a:r>
              <a:rPr lang="uk-UA" sz="1400" dirty="0" smtClean="0">
                <a:solidFill>
                  <a:srgbClr val="00B050"/>
                </a:solidFill>
              </a:rPr>
              <a:t> одягу і відноситься до первинних засобів </a:t>
            </a:r>
            <a:r>
              <a:rPr lang="uk-UA" sz="1400" dirty="0" err="1" smtClean="0">
                <a:solidFill>
                  <a:srgbClr val="00B050"/>
                </a:solidFill>
              </a:rPr>
              <a:t>пожежегасіння</a:t>
            </a:r>
            <a:r>
              <a:rPr lang="uk-UA" sz="1400" dirty="0" smtClean="0">
                <a:solidFill>
                  <a:srgbClr val="00B050"/>
                </a:solidFill>
              </a:rPr>
              <a:t> невеликих вогнищ при запаленні речовин, горіння яких не може відбуватися без доступу повітря</a:t>
            </a:r>
            <a:endParaRPr lang="ru-RU" sz="1400" dirty="0">
              <a:solidFill>
                <a:srgbClr val="00B050"/>
              </a:solidFill>
            </a:endParaRPr>
          </a:p>
        </p:txBody>
      </p:sp>
      <p:pic>
        <p:nvPicPr>
          <p:cNvPr id="40962" name="Picture 2" descr="C:\Documents and Settings\Admin\Рабочий стол\азб.jpeg"/>
          <p:cNvPicPr>
            <a:picLocks noChangeAspect="1" noChangeArrowheads="1"/>
          </p:cNvPicPr>
          <p:nvPr/>
        </p:nvPicPr>
        <p:blipFill>
          <a:blip r:embed="rId2"/>
          <a:srcRect/>
          <a:stretch>
            <a:fillRect/>
          </a:stretch>
        </p:blipFill>
        <p:spPr bwMode="auto">
          <a:xfrm>
            <a:off x="2285984" y="3226662"/>
            <a:ext cx="4357718" cy="3264082"/>
          </a:xfrm>
          <a:prstGeom prst="rect">
            <a:avLst/>
          </a:prstGeom>
          <a:noFill/>
        </p:spPr>
      </p:pic>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algn="ctr" eaLnBrk="1" hangingPunct="1">
              <a:defRPr/>
            </a:pPr>
            <a:r>
              <a:rPr lang="uk-UA" sz="3200" b="0" i="1" dirty="0" smtClean="0">
                <a:solidFill>
                  <a:schemeClr val="accent1"/>
                </a:solidFill>
              </a:rPr>
              <a:t>Народногосподарське значення</a:t>
            </a:r>
            <a:endParaRPr lang="ru-RU" sz="3200" b="0" i="1" dirty="0" smtClean="0">
              <a:solidFill>
                <a:schemeClr val="accent1"/>
              </a:solidFill>
            </a:endParaRPr>
          </a:p>
        </p:txBody>
      </p:sp>
      <p:sp>
        <p:nvSpPr>
          <p:cNvPr id="4104" name="Rectangle 8"/>
          <p:cNvSpPr>
            <a:spLocks noGrp="1" noRot="1" noChangeArrowheads="1"/>
          </p:cNvSpPr>
          <p:nvPr>
            <p:ph type="body" sz="half" idx="1"/>
          </p:nvPr>
        </p:nvSpPr>
        <p:spPr>
          <a:xfrm>
            <a:off x="179388" y="1905000"/>
            <a:ext cx="5256212" cy="4692650"/>
          </a:xfrm>
        </p:spPr>
        <p:txBody>
          <a:bodyPr>
            <a:normAutofit fontScale="92500"/>
          </a:bodyPr>
          <a:lstStyle/>
          <a:p>
            <a:pPr eaLnBrk="1" hangingPunct="1">
              <a:lnSpc>
                <a:spcPct val="90000"/>
              </a:lnSpc>
              <a:buFont typeface="Wingdings" pitchFamily="2" charset="2"/>
              <a:buNone/>
              <a:defRPr/>
            </a:pPr>
            <a:r>
              <a:rPr lang="ru-RU" sz="1400" dirty="0" smtClean="0"/>
              <a:t>          </a:t>
            </a:r>
            <a:r>
              <a:rPr lang="ru-RU" sz="1400" dirty="0" err="1" smtClean="0">
                <a:solidFill>
                  <a:srgbClr val="00B050"/>
                </a:solidFill>
              </a:rPr>
              <a:t>Льон</a:t>
            </a:r>
            <a:r>
              <a:rPr lang="ru-RU" sz="1400" dirty="0" smtClean="0">
                <a:solidFill>
                  <a:srgbClr val="00B050"/>
                </a:solidFill>
              </a:rPr>
              <a:t> </a:t>
            </a:r>
            <a:r>
              <a:rPr lang="ru-RU" sz="1400" dirty="0" err="1" smtClean="0">
                <a:solidFill>
                  <a:srgbClr val="00B050"/>
                </a:solidFill>
              </a:rPr>
              <a:t>довгунець</a:t>
            </a:r>
            <a:r>
              <a:rPr lang="ru-RU" sz="1400" dirty="0" smtClean="0">
                <a:solidFill>
                  <a:srgbClr val="00B050"/>
                </a:solidFill>
              </a:rPr>
              <a:t> - </a:t>
            </a:r>
            <a:r>
              <a:rPr lang="ru-RU" sz="1400" dirty="0" err="1" smtClean="0">
                <a:solidFill>
                  <a:srgbClr val="00B050"/>
                </a:solidFill>
              </a:rPr>
              <a:t>основна</a:t>
            </a:r>
            <a:r>
              <a:rPr lang="ru-RU" sz="1400" dirty="0" smtClean="0">
                <a:solidFill>
                  <a:srgbClr val="00B050"/>
                </a:solidFill>
              </a:rPr>
              <a:t> </a:t>
            </a:r>
            <a:r>
              <a:rPr lang="ru-RU" sz="1400" dirty="0" err="1" smtClean="0">
                <a:solidFill>
                  <a:srgbClr val="00B050"/>
                </a:solidFill>
              </a:rPr>
              <a:t>прядивна</a:t>
            </a:r>
            <a:r>
              <a:rPr lang="ru-RU" sz="1400" dirty="0" smtClean="0">
                <a:solidFill>
                  <a:srgbClr val="00B050"/>
                </a:solidFill>
              </a:rPr>
              <a:t> культура в </a:t>
            </a:r>
            <a:r>
              <a:rPr lang="ru-RU" sz="1400" dirty="0" err="1" smtClean="0">
                <a:solidFill>
                  <a:srgbClr val="00B050"/>
                </a:solidFill>
              </a:rPr>
              <a:t>Україні</a:t>
            </a:r>
            <a:r>
              <a:rPr lang="ru-RU" sz="1400" dirty="0" smtClean="0">
                <a:solidFill>
                  <a:srgbClr val="00B050"/>
                </a:solidFill>
              </a:rPr>
              <a:t>. Вона </a:t>
            </a:r>
            <a:r>
              <a:rPr lang="ru-RU" sz="1400" dirty="0" err="1" smtClean="0">
                <a:solidFill>
                  <a:srgbClr val="00B050"/>
                </a:solidFill>
              </a:rPr>
              <a:t>дає</a:t>
            </a:r>
            <a:r>
              <a:rPr lang="ru-RU" sz="1400" dirty="0" smtClean="0">
                <a:solidFill>
                  <a:srgbClr val="00B050"/>
                </a:solidFill>
              </a:rPr>
              <a:t> два </a:t>
            </a:r>
            <a:r>
              <a:rPr lang="ru-RU" sz="1400" dirty="0" err="1" smtClean="0">
                <a:solidFill>
                  <a:srgbClr val="00B050"/>
                </a:solidFill>
              </a:rPr>
              <a:t>цінних</a:t>
            </a:r>
            <a:r>
              <a:rPr lang="ru-RU" sz="1400" dirty="0" smtClean="0">
                <a:solidFill>
                  <a:srgbClr val="00B050"/>
                </a:solidFill>
              </a:rPr>
              <a:t> </a:t>
            </a:r>
            <a:r>
              <a:rPr lang="ru-RU" sz="1400" dirty="0" err="1" smtClean="0">
                <a:solidFill>
                  <a:srgbClr val="00B050"/>
                </a:solidFill>
              </a:rPr>
              <a:t>продукти</a:t>
            </a:r>
            <a:r>
              <a:rPr lang="ru-RU" sz="1400" dirty="0" smtClean="0">
                <a:solidFill>
                  <a:srgbClr val="00B050"/>
                </a:solidFill>
              </a:rPr>
              <a:t>: волокно </a:t>
            </a:r>
            <a:r>
              <a:rPr lang="ru-RU" sz="1400" dirty="0" err="1" smtClean="0">
                <a:solidFill>
                  <a:srgbClr val="00B050"/>
                </a:solidFill>
              </a:rPr>
              <a:t>і</a:t>
            </a:r>
            <a:r>
              <a:rPr lang="ru-RU" sz="1400" dirty="0" smtClean="0">
                <a:solidFill>
                  <a:srgbClr val="00B050"/>
                </a:solidFill>
              </a:rPr>
              <a:t> </a:t>
            </a:r>
            <a:r>
              <a:rPr lang="ru-RU" sz="1400" dirty="0" err="1" smtClean="0">
                <a:solidFill>
                  <a:srgbClr val="00B050"/>
                </a:solidFill>
              </a:rPr>
              <a:t>насіння</a:t>
            </a:r>
            <a:r>
              <a:rPr lang="ru-RU" sz="1400" dirty="0" smtClean="0">
                <a:solidFill>
                  <a:srgbClr val="00B050"/>
                </a:solidFill>
              </a:rPr>
              <a:t>.</a:t>
            </a:r>
          </a:p>
          <a:p>
            <a:pPr>
              <a:buNone/>
            </a:pPr>
            <a:r>
              <a:rPr lang="ru-RU" sz="1400" dirty="0" smtClean="0">
                <a:solidFill>
                  <a:srgbClr val="00B050"/>
                </a:solidFill>
              </a:rPr>
              <a:t>          </a:t>
            </a:r>
            <a:r>
              <a:rPr lang="ru-RU" sz="1400" dirty="0" err="1" smtClean="0">
                <a:solidFill>
                  <a:srgbClr val="00B050"/>
                </a:solidFill>
              </a:rPr>
              <a:t>Основна</a:t>
            </a:r>
            <a:r>
              <a:rPr lang="ru-RU" sz="1400" dirty="0" smtClean="0">
                <a:solidFill>
                  <a:srgbClr val="00B050"/>
                </a:solidFill>
              </a:rPr>
              <a:t> </a:t>
            </a:r>
            <a:r>
              <a:rPr lang="ru-RU" sz="1400" dirty="0" err="1" smtClean="0">
                <a:solidFill>
                  <a:srgbClr val="00B050"/>
                </a:solidFill>
              </a:rPr>
              <a:t>продукція</a:t>
            </a:r>
            <a:r>
              <a:rPr lang="ru-RU" sz="1400" dirty="0" smtClean="0">
                <a:solidFill>
                  <a:srgbClr val="00B050"/>
                </a:solidFill>
              </a:rPr>
              <a:t> </a:t>
            </a:r>
            <a:r>
              <a:rPr lang="ru-RU" sz="1400" dirty="0" err="1" smtClean="0">
                <a:solidFill>
                  <a:srgbClr val="00B050"/>
                </a:solidFill>
              </a:rPr>
              <a:t>льону-довгунця</a:t>
            </a:r>
            <a:r>
              <a:rPr lang="ru-RU" sz="1400" dirty="0" smtClean="0">
                <a:solidFill>
                  <a:srgbClr val="00B050"/>
                </a:solidFill>
              </a:rPr>
              <a:t> - волокно </a:t>
            </a:r>
            <a:r>
              <a:rPr lang="ru-RU" sz="1400" dirty="0" err="1" smtClean="0">
                <a:solidFill>
                  <a:srgbClr val="00B050"/>
                </a:solidFill>
              </a:rPr>
              <a:t>утворюється</a:t>
            </a:r>
            <a:r>
              <a:rPr lang="ru-RU" sz="1400" dirty="0" smtClean="0">
                <a:solidFill>
                  <a:srgbClr val="00B050"/>
                </a:solidFill>
              </a:rPr>
              <a:t> у стеблах. Від </a:t>
            </a:r>
            <a:r>
              <a:rPr lang="ru-RU" sz="1400" dirty="0" err="1" smtClean="0">
                <a:solidFill>
                  <a:srgbClr val="00B050"/>
                </a:solidFill>
              </a:rPr>
              <a:t>морфологічних</a:t>
            </a:r>
            <a:r>
              <a:rPr lang="ru-RU" sz="1400" dirty="0" smtClean="0">
                <a:solidFill>
                  <a:srgbClr val="00B050"/>
                </a:solidFill>
              </a:rPr>
              <a:t> </a:t>
            </a:r>
            <a:r>
              <a:rPr lang="ru-RU" sz="1400" dirty="0" err="1" smtClean="0">
                <a:solidFill>
                  <a:srgbClr val="00B050"/>
                </a:solidFill>
              </a:rPr>
              <a:t>особливостей</a:t>
            </a:r>
            <a:r>
              <a:rPr lang="ru-RU" sz="1400" dirty="0" smtClean="0">
                <a:solidFill>
                  <a:srgbClr val="00B050"/>
                </a:solidFill>
              </a:rPr>
              <a:t> стебел </a:t>
            </a:r>
            <a:r>
              <a:rPr lang="ru-RU" sz="1400" dirty="0" err="1" smtClean="0">
                <a:solidFill>
                  <a:srgbClr val="00B050"/>
                </a:solidFill>
              </a:rPr>
              <a:t>залежить</a:t>
            </a:r>
            <a:r>
              <a:rPr lang="ru-RU" sz="1400" dirty="0" smtClean="0">
                <a:solidFill>
                  <a:srgbClr val="00B050"/>
                </a:solidFill>
              </a:rPr>
              <a:t> </a:t>
            </a:r>
            <a:r>
              <a:rPr lang="ru-RU" sz="1400" dirty="0" err="1" smtClean="0">
                <a:solidFill>
                  <a:srgbClr val="00B050"/>
                </a:solidFill>
              </a:rPr>
              <a:t>вихід</a:t>
            </a:r>
            <a:r>
              <a:rPr lang="ru-RU" sz="1400" dirty="0" smtClean="0">
                <a:solidFill>
                  <a:srgbClr val="00B050"/>
                </a:solidFill>
              </a:rPr>
              <a:t> волокна, </a:t>
            </a:r>
            <a:r>
              <a:rPr lang="ru-RU" sz="1400" dirty="0" err="1" smtClean="0">
                <a:solidFill>
                  <a:srgbClr val="00B050"/>
                </a:solidFill>
              </a:rPr>
              <a:t>кількість</a:t>
            </a:r>
            <a:r>
              <a:rPr lang="ru-RU" sz="1400" dirty="0" smtClean="0">
                <a:solidFill>
                  <a:srgbClr val="00B050"/>
                </a:solidFill>
              </a:rPr>
              <a:t> </a:t>
            </a:r>
            <a:r>
              <a:rPr lang="ru-RU" sz="1400" dirty="0" err="1" smtClean="0">
                <a:solidFill>
                  <a:srgbClr val="00B050"/>
                </a:solidFill>
              </a:rPr>
              <a:t>якого</a:t>
            </a:r>
            <a:r>
              <a:rPr lang="ru-RU" sz="1400" dirty="0" smtClean="0">
                <a:solidFill>
                  <a:srgbClr val="00B050"/>
                </a:solidFill>
              </a:rPr>
              <a:t>, </a:t>
            </a:r>
            <a:r>
              <a:rPr lang="ru-RU" sz="1400" dirty="0" err="1" smtClean="0">
                <a:solidFill>
                  <a:srgbClr val="00B050"/>
                </a:solidFill>
              </a:rPr>
              <a:t>залежно</a:t>
            </a:r>
            <a:r>
              <a:rPr lang="ru-RU" sz="1400" dirty="0" smtClean="0">
                <a:solidFill>
                  <a:srgbClr val="00B050"/>
                </a:solidFill>
              </a:rPr>
              <a:t> від сорту та умов </a:t>
            </a:r>
            <a:r>
              <a:rPr lang="ru-RU" sz="1400" dirty="0" err="1" smtClean="0">
                <a:solidFill>
                  <a:srgbClr val="00B050"/>
                </a:solidFill>
              </a:rPr>
              <a:t>вирощування</a:t>
            </a:r>
            <a:r>
              <a:rPr lang="ru-RU" sz="1400" dirty="0" smtClean="0">
                <a:solidFill>
                  <a:srgbClr val="00B050"/>
                </a:solidFill>
              </a:rPr>
              <a:t>, </a:t>
            </a:r>
            <a:r>
              <a:rPr lang="ru-RU" sz="1400" dirty="0" err="1" smtClean="0">
                <a:solidFill>
                  <a:srgbClr val="00B050"/>
                </a:solidFill>
              </a:rPr>
              <a:t>може</a:t>
            </a:r>
            <a:r>
              <a:rPr lang="ru-RU" sz="1400" dirty="0" smtClean="0">
                <a:solidFill>
                  <a:srgbClr val="00B050"/>
                </a:solidFill>
              </a:rPr>
              <a:t> бути 20-30%. У </a:t>
            </a:r>
            <a:r>
              <a:rPr lang="ru-RU" sz="1400" dirty="0" err="1" smtClean="0">
                <a:solidFill>
                  <a:srgbClr val="00B050"/>
                </a:solidFill>
              </a:rPr>
              <a:t>довгих</a:t>
            </a:r>
            <a:r>
              <a:rPr lang="ru-RU" sz="1400" dirty="0" smtClean="0">
                <a:solidFill>
                  <a:srgbClr val="00B050"/>
                </a:solidFill>
              </a:rPr>
              <a:t> </a:t>
            </a:r>
            <a:r>
              <a:rPr lang="ru-RU" sz="1400" dirty="0" err="1" smtClean="0">
                <a:solidFill>
                  <a:srgbClr val="00B050"/>
                </a:solidFill>
              </a:rPr>
              <a:t>і</a:t>
            </a:r>
            <a:r>
              <a:rPr lang="ru-RU" sz="1400" dirty="0" smtClean="0">
                <a:solidFill>
                  <a:srgbClr val="00B050"/>
                </a:solidFill>
              </a:rPr>
              <a:t> тонких стеблах волокна </a:t>
            </a:r>
            <a:r>
              <a:rPr lang="ru-RU" sz="1400" dirty="0" err="1" smtClean="0">
                <a:solidFill>
                  <a:srgbClr val="00B050"/>
                </a:solidFill>
              </a:rPr>
              <a:t>більше</a:t>
            </a:r>
            <a:r>
              <a:rPr lang="ru-RU" sz="1400" dirty="0" smtClean="0">
                <a:solidFill>
                  <a:srgbClr val="00B050"/>
                </a:solidFill>
              </a:rPr>
              <a:t> </a:t>
            </a:r>
            <a:r>
              <a:rPr lang="ru-RU" sz="1400" dirty="0" err="1" smtClean="0">
                <a:solidFill>
                  <a:srgbClr val="00B050"/>
                </a:solidFill>
              </a:rPr>
              <a:t>і</a:t>
            </a:r>
            <a:r>
              <a:rPr lang="ru-RU" sz="1400" dirty="0" smtClean="0">
                <a:solidFill>
                  <a:srgbClr val="00B050"/>
                </a:solidFill>
              </a:rPr>
              <a:t> </a:t>
            </a:r>
            <a:r>
              <a:rPr lang="ru-RU" sz="1400" dirty="0" err="1" smtClean="0">
                <a:solidFill>
                  <a:srgbClr val="00B050"/>
                </a:solidFill>
              </a:rPr>
              <a:t>воно</a:t>
            </a:r>
            <a:r>
              <a:rPr lang="ru-RU" sz="1400" dirty="0" smtClean="0">
                <a:solidFill>
                  <a:srgbClr val="00B050"/>
                </a:solidFill>
              </a:rPr>
              <a:t> </a:t>
            </a:r>
            <a:r>
              <a:rPr lang="ru-RU" sz="1400" dirty="0" err="1" smtClean="0">
                <a:solidFill>
                  <a:srgbClr val="00B050"/>
                </a:solidFill>
              </a:rPr>
              <a:t>кращої</a:t>
            </a:r>
            <a:r>
              <a:rPr lang="ru-RU" sz="1400" dirty="0" smtClean="0">
                <a:solidFill>
                  <a:srgbClr val="00B050"/>
                </a:solidFill>
              </a:rPr>
              <a:t> </a:t>
            </a:r>
            <a:r>
              <a:rPr lang="ru-RU" sz="1400" dirty="0" err="1" smtClean="0">
                <a:solidFill>
                  <a:srgbClr val="00B050"/>
                </a:solidFill>
              </a:rPr>
              <a:t>якості</a:t>
            </a:r>
            <a:r>
              <a:rPr lang="ru-RU" sz="1400" dirty="0" smtClean="0">
                <a:solidFill>
                  <a:srgbClr val="00B050"/>
                </a:solidFill>
              </a:rPr>
              <a:t>, </a:t>
            </a:r>
            <a:r>
              <a:rPr lang="ru-RU" sz="1400" dirty="0" err="1" smtClean="0">
                <a:solidFill>
                  <a:srgbClr val="00B050"/>
                </a:solidFill>
              </a:rPr>
              <a:t>ніж</a:t>
            </a:r>
            <a:r>
              <a:rPr lang="ru-RU" sz="1400" dirty="0" smtClean="0">
                <a:solidFill>
                  <a:srgbClr val="00B050"/>
                </a:solidFill>
              </a:rPr>
              <a:t> у </a:t>
            </a:r>
            <a:r>
              <a:rPr lang="ru-RU" sz="1400" dirty="0" err="1" smtClean="0">
                <a:solidFill>
                  <a:srgbClr val="00B050"/>
                </a:solidFill>
              </a:rPr>
              <a:t>товстих</a:t>
            </a:r>
            <a:r>
              <a:rPr lang="ru-RU" sz="1400" dirty="0" smtClean="0">
                <a:solidFill>
                  <a:srgbClr val="00B050"/>
                </a:solidFill>
              </a:rPr>
              <a:t> </a:t>
            </a:r>
            <a:r>
              <a:rPr lang="ru-RU" sz="1400" dirty="0" err="1" smtClean="0">
                <a:solidFill>
                  <a:srgbClr val="00B050"/>
                </a:solidFill>
              </a:rPr>
              <a:t>і</a:t>
            </a:r>
            <a:r>
              <a:rPr lang="ru-RU" sz="1400" dirty="0" smtClean="0">
                <a:solidFill>
                  <a:srgbClr val="00B050"/>
                </a:solidFill>
              </a:rPr>
              <a:t> коротких. </a:t>
            </a:r>
            <a:r>
              <a:rPr lang="ru-RU" sz="1400" dirty="0" err="1" smtClean="0">
                <a:solidFill>
                  <a:srgbClr val="00B050"/>
                </a:solidFill>
              </a:rPr>
              <a:t>Льон</a:t>
            </a:r>
            <a:r>
              <a:rPr lang="ru-RU" sz="1400" dirty="0" smtClean="0">
                <a:solidFill>
                  <a:srgbClr val="00B050"/>
                </a:solidFill>
              </a:rPr>
              <a:t> – </a:t>
            </a:r>
            <a:r>
              <a:rPr lang="ru-RU" sz="1400" dirty="0" err="1" smtClean="0">
                <a:solidFill>
                  <a:srgbClr val="00B050"/>
                </a:solidFill>
              </a:rPr>
              <a:t>луб’яне</a:t>
            </a:r>
            <a:r>
              <a:rPr lang="ru-RU" sz="1400" dirty="0" smtClean="0">
                <a:solidFill>
                  <a:srgbClr val="00B050"/>
                </a:solidFill>
              </a:rPr>
              <a:t> волокно. Волокниста тканина </a:t>
            </a:r>
            <a:r>
              <a:rPr lang="ru-RU" sz="1400" dirty="0" err="1" smtClean="0">
                <a:solidFill>
                  <a:srgbClr val="00B050"/>
                </a:solidFill>
              </a:rPr>
              <a:t>лежить</a:t>
            </a:r>
            <a:r>
              <a:rPr lang="ru-RU" sz="1400" dirty="0" smtClean="0">
                <a:solidFill>
                  <a:srgbClr val="00B050"/>
                </a:solidFill>
              </a:rPr>
              <a:t> </a:t>
            </a:r>
            <a:r>
              <a:rPr lang="ru-RU" sz="1400" dirty="0" err="1" smtClean="0">
                <a:solidFill>
                  <a:srgbClr val="00B050"/>
                </a:solidFill>
              </a:rPr>
              <a:t>між</a:t>
            </a:r>
            <a:r>
              <a:rPr lang="ru-RU" sz="1400" dirty="0" smtClean="0">
                <a:solidFill>
                  <a:srgbClr val="00B050"/>
                </a:solidFill>
              </a:rPr>
              <a:t> </a:t>
            </a:r>
            <a:r>
              <a:rPr lang="ru-RU" sz="1400" dirty="0" err="1" smtClean="0">
                <a:solidFill>
                  <a:srgbClr val="00B050"/>
                </a:solidFill>
              </a:rPr>
              <a:t>зовнішньою</a:t>
            </a:r>
            <a:r>
              <a:rPr lang="ru-RU" sz="1400" dirty="0" smtClean="0">
                <a:solidFill>
                  <a:srgbClr val="00B050"/>
                </a:solidFill>
              </a:rPr>
              <a:t> </a:t>
            </a:r>
            <a:r>
              <a:rPr lang="ru-RU" sz="1400" dirty="0" err="1" smtClean="0">
                <a:solidFill>
                  <a:srgbClr val="00B050"/>
                </a:solidFill>
              </a:rPr>
              <a:t>оболонкою</a:t>
            </a:r>
            <a:r>
              <a:rPr lang="ru-RU" sz="1400" dirty="0" smtClean="0">
                <a:solidFill>
                  <a:srgbClr val="00B050"/>
                </a:solidFill>
              </a:rPr>
              <a:t> </a:t>
            </a:r>
            <a:r>
              <a:rPr lang="ru-RU" sz="1400" dirty="0" err="1" smtClean="0">
                <a:solidFill>
                  <a:srgbClr val="00B050"/>
                </a:solidFill>
              </a:rPr>
              <a:t>і</a:t>
            </a:r>
            <a:r>
              <a:rPr lang="ru-RU" sz="1400" dirty="0" smtClean="0">
                <a:solidFill>
                  <a:srgbClr val="00B050"/>
                </a:solidFill>
              </a:rPr>
              <a:t> деревиною стебла. Волокна </a:t>
            </a:r>
            <a:r>
              <a:rPr lang="ru-RU" sz="1400" dirty="0" err="1" smtClean="0">
                <a:solidFill>
                  <a:srgbClr val="00B050"/>
                </a:solidFill>
              </a:rPr>
              <a:t>склеєні</a:t>
            </a:r>
            <a:r>
              <a:rPr lang="ru-RU" sz="1400" dirty="0" smtClean="0">
                <a:solidFill>
                  <a:srgbClr val="00B050"/>
                </a:solidFill>
              </a:rPr>
              <a:t> </a:t>
            </a:r>
            <a:r>
              <a:rPr lang="ru-RU" sz="1400" dirty="0" err="1" smtClean="0">
                <a:solidFill>
                  <a:srgbClr val="00B050"/>
                </a:solidFill>
              </a:rPr>
              <a:t>одне</a:t>
            </a:r>
            <a:r>
              <a:rPr lang="ru-RU" sz="1400" dirty="0" smtClean="0">
                <a:solidFill>
                  <a:srgbClr val="00B050"/>
                </a:solidFill>
              </a:rPr>
              <a:t> </a:t>
            </a:r>
            <a:r>
              <a:rPr lang="ru-RU" sz="1400" dirty="0" err="1" smtClean="0">
                <a:solidFill>
                  <a:srgbClr val="00B050"/>
                </a:solidFill>
              </a:rPr>
              <a:t>з</a:t>
            </a:r>
            <a:r>
              <a:rPr lang="ru-RU" sz="1400" dirty="0" smtClean="0">
                <a:solidFill>
                  <a:srgbClr val="00B050"/>
                </a:solidFill>
              </a:rPr>
              <a:t> одним </a:t>
            </a:r>
            <a:r>
              <a:rPr lang="ru-RU" sz="1400" dirty="0" err="1" smtClean="0">
                <a:solidFill>
                  <a:srgbClr val="00B050"/>
                </a:solidFill>
              </a:rPr>
              <a:t>і</a:t>
            </a:r>
            <a:r>
              <a:rPr lang="ru-RU" sz="1400" dirty="0" smtClean="0">
                <a:solidFill>
                  <a:srgbClr val="00B050"/>
                </a:solidFill>
              </a:rPr>
              <a:t> </a:t>
            </a:r>
            <a:r>
              <a:rPr lang="ru-RU" sz="1400" dirty="0" err="1" smtClean="0">
                <a:solidFill>
                  <a:srgbClr val="00B050"/>
                </a:solidFill>
              </a:rPr>
              <a:t>розміщуються</a:t>
            </a:r>
            <a:r>
              <a:rPr lang="ru-RU" sz="1400" dirty="0" smtClean="0">
                <a:solidFill>
                  <a:srgbClr val="00B050"/>
                </a:solidFill>
              </a:rPr>
              <a:t> </a:t>
            </a:r>
            <a:r>
              <a:rPr lang="ru-RU" sz="1400" dirty="0" err="1" smtClean="0">
                <a:solidFill>
                  <a:srgbClr val="00B050"/>
                </a:solidFill>
              </a:rPr>
              <a:t>окремими</a:t>
            </a:r>
            <a:r>
              <a:rPr lang="ru-RU" sz="1400" dirty="0" smtClean="0">
                <a:solidFill>
                  <a:srgbClr val="00B050"/>
                </a:solidFill>
              </a:rPr>
              <a:t> </a:t>
            </a:r>
            <a:r>
              <a:rPr lang="ru-RU" sz="1400" dirty="0" err="1" smtClean="0">
                <a:solidFill>
                  <a:srgbClr val="00B050"/>
                </a:solidFill>
              </a:rPr>
              <a:t>жмутами</a:t>
            </a:r>
            <a:r>
              <a:rPr lang="ru-RU" sz="1400" dirty="0" smtClean="0">
                <a:solidFill>
                  <a:srgbClr val="00B050"/>
                </a:solidFill>
              </a:rPr>
              <a:t> – пасмами. Пасма волокна </a:t>
            </a:r>
            <a:r>
              <a:rPr lang="ru-RU" sz="1400" dirty="0" err="1" smtClean="0">
                <a:solidFill>
                  <a:srgbClr val="00B050"/>
                </a:solidFill>
              </a:rPr>
              <a:t>завдовжки</a:t>
            </a:r>
            <a:r>
              <a:rPr lang="ru-RU" sz="1400" dirty="0" smtClean="0">
                <a:solidFill>
                  <a:srgbClr val="00B050"/>
                </a:solidFill>
              </a:rPr>
              <a:t> 30-75 см </a:t>
            </a:r>
            <a:r>
              <a:rPr lang="ru-RU" sz="1400" dirty="0" err="1" smtClean="0">
                <a:solidFill>
                  <a:srgbClr val="00B050"/>
                </a:solidFill>
              </a:rPr>
              <a:t>складаються</a:t>
            </a:r>
            <a:r>
              <a:rPr lang="ru-RU" sz="1400" dirty="0" smtClean="0">
                <a:solidFill>
                  <a:srgbClr val="00B050"/>
                </a:solidFill>
              </a:rPr>
              <a:t> </a:t>
            </a:r>
            <a:r>
              <a:rPr lang="ru-RU" sz="1400" dirty="0" err="1" smtClean="0">
                <a:solidFill>
                  <a:srgbClr val="00B050"/>
                </a:solidFill>
              </a:rPr>
              <a:t>з</a:t>
            </a:r>
            <a:r>
              <a:rPr lang="ru-RU" sz="1400" dirty="0" smtClean="0">
                <a:solidFill>
                  <a:srgbClr val="00B050"/>
                </a:solidFill>
              </a:rPr>
              <a:t> </a:t>
            </a:r>
            <a:r>
              <a:rPr lang="ru-RU" sz="1400" dirty="0" err="1" smtClean="0">
                <a:solidFill>
                  <a:srgbClr val="00B050"/>
                </a:solidFill>
              </a:rPr>
              <a:t>видовжених</a:t>
            </a:r>
            <a:r>
              <a:rPr lang="ru-RU" sz="1400" dirty="0" smtClean="0">
                <a:solidFill>
                  <a:srgbClr val="00B050"/>
                </a:solidFill>
              </a:rPr>
              <a:t> </a:t>
            </a:r>
            <a:r>
              <a:rPr lang="ru-RU" sz="1400" dirty="0" err="1" smtClean="0">
                <a:solidFill>
                  <a:srgbClr val="00B050"/>
                </a:solidFill>
              </a:rPr>
              <a:t>клітин</a:t>
            </a:r>
            <a:r>
              <a:rPr lang="ru-RU" sz="1400" dirty="0" smtClean="0">
                <a:solidFill>
                  <a:srgbClr val="00B050"/>
                </a:solidFill>
              </a:rPr>
              <a:t>. </a:t>
            </a:r>
            <a:r>
              <a:rPr lang="ru-RU" sz="1400" dirty="0" err="1" smtClean="0">
                <a:solidFill>
                  <a:srgbClr val="00B050"/>
                </a:solidFill>
              </a:rPr>
              <a:t>Тобто</a:t>
            </a:r>
            <a:r>
              <a:rPr lang="ru-RU" sz="1400" dirty="0" smtClean="0">
                <a:solidFill>
                  <a:srgbClr val="00B050"/>
                </a:solidFill>
              </a:rPr>
              <a:t> </a:t>
            </a:r>
            <a:r>
              <a:rPr lang="ru-RU" sz="1400" dirty="0" err="1" smtClean="0">
                <a:solidFill>
                  <a:srgbClr val="00B050"/>
                </a:solidFill>
              </a:rPr>
              <a:t>клітина</a:t>
            </a:r>
            <a:r>
              <a:rPr lang="ru-RU" sz="1400" dirty="0" smtClean="0">
                <a:solidFill>
                  <a:srgbClr val="00B050"/>
                </a:solidFill>
              </a:rPr>
              <a:t> </a:t>
            </a:r>
            <a:r>
              <a:rPr lang="ru-RU" sz="1400" dirty="0" err="1" smtClean="0">
                <a:solidFill>
                  <a:srgbClr val="00B050"/>
                </a:solidFill>
              </a:rPr>
              <a:t>льону</a:t>
            </a:r>
            <a:r>
              <a:rPr lang="ru-RU" sz="1400" dirty="0" smtClean="0">
                <a:solidFill>
                  <a:srgbClr val="00B050"/>
                </a:solidFill>
              </a:rPr>
              <a:t> – </a:t>
            </a:r>
            <a:r>
              <a:rPr lang="ru-RU" sz="1400" dirty="0" err="1" smtClean="0">
                <a:solidFill>
                  <a:srgbClr val="00B050"/>
                </a:solidFill>
              </a:rPr>
              <a:t>це</a:t>
            </a:r>
            <a:r>
              <a:rPr lang="ru-RU" sz="1400" dirty="0" smtClean="0">
                <a:solidFill>
                  <a:srgbClr val="00B050"/>
                </a:solidFill>
              </a:rPr>
              <a:t> </a:t>
            </a:r>
            <a:r>
              <a:rPr lang="ru-RU" sz="1400" dirty="0" err="1" smtClean="0">
                <a:solidFill>
                  <a:srgbClr val="00B050"/>
                </a:solidFill>
              </a:rPr>
              <a:t>довга</a:t>
            </a:r>
            <a:r>
              <a:rPr lang="ru-RU" sz="1400" dirty="0" smtClean="0">
                <a:solidFill>
                  <a:srgbClr val="00B050"/>
                </a:solidFill>
              </a:rPr>
              <a:t> тонка нитка. </a:t>
            </a:r>
            <a:r>
              <a:rPr lang="ru-RU" sz="1400" dirty="0" err="1" smtClean="0">
                <a:solidFill>
                  <a:srgbClr val="00B050"/>
                </a:solidFill>
              </a:rPr>
              <a:t>Її</a:t>
            </a:r>
            <a:r>
              <a:rPr lang="ru-RU" sz="1400" dirty="0" smtClean="0">
                <a:solidFill>
                  <a:srgbClr val="00B050"/>
                </a:solidFill>
              </a:rPr>
              <a:t> </a:t>
            </a:r>
            <a:r>
              <a:rPr lang="ru-RU" sz="1400" dirty="0" err="1" smtClean="0">
                <a:solidFill>
                  <a:srgbClr val="00B050"/>
                </a:solidFill>
              </a:rPr>
              <a:t>довжина</a:t>
            </a:r>
            <a:r>
              <a:rPr lang="ru-RU" sz="1400" dirty="0" smtClean="0">
                <a:solidFill>
                  <a:srgbClr val="00B050"/>
                </a:solidFill>
              </a:rPr>
              <a:t> в 1-2 </a:t>
            </a:r>
            <a:r>
              <a:rPr lang="ru-RU" sz="1400" dirty="0" err="1" smtClean="0">
                <a:solidFill>
                  <a:srgbClr val="00B050"/>
                </a:solidFill>
              </a:rPr>
              <a:t>тисячі</a:t>
            </a:r>
            <a:r>
              <a:rPr lang="ru-RU" sz="1400" dirty="0" smtClean="0">
                <a:solidFill>
                  <a:srgbClr val="00B050"/>
                </a:solidFill>
              </a:rPr>
              <a:t> </a:t>
            </a:r>
            <a:r>
              <a:rPr lang="ru-RU" sz="1400" dirty="0" err="1" smtClean="0">
                <a:solidFill>
                  <a:srgbClr val="00B050"/>
                </a:solidFill>
              </a:rPr>
              <a:t>разів</a:t>
            </a:r>
            <a:r>
              <a:rPr lang="ru-RU" sz="1400" dirty="0" smtClean="0">
                <a:solidFill>
                  <a:srgbClr val="00B050"/>
                </a:solidFill>
              </a:rPr>
              <a:t> </a:t>
            </a:r>
            <a:r>
              <a:rPr lang="ru-RU" sz="1400" dirty="0" err="1" smtClean="0">
                <a:solidFill>
                  <a:srgbClr val="00B050"/>
                </a:solidFill>
              </a:rPr>
              <a:t>перевищує</a:t>
            </a:r>
            <a:r>
              <a:rPr lang="ru-RU" sz="1400" dirty="0" smtClean="0">
                <a:solidFill>
                  <a:srgbClr val="00B050"/>
                </a:solidFill>
              </a:rPr>
              <a:t> її </a:t>
            </a:r>
            <a:r>
              <a:rPr lang="ru-RU" sz="1400" dirty="0" err="1" smtClean="0">
                <a:solidFill>
                  <a:srgbClr val="00B050"/>
                </a:solidFill>
              </a:rPr>
              <a:t>товщину</a:t>
            </a:r>
            <a:r>
              <a:rPr lang="ru-RU" sz="1400" dirty="0" smtClean="0">
                <a:solidFill>
                  <a:srgbClr val="00B050"/>
                </a:solidFill>
              </a:rPr>
              <a:t>. Це </a:t>
            </a:r>
            <a:r>
              <a:rPr lang="ru-RU" sz="1400" dirty="0" err="1" smtClean="0">
                <a:solidFill>
                  <a:srgbClr val="00B050"/>
                </a:solidFill>
              </a:rPr>
              <a:t>дозволяє</a:t>
            </a:r>
            <a:r>
              <a:rPr lang="ru-RU" sz="1400" dirty="0" smtClean="0">
                <a:solidFill>
                  <a:srgbClr val="00B050"/>
                </a:solidFill>
              </a:rPr>
              <a:t> </a:t>
            </a:r>
            <a:r>
              <a:rPr lang="ru-RU" sz="1400" dirty="0" err="1" smtClean="0">
                <a:solidFill>
                  <a:srgbClr val="00B050"/>
                </a:solidFill>
              </a:rPr>
              <a:t>виготовляти</a:t>
            </a:r>
            <a:r>
              <a:rPr lang="ru-RU" sz="1400" dirty="0" smtClean="0">
                <a:solidFill>
                  <a:srgbClr val="00B050"/>
                </a:solidFill>
              </a:rPr>
              <a:t> </a:t>
            </a:r>
            <a:r>
              <a:rPr lang="ru-RU" sz="1400" dirty="0" err="1" smtClean="0">
                <a:solidFill>
                  <a:srgbClr val="00B050"/>
                </a:solidFill>
              </a:rPr>
              <a:t>лляну</a:t>
            </a:r>
            <a:r>
              <a:rPr lang="ru-RU" sz="1400" dirty="0" smtClean="0">
                <a:solidFill>
                  <a:srgbClr val="00B050"/>
                </a:solidFill>
              </a:rPr>
              <a:t> нитку </a:t>
            </a:r>
            <a:r>
              <a:rPr lang="ru-RU" sz="1400" dirty="0" err="1" smtClean="0">
                <a:solidFill>
                  <a:srgbClr val="00B050"/>
                </a:solidFill>
              </a:rPr>
              <a:t>завтовшки</a:t>
            </a:r>
            <a:r>
              <a:rPr lang="ru-RU" sz="1400" dirty="0" smtClean="0">
                <a:solidFill>
                  <a:srgbClr val="00B050"/>
                </a:solidFill>
              </a:rPr>
              <a:t> до </a:t>
            </a:r>
            <a:r>
              <a:rPr lang="ru-RU" sz="1400" dirty="0" err="1" smtClean="0">
                <a:solidFill>
                  <a:srgbClr val="00B050"/>
                </a:solidFill>
              </a:rPr>
              <a:t>кількох</a:t>
            </a:r>
            <a:r>
              <a:rPr lang="ru-RU" sz="1400" dirty="0" smtClean="0">
                <a:solidFill>
                  <a:srgbClr val="00B050"/>
                </a:solidFill>
              </a:rPr>
              <a:t> </a:t>
            </a:r>
            <a:r>
              <a:rPr lang="ru-RU" sz="1400" dirty="0" err="1" smtClean="0">
                <a:solidFill>
                  <a:srgbClr val="00B050"/>
                </a:solidFill>
              </a:rPr>
              <a:t>мікрон</a:t>
            </a:r>
            <a:r>
              <a:rPr lang="ru-RU" sz="1400" dirty="0" smtClean="0">
                <a:solidFill>
                  <a:srgbClr val="00B050"/>
                </a:solidFill>
              </a:rPr>
              <a:t>.</a:t>
            </a:r>
          </a:p>
          <a:p>
            <a:pPr>
              <a:buNone/>
            </a:pPr>
            <a:r>
              <a:rPr lang="ru-RU" sz="1400" dirty="0" smtClean="0">
                <a:solidFill>
                  <a:srgbClr val="00B050"/>
                </a:solidFill>
              </a:rPr>
              <a:t>       </a:t>
            </a:r>
            <a:r>
              <a:rPr lang="ru-RU" sz="1400" dirty="0" err="1" smtClean="0">
                <a:solidFill>
                  <a:srgbClr val="00B050"/>
                </a:solidFill>
              </a:rPr>
              <a:t>Квіти</a:t>
            </a:r>
            <a:r>
              <a:rPr lang="ru-RU" sz="1400" dirty="0" smtClean="0">
                <a:solidFill>
                  <a:srgbClr val="00B050"/>
                </a:solidFill>
              </a:rPr>
              <a:t> </a:t>
            </a:r>
            <a:r>
              <a:rPr lang="ru-RU" sz="1400" dirty="0" err="1" smtClean="0">
                <a:solidFill>
                  <a:srgbClr val="00B050"/>
                </a:solidFill>
              </a:rPr>
              <a:t>льону</a:t>
            </a:r>
            <a:r>
              <a:rPr lang="ru-RU" sz="1400" dirty="0" smtClean="0">
                <a:solidFill>
                  <a:srgbClr val="00B050"/>
                </a:solidFill>
              </a:rPr>
              <a:t> </a:t>
            </a:r>
            <a:r>
              <a:rPr lang="ru-RU" sz="1400" dirty="0" err="1" smtClean="0">
                <a:solidFill>
                  <a:srgbClr val="00B050"/>
                </a:solidFill>
              </a:rPr>
              <a:t>мають</a:t>
            </a:r>
            <a:r>
              <a:rPr lang="ru-RU" sz="1400" dirty="0" smtClean="0">
                <a:solidFill>
                  <a:srgbClr val="00B050"/>
                </a:solidFill>
              </a:rPr>
              <a:t> </a:t>
            </a:r>
            <a:r>
              <a:rPr lang="ru-RU" sz="1400" dirty="0" err="1" smtClean="0">
                <a:solidFill>
                  <a:srgbClr val="00B050"/>
                </a:solidFill>
              </a:rPr>
              <a:t>блакитне</a:t>
            </a:r>
            <a:r>
              <a:rPr lang="ru-RU" sz="1400" dirty="0" smtClean="0">
                <a:solidFill>
                  <a:srgbClr val="00B050"/>
                </a:solidFill>
              </a:rPr>
              <a:t>, </a:t>
            </a:r>
            <a:r>
              <a:rPr lang="ru-RU" sz="1400" dirty="0" err="1" smtClean="0">
                <a:solidFill>
                  <a:srgbClr val="00B050"/>
                </a:solidFill>
              </a:rPr>
              <a:t>темно-синє</a:t>
            </a:r>
            <a:r>
              <a:rPr lang="ru-RU" sz="1400" dirty="0" smtClean="0">
                <a:solidFill>
                  <a:srgbClr val="00B050"/>
                </a:solidFill>
              </a:rPr>
              <a:t>, </a:t>
            </a:r>
            <a:r>
              <a:rPr lang="ru-RU" sz="1400" dirty="0" err="1" smtClean="0">
                <a:solidFill>
                  <a:srgbClr val="00B050"/>
                </a:solidFill>
              </a:rPr>
              <a:t>рідше</a:t>
            </a:r>
            <a:r>
              <a:rPr lang="ru-RU" sz="1400" dirty="0" smtClean="0">
                <a:solidFill>
                  <a:srgbClr val="00B050"/>
                </a:solidFill>
              </a:rPr>
              <a:t> – </a:t>
            </a:r>
            <a:r>
              <a:rPr lang="ru-RU" sz="1400" dirty="0" err="1" smtClean="0">
                <a:solidFill>
                  <a:srgbClr val="00B050"/>
                </a:solidFill>
              </a:rPr>
              <a:t>фіолетове</a:t>
            </a:r>
            <a:r>
              <a:rPr lang="ru-RU" sz="1400" dirty="0" smtClean="0">
                <a:solidFill>
                  <a:srgbClr val="00B050"/>
                </a:solidFill>
              </a:rPr>
              <a:t>, </a:t>
            </a:r>
            <a:r>
              <a:rPr lang="ru-RU" sz="1400" dirty="0" err="1" smtClean="0">
                <a:solidFill>
                  <a:srgbClr val="00B050"/>
                </a:solidFill>
              </a:rPr>
              <a:t>рожеве</a:t>
            </a:r>
            <a:r>
              <a:rPr lang="ru-RU" sz="1400" dirty="0" smtClean="0">
                <a:solidFill>
                  <a:srgbClr val="00B050"/>
                </a:solidFill>
              </a:rPr>
              <a:t>, </a:t>
            </a:r>
            <a:r>
              <a:rPr lang="ru-RU" sz="1400" dirty="0" err="1" smtClean="0">
                <a:solidFill>
                  <a:srgbClr val="00B050"/>
                </a:solidFill>
              </a:rPr>
              <a:t>жовте</a:t>
            </a:r>
            <a:r>
              <a:rPr lang="ru-RU" sz="1400" dirty="0" smtClean="0">
                <a:solidFill>
                  <a:srgbClr val="00B050"/>
                </a:solidFill>
              </a:rPr>
              <a:t> </a:t>
            </a:r>
            <a:r>
              <a:rPr lang="ru-RU" sz="1400" dirty="0" err="1" smtClean="0">
                <a:solidFill>
                  <a:srgbClr val="00B050"/>
                </a:solidFill>
              </a:rPr>
              <a:t>або</a:t>
            </a:r>
            <a:r>
              <a:rPr lang="ru-RU" sz="1400" dirty="0" smtClean="0">
                <a:solidFill>
                  <a:srgbClr val="00B050"/>
                </a:solidFill>
              </a:rPr>
              <a:t> </a:t>
            </a:r>
            <a:r>
              <a:rPr lang="ru-RU" sz="1400" dirty="0" err="1" smtClean="0">
                <a:solidFill>
                  <a:srgbClr val="00B050"/>
                </a:solidFill>
              </a:rPr>
              <a:t>біле</a:t>
            </a:r>
            <a:r>
              <a:rPr lang="ru-RU" sz="1400" dirty="0" smtClean="0">
                <a:solidFill>
                  <a:srgbClr val="00B050"/>
                </a:solidFill>
              </a:rPr>
              <a:t> </a:t>
            </a:r>
            <a:r>
              <a:rPr lang="ru-RU" sz="1400" dirty="0" err="1" smtClean="0">
                <a:solidFill>
                  <a:srgbClr val="00B050"/>
                </a:solidFill>
              </a:rPr>
              <a:t>забарвлення</a:t>
            </a:r>
            <a:r>
              <a:rPr lang="ru-RU" sz="1400" dirty="0" smtClean="0">
                <a:solidFill>
                  <a:srgbClr val="00B050"/>
                </a:solidFill>
              </a:rPr>
              <a:t>. Вони </a:t>
            </a:r>
            <a:r>
              <a:rPr lang="ru-RU" sz="1400" dirty="0" err="1" smtClean="0">
                <a:solidFill>
                  <a:srgbClr val="00B050"/>
                </a:solidFill>
              </a:rPr>
              <a:t>розпускаються</a:t>
            </a:r>
            <a:r>
              <a:rPr lang="ru-RU" sz="1400" dirty="0" smtClean="0">
                <a:solidFill>
                  <a:srgbClr val="00B050"/>
                </a:solidFill>
              </a:rPr>
              <a:t> на </a:t>
            </a:r>
            <a:r>
              <a:rPr lang="ru-RU" sz="1400" dirty="0" err="1" smtClean="0">
                <a:solidFill>
                  <a:srgbClr val="00B050"/>
                </a:solidFill>
              </a:rPr>
              <a:t>світанку</a:t>
            </a:r>
            <a:r>
              <a:rPr lang="ru-RU" sz="1400" dirty="0" smtClean="0">
                <a:solidFill>
                  <a:srgbClr val="00B050"/>
                </a:solidFill>
              </a:rPr>
              <a:t>, а </a:t>
            </a:r>
            <a:r>
              <a:rPr lang="ru-RU" sz="1400" dirty="0" err="1" smtClean="0">
                <a:solidFill>
                  <a:srgbClr val="00B050"/>
                </a:solidFill>
              </a:rPr>
              <a:t>закриваються</a:t>
            </a:r>
            <a:r>
              <a:rPr lang="ru-RU" sz="1400" dirty="0" smtClean="0">
                <a:solidFill>
                  <a:srgbClr val="00B050"/>
                </a:solidFill>
              </a:rPr>
              <a:t> </a:t>
            </a:r>
            <a:r>
              <a:rPr lang="ru-RU" sz="1400" dirty="0" err="1" smtClean="0">
                <a:solidFill>
                  <a:srgbClr val="00B050"/>
                </a:solidFill>
              </a:rPr>
              <a:t>і</a:t>
            </a:r>
            <a:r>
              <a:rPr lang="ru-RU" sz="1400" dirty="0" smtClean="0">
                <a:solidFill>
                  <a:srgbClr val="00B050"/>
                </a:solidFill>
              </a:rPr>
              <a:t> </a:t>
            </a:r>
            <a:r>
              <a:rPr lang="ru-RU" sz="1400" dirty="0" err="1" smtClean="0">
                <a:solidFill>
                  <a:srgbClr val="00B050"/>
                </a:solidFill>
              </a:rPr>
              <a:t>в’януть</a:t>
            </a:r>
            <a:r>
              <a:rPr lang="ru-RU" sz="1400" dirty="0" smtClean="0">
                <a:solidFill>
                  <a:srgbClr val="00B050"/>
                </a:solidFill>
              </a:rPr>
              <a:t> </a:t>
            </a:r>
            <a:r>
              <a:rPr lang="ru-RU" sz="1400" dirty="0" err="1" smtClean="0">
                <a:solidFill>
                  <a:srgbClr val="00B050"/>
                </a:solidFill>
              </a:rPr>
              <a:t>опівдні</a:t>
            </a:r>
            <a:r>
              <a:rPr lang="ru-RU" sz="1400" dirty="0" smtClean="0">
                <a:solidFill>
                  <a:srgbClr val="00B050"/>
                </a:solidFill>
              </a:rPr>
              <a:t>, у </a:t>
            </a:r>
            <a:r>
              <a:rPr lang="ru-RU" sz="1400" dirty="0" err="1" smtClean="0">
                <a:solidFill>
                  <a:srgbClr val="00B050"/>
                </a:solidFill>
              </a:rPr>
              <a:t>розпал</a:t>
            </a:r>
            <a:r>
              <a:rPr lang="ru-RU" sz="1400" dirty="0" smtClean="0">
                <a:solidFill>
                  <a:srgbClr val="00B050"/>
                </a:solidFill>
              </a:rPr>
              <a:t> спеки. </a:t>
            </a:r>
            <a:r>
              <a:rPr lang="ru-RU" sz="1400" dirty="0" err="1" smtClean="0">
                <a:solidFill>
                  <a:srgbClr val="00B050"/>
                </a:solidFill>
              </a:rPr>
              <a:t>Кожна</a:t>
            </a:r>
            <a:r>
              <a:rPr lang="ru-RU" sz="1400" dirty="0" smtClean="0">
                <a:solidFill>
                  <a:srgbClr val="00B050"/>
                </a:solidFill>
              </a:rPr>
              <a:t> </a:t>
            </a:r>
            <a:r>
              <a:rPr lang="ru-RU" sz="1400" dirty="0" err="1" smtClean="0">
                <a:solidFill>
                  <a:srgbClr val="00B050"/>
                </a:solidFill>
              </a:rPr>
              <a:t>квітка</a:t>
            </a:r>
            <a:r>
              <a:rPr lang="ru-RU" sz="1400" dirty="0" smtClean="0">
                <a:solidFill>
                  <a:srgbClr val="00B050"/>
                </a:solidFill>
              </a:rPr>
              <a:t> </a:t>
            </a:r>
            <a:r>
              <a:rPr lang="ru-RU" sz="1400" dirty="0" err="1" smtClean="0">
                <a:solidFill>
                  <a:srgbClr val="00B050"/>
                </a:solidFill>
              </a:rPr>
              <a:t>живе</a:t>
            </a:r>
            <a:r>
              <a:rPr lang="ru-RU" sz="1400" dirty="0" smtClean="0">
                <a:solidFill>
                  <a:srgbClr val="00B050"/>
                </a:solidFill>
              </a:rPr>
              <a:t> </a:t>
            </a:r>
            <a:r>
              <a:rPr lang="ru-RU" sz="1400" dirty="0" err="1" smtClean="0">
                <a:solidFill>
                  <a:srgbClr val="00B050"/>
                </a:solidFill>
              </a:rPr>
              <a:t>лише</a:t>
            </a:r>
            <a:r>
              <a:rPr lang="ru-RU" sz="1400" dirty="0" smtClean="0">
                <a:solidFill>
                  <a:srgbClr val="00B050"/>
                </a:solidFill>
              </a:rPr>
              <a:t> </a:t>
            </a:r>
            <a:r>
              <a:rPr lang="ru-RU" sz="1400" dirty="0" err="1" smtClean="0">
                <a:solidFill>
                  <a:srgbClr val="00B050"/>
                </a:solidFill>
              </a:rPr>
              <a:t>кілька</a:t>
            </a:r>
            <a:r>
              <a:rPr lang="ru-RU" sz="1400" dirty="0" smtClean="0">
                <a:solidFill>
                  <a:srgbClr val="00B050"/>
                </a:solidFill>
              </a:rPr>
              <a:t> годин. </a:t>
            </a:r>
          </a:p>
          <a:p>
            <a:pPr eaLnBrk="1" hangingPunct="1">
              <a:lnSpc>
                <a:spcPct val="90000"/>
              </a:lnSpc>
              <a:buFont typeface="Wingdings" pitchFamily="2" charset="2"/>
              <a:buNone/>
              <a:defRPr/>
            </a:pPr>
            <a:endParaRPr lang="ru-RU" sz="1400" dirty="0" smtClean="0">
              <a:solidFill>
                <a:srgbClr val="00B050"/>
              </a:solidFill>
            </a:endParaRPr>
          </a:p>
          <a:p>
            <a:pPr eaLnBrk="1" hangingPunct="1">
              <a:lnSpc>
                <a:spcPct val="90000"/>
              </a:lnSpc>
              <a:buFont typeface="Wingdings" pitchFamily="2" charset="2"/>
              <a:buNone/>
              <a:defRPr/>
            </a:pPr>
            <a:endParaRPr lang="ru-RU" sz="1400" dirty="0" smtClean="0"/>
          </a:p>
        </p:txBody>
      </p:sp>
      <p:pic>
        <p:nvPicPr>
          <p:cNvPr id="4100" name="Picture 10" descr="len"/>
          <p:cNvPicPr>
            <a:picLocks noGrp="1" noChangeAspect="1" noChangeArrowheads="1"/>
          </p:cNvPicPr>
          <p:nvPr>
            <p:ph sz="half" idx="2"/>
          </p:nvPr>
        </p:nvPicPr>
        <p:blipFill>
          <a:blip r:embed="rId2"/>
          <a:stretch>
            <a:fillRect/>
          </a:stretch>
        </p:blipFill>
        <p:spPr>
          <a:xfrm>
            <a:off x="5453062" y="2095500"/>
            <a:ext cx="2857500" cy="3810000"/>
          </a:xfrm>
          <a:noFill/>
          <a:ln w="3175">
            <a:solidFill>
              <a:srgbClr val="000000"/>
            </a:solidFill>
          </a:ln>
        </p:spPr>
      </p:pic>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ppt_x</p:attrName>
                                        </p:attrNameLst>
                                      </p:cBhvr>
                                      <p:tavLst>
                                        <p:tav tm="0">
                                          <p:val>
                                            <p:strVal val="#ppt_x-.2"/>
                                          </p:val>
                                        </p:tav>
                                        <p:tav tm="100000">
                                          <p:val>
                                            <p:strVal val="#ppt_x"/>
                                          </p:val>
                                        </p:tav>
                                      </p:tavLst>
                                    </p:anim>
                                    <p:anim calcmode="lin" valueType="num">
                                      <p:cBhvr>
                                        <p:cTn id="8" dur="1000" fill="hold"/>
                                        <p:tgtEl>
                                          <p:spTgt spid="40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8"/>
                                        </p:tgtEl>
                                      </p:cBhvr>
                                    </p:animEffect>
                                  </p:childTnLst>
                                </p:cTn>
                              </p:par>
                            </p:childTnLst>
                          </p:cTn>
                        </p:par>
                        <p:par>
                          <p:cTn id="10" fill="hold">
                            <p:stCondLst>
                              <p:cond delay="1000"/>
                            </p:stCondLst>
                            <p:childTnLst>
                              <p:par>
                                <p:cTn id="11" presetID="44" presetClass="entr" presetSubtype="0" fill="hold" grpId="0" nodeType="afterEffect">
                                  <p:stCondLst>
                                    <p:cond delay="0"/>
                                  </p:stCondLst>
                                  <p:childTnLst>
                                    <p:set>
                                      <p:cBhvr>
                                        <p:cTn id="12" dur="1" fill="hold">
                                          <p:stCondLst>
                                            <p:cond delay="0"/>
                                          </p:stCondLst>
                                        </p:cTn>
                                        <p:tgtEl>
                                          <p:spTgt spid="4104">
                                            <p:txEl>
                                              <p:pRg st="0" end="0"/>
                                            </p:txEl>
                                          </p:spTgt>
                                        </p:tgtEl>
                                        <p:attrNameLst>
                                          <p:attrName>style.visibility</p:attrName>
                                        </p:attrNameLst>
                                      </p:cBhvr>
                                      <p:to>
                                        <p:strVal val="visible"/>
                                      </p:to>
                                    </p:set>
                                    <p:animEffect transition="in" filter="fade">
                                      <p:cBhvr>
                                        <p:cTn id="13" dur="2000"/>
                                        <p:tgtEl>
                                          <p:spTgt spid="4104">
                                            <p:txEl>
                                              <p:pRg st="0" end="0"/>
                                            </p:txEl>
                                          </p:spTgt>
                                        </p:tgtEl>
                                      </p:cBhvr>
                                    </p:animEffect>
                                    <p:anim calcmode="lin" valueType="num">
                                      <p:cBhvr>
                                        <p:cTn id="14" dur="2000" fill="hold"/>
                                        <p:tgtEl>
                                          <p:spTgt spid="4104">
                                            <p:txEl>
                                              <p:pRg st="0" end="0"/>
                                            </p:txEl>
                                          </p:spTgt>
                                        </p:tgtEl>
                                        <p:attrNameLst>
                                          <p:attrName>ppt_x</p:attrName>
                                        </p:attrNameLst>
                                      </p:cBhvr>
                                      <p:tavLst>
                                        <p:tav tm="0">
                                          <p:val>
                                            <p:strVal val="#ppt_x"/>
                                          </p:val>
                                        </p:tav>
                                        <p:tav tm="100000">
                                          <p:val>
                                            <p:strVal val="#ppt_x"/>
                                          </p:val>
                                        </p:tav>
                                      </p:tavLst>
                                    </p:anim>
                                    <p:anim calcmode="lin" valueType="num">
                                      <p:cBhvr>
                                        <p:cTn id="15" dur="2000" fill="hold"/>
                                        <p:tgtEl>
                                          <p:spTgt spid="4104">
                                            <p:txEl>
                                              <p:pRg st="0" end="0"/>
                                            </p:txEl>
                                          </p:spTgt>
                                        </p:tgtEl>
                                        <p:attrNameLst>
                                          <p:attrName>ppt_y</p:attrName>
                                        </p:attrNameLst>
                                      </p:cBhvr>
                                      <p:tavLst>
                                        <p:tav tm="0">
                                          <p:val>
                                            <p:strVal val="#ppt_y+.05"/>
                                          </p:val>
                                        </p:tav>
                                        <p:tav tm="100000">
                                          <p:val>
                                            <p:strVal val="#ppt_y"/>
                                          </p:val>
                                        </p:tav>
                                      </p:tavLst>
                                    </p:anim>
                                  </p:childTnLst>
                                </p:cTn>
                              </p:par>
                              <p:par>
                                <p:cTn id="16" presetID="44" presetClass="entr" presetSubtype="0" fill="hold" grpId="0" nodeType="withEffect">
                                  <p:stCondLst>
                                    <p:cond delay="0"/>
                                  </p:stCondLst>
                                  <p:childTnLst>
                                    <p:set>
                                      <p:cBhvr>
                                        <p:cTn id="17" dur="1" fill="hold">
                                          <p:stCondLst>
                                            <p:cond delay="0"/>
                                          </p:stCondLst>
                                        </p:cTn>
                                        <p:tgtEl>
                                          <p:spTgt spid="4104">
                                            <p:txEl>
                                              <p:pRg st="1" end="1"/>
                                            </p:txEl>
                                          </p:spTgt>
                                        </p:tgtEl>
                                        <p:attrNameLst>
                                          <p:attrName>style.visibility</p:attrName>
                                        </p:attrNameLst>
                                      </p:cBhvr>
                                      <p:to>
                                        <p:strVal val="visible"/>
                                      </p:to>
                                    </p:set>
                                    <p:animEffect transition="in" filter="fade">
                                      <p:cBhvr>
                                        <p:cTn id="18" dur="2000"/>
                                        <p:tgtEl>
                                          <p:spTgt spid="4104">
                                            <p:txEl>
                                              <p:pRg st="1" end="1"/>
                                            </p:txEl>
                                          </p:spTgt>
                                        </p:tgtEl>
                                      </p:cBhvr>
                                    </p:animEffect>
                                    <p:anim calcmode="lin" valueType="num">
                                      <p:cBhvr>
                                        <p:cTn id="19" dur="2000" fill="hold"/>
                                        <p:tgtEl>
                                          <p:spTgt spid="4104">
                                            <p:txEl>
                                              <p:pRg st="1" end="1"/>
                                            </p:txEl>
                                          </p:spTgt>
                                        </p:tgtEl>
                                        <p:attrNameLst>
                                          <p:attrName>ppt_x</p:attrName>
                                        </p:attrNameLst>
                                      </p:cBhvr>
                                      <p:tavLst>
                                        <p:tav tm="0">
                                          <p:val>
                                            <p:strVal val="#ppt_x"/>
                                          </p:val>
                                        </p:tav>
                                        <p:tav tm="100000">
                                          <p:val>
                                            <p:strVal val="#ppt_x"/>
                                          </p:val>
                                        </p:tav>
                                      </p:tavLst>
                                    </p:anim>
                                    <p:anim calcmode="lin" valueType="num">
                                      <p:cBhvr>
                                        <p:cTn id="20" dur="2000" fill="hold"/>
                                        <p:tgtEl>
                                          <p:spTgt spid="4104">
                                            <p:txEl>
                                              <p:pRg st="1" end="1"/>
                                            </p:txEl>
                                          </p:spTgt>
                                        </p:tgtEl>
                                        <p:attrNameLst>
                                          <p:attrName>ppt_y</p:attrName>
                                        </p:attrNameLst>
                                      </p:cBhvr>
                                      <p:tavLst>
                                        <p:tav tm="0">
                                          <p:val>
                                            <p:strVal val="#ppt_y+.05"/>
                                          </p:val>
                                        </p:tav>
                                        <p:tav tm="100000">
                                          <p:val>
                                            <p:strVal val="#ppt_y"/>
                                          </p:val>
                                        </p:tav>
                                      </p:tavLst>
                                    </p:anim>
                                  </p:childTnLst>
                                </p:cTn>
                              </p:par>
                              <p:par>
                                <p:cTn id="21" presetID="44" presetClass="entr" presetSubtype="0" fill="hold" grpId="0" nodeType="withEffect">
                                  <p:stCondLst>
                                    <p:cond delay="0"/>
                                  </p:stCondLst>
                                  <p:childTnLst>
                                    <p:set>
                                      <p:cBhvr>
                                        <p:cTn id="22" dur="1" fill="hold">
                                          <p:stCondLst>
                                            <p:cond delay="0"/>
                                          </p:stCondLst>
                                        </p:cTn>
                                        <p:tgtEl>
                                          <p:spTgt spid="4104">
                                            <p:txEl>
                                              <p:pRg st="2" end="2"/>
                                            </p:txEl>
                                          </p:spTgt>
                                        </p:tgtEl>
                                        <p:attrNameLst>
                                          <p:attrName>style.visibility</p:attrName>
                                        </p:attrNameLst>
                                      </p:cBhvr>
                                      <p:to>
                                        <p:strVal val="visible"/>
                                      </p:to>
                                    </p:set>
                                    <p:animEffect transition="in" filter="fade">
                                      <p:cBhvr>
                                        <p:cTn id="23" dur="2000"/>
                                        <p:tgtEl>
                                          <p:spTgt spid="4104">
                                            <p:txEl>
                                              <p:pRg st="2" end="2"/>
                                            </p:txEl>
                                          </p:spTgt>
                                        </p:tgtEl>
                                      </p:cBhvr>
                                    </p:animEffect>
                                    <p:anim calcmode="lin" valueType="num">
                                      <p:cBhvr>
                                        <p:cTn id="24" dur="2000" fill="hold"/>
                                        <p:tgtEl>
                                          <p:spTgt spid="4104">
                                            <p:txEl>
                                              <p:pRg st="2" end="2"/>
                                            </p:txEl>
                                          </p:spTgt>
                                        </p:tgtEl>
                                        <p:attrNameLst>
                                          <p:attrName>ppt_x</p:attrName>
                                        </p:attrNameLst>
                                      </p:cBhvr>
                                      <p:tavLst>
                                        <p:tav tm="0">
                                          <p:val>
                                            <p:strVal val="#ppt_x"/>
                                          </p:val>
                                        </p:tav>
                                        <p:tav tm="100000">
                                          <p:val>
                                            <p:strVal val="#ppt_x"/>
                                          </p:val>
                                        </p:tav>
                                      </p:tavLst>
                                    </p:anim>
                                    <p:anim calcmode="lin" valueType="num">
                                      <p:cBhvr>
                                        <p:cTn id="25" dur="2000" fill="hold"/>
                                        <p:tgtEl>
                                          <p:spTgt spid="4104">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104"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sz="1400" dirty="0" smtClean="0">
                <a:solidFill>
                  <a:srgbClr val="00B050"/>
                </a:solidFill>
              </a:rPr>
              <a:t>Для </a:t>
            </a:r>
            <a:r>
              <a:rPr lang="ru-RU" sz="1400" dirty="0" err="1" smtClean="0">
                <a:solidFill>
                  <a:srgbClr val="00B050"/>
                </a:solidFill>
              </a:rPr>
              <a:t>отримання</a:t>
            </a:r>
            <a:r>
              <a:rPr lang="ru-RU" sz="1400" dirty="0" smtClean="0">
                <a:solidFill>
                  <a:srgbClr val="00B050"/>
                </a:solidFill>
              </a:rPr>
              <a:t> </a:t>
            </a:r>
            <a:r>
              <a:rPr lang="ru-RU" sz="1400" dirty="0" err="1" smtClean="0">
                <a:solidFill>
                  <a:srgbClr val="00B050"/>
                </a:solidFill>
              </a:rPr>
              <a:t>високоякісного</a:t>
            </a:r>
            <a:r>
              <a:rPr lang="ru-RU" sz="1400" dirty="0" smtClean="0">
                <a:solidFill>
                  <a:srgbClr val="00B050"/>
                </a:solidFill>
              </a:rPr>
              <a:t> волокна </a:t>
            </a:r>
            <a:r>
              <a:rPr lang="ru-RU" sz="1400" dirty="0" err="1" smtClean="0">
                <a:solidFill>
                  <a:srgbClr val="00B050"/>
                </a:solidFill>
              </a:rPr>
              <a:t>врожай</a:t>
            </a:r>
            <a:r>
              <a:rPr lang="ru-RU" sz="1400" dirty="0" smtClean="0">
                <a:solidFill>
                  <a:srgbClr val="00B050"/>
                </a:solidFill>
              </a:rPr>
              <a:t> </a:t>
            </a:r>
            <a:r>
              <a:rPr lang="ru-RU" sz="1400" dirty="0" err="1" smtClean="0">
                <a:solidFill>
                  <a:srgbClr val="00B050"/>
                </a:solidFill>
              </a:rPr>
              <a:t>льону</a:t>
            </a:r>
            <a:r>
              <a:rPr lang="ru-RU" sz="1400" dirty="0" smtClean="0">
                <a:solidFill>
                  <a:srgbClr val="00B050"/>
                </a:solidFill>
              </a:rPr>
              <a:t> </a:t>
            </a:r>
            <a:r>
              <a:rPr lang="ru-RU" sz="1400" dirty="0" err="1" smtClean="0">
                <a:solidFill>
                  <a:srgbClr val="00B050"/>
                </a:solidFill>
              </a:rPr>
              <a:t>збирають</a:t>
            </a:r>
            <a:r>
              <a:rPr lang="ru-RU" sz="1400" dirty="0" smtClean="0">
                <a:solidFill>
                  <a:srgbClr val="00B050"/>
                </a:solidFill>
              </a:rPr>
              <a:t> </a:t>
            </a:r>
            <a:r>
              <a:rPr lang="ru-RU" sz="1400" dirty="0" err="1" smtClean="0">
                <a:solidFill>
                  <a:srgbClr val="00B050"/>
                </a:solidFill>
              </a:rPr>
              <a:t>приблизно</a:t>
            </a:r>
            <a:r>
              <a:rPr lang="ru-RU" sz="1400" dirty="0" smtClean="0">
                <a:solidFill>
                  <a:srgbClr val="00B050"/>
                </a:solidFill>
              </a:rPr>
              <a:t> через 100 </a:t>
            </a:r>
            <a:r>
              <a:rPr lang="ru-RU" sz="1400" dirty="0" err="1" smtClean="0">
                <a:solidFill>
                  <a:srgbClr val="00B050"/>
                </a:solidFill>
              </a:rPr>
              <a:t>днів</a:t>
            </a:r>
            <a:r>
              <a:rPr lang="ru-RU" sz="1400" dirty="0" smtClean="0">
                <a:solidFill>
                  <a:srgbClr val="00B050"/>
                </a:solidFill>
              </a:rPr>
              <a:t> </a:t>
            </a:r>
            <a:r>
              <a:rPr lang="ru-RU" sz="1400" dirty="0" err="1" smtClean="0">
                <a:solidFill>
                  <a:srgbClr val="00B050"/>
                </a:solidFill>
              </a:rPr>
              <a:t>після</a:t>
            </a:r>
            <a:r>
              <a:rPr lang="ru-RU" sz="1400" dirty="0" smtClean="0">
                <a:solidFill>
                  <a:srgbClr val="00B050"/>
                </a:solidFill>
              </a:rPr>
              <a:t> </a:t>
            </a:r>
            <a:r>
              <a:rPr lang="ru-RU" sz="1400" dirty="0" err="1" smtClean="0">
                <a:solidFill>
                  <a:srgbClr val="00B050"/>
                </a:solidFill>
              </a:rPr>
              <a:t>сівби</a:t>
            </a:r>
            <a:r>
              <a:rPr lang="ru-RU" sz="1400" dirty="0" smtClean="0">
                <a:solidFill>
                  <a:srgbClr val="00B050"/>
                </a:solidFill>
              </a:rPr>
              <a:t>, </a:t>
            </a:r>
            <a:r>
              <a:rPr lang="ru-RU" sz="1400" dirty="0" err="1" smtClean="0">
                <a:solidFill>
                  <a:srgbClr val="00B050"/>
                </a:solidFill>
              </a:rPr>
              <a:t>або</a:t>
            </a:r>
            <a:r>
              <a:rPr lang="ru-RU" sz="1400" dirty="0" smtClean="0">
                <a:solidFill>
                  <a:srgbClr val="00B050"/>
                </a:solidFill>
              </a:rPr>
              <a:t> через </a:t>
            </a:r>
            <a:r>
              <a:rPr lang="ru-RU" sz="1400" dirty="0" err="1" smtClean="0">
                <a:solidFill>
                  <a:srgbClr val="00B050"/>
                </a:solidFill>
              </a:rPr>
              <a:t>місяць</a:t>
            </a:r>
            <a:r>
              <a:rPr lang="ru-RU" sz="1400" dirty="0" smtClean="0">
                <a:solidFill>
                  <a:srgbClr val="00B050"/>
                </a:solidFill>
              </a:rPr>
              <a:t> </a:t>
            </a:r>
            <a:r>
              <a:rPr lang="ru-RU" sz="1400" dirty="0" err="1" smtClean="0">
                <a:solidFill>
                  <a:srgbClr val="00B050"/>
                </a:solidFill>
              </a:rPr>
              <a:t>після</a:t>
            </a:r>
            <a:r>
              <a:rPr lang="ru-RU" sz="1400" dirty="0" smtClean="0">
                <a:solidFill>
                  <a:srgbClr val="00B050"/>
                </a:solidFill>
              </a:rPr>
              <a:t> </a:t>
            </a:r>
            <a:r>
              <a:rPr lang="ru-RU" sz="1400" dirty="0" err="1" smtClean="0">
                <a:solidFill>
                  <a:srgbClr val="00B050"/>
                </a:solidFill>
              </a:rPr>
              <a:t>цвітіння</a:t>
            </a:r>
            <a:r>
              <a:rPr lang="ru-RU" sz="1400" dirty="0" smtClean="0">
                <a:solidFill>
                  <a:srgbClr val="00B050"/>
                </a:solidFill>
              </a:rPr>
              <a:t> </a:t>
            </a:r>
            <a:r>
              <a:rPr lang="ru-RU" sz="1400" dirty="0" err="1" smtClean="0">
                <a:solidFill>
                  <a:srgbClr val="00B050"/>
                </a:solidFill>
              </a:rPr>
              <a:t>рослини</a:t>
            </a:r>
            <a:r>
              <a:rPr lang="ru-RU" sz="1400" dirty="0" smtClean="0">
                <a:solidFill>
                  <a:srgbClr val="00B050"/>
                </a:solidFill>
              </a:rPr>
              <a:t>, </a:t>
            </a:r>
            <a:r>
              <a:rPr lang="ru-RU" sz="1400" dirty="0" err="1" smtClean="0">
                <a:solidFill>
                  <a:srgbClr val="00B050"/>
                </a:solidFill>
              </a:rPr>
              <a:t>або</a:t>
            </a:r>
            <a:r>
              <a:rPr lang="ru-RU" sz="1400" dirty="0" smtClean="0">
                <a:solidFill>
                  <a:srgbClr val="00B050"/>
                </a:solidFill>
              </a:rPr>
              <a:t> </a:t>
            </a:r>
            <a:r>
              <a:rPr lang="ru-RU" sz="1400" dirty="0" err="1" smtClean="0">
                <a:solidFill>
                  <a:srgbClr val="00B050"/>
                </a:solidFill>
              </a:rPr>
              <a:t>через</a:t>
            </a:r>
            <a:r>
              <a:rPr lang="ru-RU" sz="1400" dirty="0" smtClean="0">
                <a:solidFill>
                  <a:srgbClr val="00B050"/>
                </a:solidFill>
              </a:rPr>
              <a:t> два </a:t>
            </a:r>
            <a:r>
              <a:rPr lang="ru-RU" sz="1400" dirty="0" err="1" smtClean="0">
                <a:solidFill>
                  <a:srgbClr val="00B050"/>
                </a:solidFill>
              </a:rPr>
              <a:t>тижні</a:t>
            </a:r>
            <a:r>
              <a:rPr lang="ru-RU" sz="1400" dirty="0" smtClean="0">
                <a:solidFill>
                  <a:srgbClr val="00B050"/>
                </a:solidFill>
              </a:rPr>
              <a:t> </a:t>
            </a:r>
            <a:r>
              <a:rPr lang="ru-RU" sz="1400" dirty="0" err="1" smtClean="0">
                <a:solidFill>
                  <a:srgbClr val="00B050"/>
                </a:solidFill>
              </a:rPr>
              <a:t>після</a:t>
            </a:r>
            <a:r>
              <a:rPr lang="ru-RU" sz="1400" dirty="0" smtClean="0">
                <a:solidFill>
                  <a:srgbClr val="00B050"/>
                </a:solidFill>
              </a:rPr>
              <a:t> </a:t>
            </a:r>
            <a:r>
              <a:rPr lang="ru-RU" sz="1400" dirty="0" err="1" smtClean="0">
                <a:solidFill>
                  <a:srgbClr val="00B050"/>
                </a:solidFill>
              </a:rPr>
              <a:t>формування</a:t>
            </a:r>
            <a:r>
              <a:rPr lang="ru-RU" sz="1400" dirty="0" smtClean="0">
                <a:solidFill>
                  <a:srgbClr val="00B050"/>
                </a:solidFill>
              </a:rPr>
              <a:t> </a:t>
            </a:r>
            <a:r>
              <a:rPr lang="ru-RU" sz="1400" dirty="0" err="1" smtClean="0">
                <a:solidFill>
                  <a:srgbClr val="00B050"/>
                </a:solidFill>
              </a:rPr>
              <a:t>насіннєвих</a:t>
            </a:r>
            <a:r>
              <a:rPr lang="ru-RU" sz="1400" dirty="0" smtClean="0">
                <a:solidFill>
                  <a:srgbClr val="00B050"/>
                </a:solidFill>
              </a:rPr>
              <a:t> </a:t>
            </a:r>
            <a:r>
              <a:rPr lang="ru-RU" sz="1400" dirty="0" err="1" smtClean="0">
                <a:solidFill>
                  <a:srgbClr val="00B050"/>
                </a:solidFill>
              </a:rPr>
              <a:t>коробочок</a:t>
            </a:r>
            <a:r>
              <a:rPr lang="ru-RU" sz="1400" dirty="0" smtClean="0">
                <a:solidFill>
                  <a:srgbClr val="00B050"/>
                </a:solidFill>
              </a:rPr>
              <a:t>. </a:t>
            </a:r>
            <a:r>
              <a:rPr lang="ru-RU" sz="1400" dirty="0" err="1" smtClean="0">
                <a:solidFill>
                  <a:srgbClr val="00B050"/>
                </a:solidFill>
              </a:rPr>
              <a:t>Саме</a:t>
            </a:r>
            <a:r>
              <a:rPr lang="ru-RU" sz="1400" dirty="0" smtClean="0">
                <a:solidFill>
                  <a:srgbClr val="00B050"/>
                </a:solidFill>
              </a:rPr>
              <a:t> </a:t>
            </a:r>
            <a:r>
              <a:rPr lang="ru-RU" sz="1400" dirty="0" err="1" smtClean="0">
                <a:solidFill>
                  <a:srgbClr val="00B050"/>
                </a:solidFill>
              </a:rPr>
              <a:t>тоді</a:t>
            </a:r>
            <a:r>
              <a:rPr lang="ru-RU" sz="1400" dirty="0" smtClean="0">
                <a:solidFill>
                  <a:srgbClr val="00B050"/>
                </a:solidFill>
              </a:rPr>
              <a:t> стебло </a:t>
            </a:r>
            <a:r>
              <a:rPr lang="ru-RU" sz="1400" dirty="0" err="1" smtClean="0">
                <a:solidFill>
                  <a:srgbClr val="00B050"/>
                </a:solidFill>
              </a:rPr>
              <a:t>льону</a:t>
            </a:r>
            <a:r>
              <a:rPr lang="ru-RU" sz="1400" dirty="0" smtClean="0">
                <a:solidFill>
                  <a:srgbClr val="00B050"/>
                </a:solidFill>
              </a:rPr>
              <a:t> </a:t>
            </a:r>
            <a:r>
              <a:rPr lang="ru-RU" sz="1400" dirty="0" err="1" smtClean="0">
                <a:solidFill>
                  <a:srgbClr val="00B050"/>
                </a:solidFill>
              </a:rPr>
              <a:t>набуває</a:t>
            </a:r>
            <a:r>
              <a:rPr lang="ru-RU" sz="1400" dirty="0" smtClean="0">
                <a:solidFill>
                  <a:srgbClr val="00B050"/>
                </a:solidFill>
              </a:rPr>
              <a:t> </a:t>
            </a:r>
            <a:r>
              <a:rPr lang="ru-RU" sz="1400" dirty="0" err="1" smtClean="0">
                <a:solidFill>
                  <a:srgbClr val="00B050"/>
                </a:solidFill>
              </a:rPr>
              <a:t>жовтого</a:t>
            </a:r>
            <a:r>
              <a:rPr lang="ru-RU" sz="1400" dirty="0" smtClean="0">
                <a:solidFill>
                  <a:srgbClr val="00B050"/>
                </a:solidFill>
              </a:rPr>
              <a:t> </a:t>
            </a:r>
            <a:r>
              <a:rPr lang="ru-RU" sz="1400" dirty="0" err="1" smtClean="0">
                <a:solidFill>
                  <a:srgbClr val="00B050"/>
                </a:solidFill>
              </a:rPr>
              <a:t>відтінку</a:t>
            </a:r>
            <a:r>
              <a:rPr lang="ru-RU" sz="1400" dirty="0" smtClean="0">
                <a:solidFill>
                  <a:srgbClr val="00B050"/>
                </a:solidFill>
              </a:rPr>
              <a:t> (</a:t>
            </a:r>
            <a:r>
              <a:rPr lang="ru-RU" sz="1400" dirty="0" err="1" smtClean="0">
                <a:solidFill>
                  <a:srgbClr val="00B050"/>
                </a:solidFill>
              </a:rPr>
              <a:t>цей</a:t>
            </a:r>
            <a:r>
              <a:rPr lang="ru-RU" sz="1400" dirty="0" smtClean="0">
                <a:solidFill>
                  <a:srgbClr val="00B050"/>
                </a:solidFill>
              </a:rPr>
              <a:t> </a:t>
            </a:r>
            <a:r>
              <a:rPr lang="ru-RU" sz="1400" dirty="0" err="1" smtClean="0">
                <a:solidFill>
                  <a:srgbClr val="00B050"/>
                </a:solidFill>
              </a:rPr>
              <a:t>період</a:t>
            </a:r>
            <a:r>
              <a:rPr lang="ru-RU" sz="1400" dirty="0" smtClean="0">
                <a:solidFill>
                  <a:srgbClr val="00B050"/>
                </a:solidFill>
              </a:rPr>
              <a:t> </a:t>
            </a:r>
            <a:r>
              <a:rPr lang="ru-RU" sz="1400" dirty="0" err="1" smtClean="0">
                <a:solidFill>
                  <a:srgbClr val="00B050"/>
                </a:solidFill>
              </a:rPr>
              <a:t>іще</a:t>
            </a:r>
            <a:r>
              <a:rPr lang="ru-RU" sz="1400" dirty="0" smtClean="0">
                <a:solidFill>
                  <a:srgbClr val="00B050"/>
                </a:solidFill>
              </a:rPr>
              <a:t> </a:t>
            </a:r>
            <a:r>
              <a:rPr lang="ru-RU" sz="1400" dirty="0" err="1" smtClean="0">
                <a:solidFill>
                  <a:srgbClr val="00B050"/>
                </a:solidFill>
              </a:rPr>
              <a:t>називають</a:t>
            </a:r>
            <a:r>
              <a:rPr lang="ru-RU" sz="1400" dirty="0" smtClean="0">
                <a:solidFill>
                  <a:srgbClr val="00B050"/>
                </a:solidFill>
              </a:rPr>
              <a:t> фазою </a:t>
            </a:r>
            <a:r>
              <a:rPr lang="ru-RU" sz="1400" dirty="0" err="1" smtClean="0">
                <a:solidFill>
                  <a:srgbClr val="00B050"/>
                </a:solidFill>
              </a:rPr>
              <a:t>ранньої</a:t>
            </a:r>
            <a:r>
              <a:rPr lang="ru-RU" sz="1400" dirty="0" smtClean="0">
                <a:solidFill>
                  <a:srgbClr val="00B050"/>
                </a:solidFill>
              </a:rPr>
              <a:t> </a:t>
            </a:r>
            <a:r>
              <a:rPr lang="ru-RU" sz="1400" dirty="0" err="1" smtClean="0">
                <a:solidFill>
                  <a:srgbClr val="00B050"/>
                </a:solidFill>
              </a:rPr>
              <a:t>жовтої</a:t>
            </a:r>
            <a:r>
              <a:rPr lang="ru-RU" sz="1400" dirty="0" smtClean="0">
                <a:solidFill>
                  <a:srgbClr val="00B050"/>
                </a:solidFill>
              </a:rPr>
              <a:t> </a:t>
            </a:r>
            <a:r>
              <a:rPr lang="ru-RU" sz="1400" dirty="0" err="1" smtClean="0">
                <a:solidFill>
                  <a:srgbClr val="00B050"/>
                </a:solidFill>
              </a:rPr>
              <a:t>стиглості</a:t>
            </a:r>
            <a:r>
              <a:rPr lang="ru-RU" sz="1400" dirty="0" smtClean="0">
                <a:solidFill>
                  <a:srgbClr val="00B050"/>
                </a:solidFill>
              </a:rPr>
              <a:t>). </a:t>
            </a:r>
            <a:r>
              <a:rPr lang="ru-RU" sz="1400" dirty="0" err="1" smtClean="0">
                <a:solidFill>
                  <a:srgbClr val="00B050"/>
                </a:solidFill>
              </a:rPr>
              <a:t>Якщо</a:t>
            </a:r>
            <a:r>
              <a:rPr lang="ru-RU" sz="1400" dirty="0" smtClean="0">
                <a:solidFill>
                  <a:srgbClr val="00B050"/>
                </a:solidFill>
              </a:rPr>
              <a:t> ж </a:t>
            </a:r>
            <a:r>
              <a:rPr lang="ru-RU" sz="1400" dirty="0" err="1" smtClean="0">
                <a:solidFill>
                  <a:srgbClr val="00B050"/>
                </a:solidFill>
              </a:rPr>
              <a:t>рослина</a:t>
            </a:r>
            <a:r>
              <a:rPr lang="ru-RU" sz="1400" dirty="0" smtClean="0">
                <a:solidFill>
                  <a:srgbClr val="00B050"/>
                </a:solidFill>
              </a:rPr>
              <a:t> </a:t>
            </a:r>
            <a:r>
              <a:rPr lang="ru-RU" sz="1400" dirty="0" err="1" smtClean="0">
                <a:solidFill>
                  <a:srgbClr val="00B050"/>
                </a:solidFill>
              </a:rPr>
              <a:t>й</a:t>
            </a:r>
            <a:r>
              <a:rPr lang="ru-RU" sz="1400" dirty="0" smtClean="0">
                <a:solidFill>
                  <a:srgbClr val="00B050"/>
                </a:solidFill>
              </a:rPr>
              <a:t> </a:t>
            </a:r>
            <a:r>
              <a:rPr lang="ru-RU" sz="1400" dirty="0" err="1" smtClean="0">
                <a:solidFill>
                  <a:srgbClr val="00B050"/>
                </a:solidFill>
              </a:rPr>
              <a:t>досі</a:t>
            </a:r>
            <a:r>
              <a:rPr lang="ru-RU" sz="1400" dirty="0" smtClean="0">
                <a:solidFill>
                  <a:srgbClr val="00B050"/>
                </a:solidFill>
              </a:rPr>
              <a:t> зелена, то </a:t>
            </a:r>
            <a:r>
              <a:rPr lang="ru-RU" sz="1400" dirty="0" err="1" smtClean="0">
                <a:solidFill>
                  <a:srgbClr val="00B050"/>
                </a:solidFill>
              </a:rPr>
              <a:t>збирати</a:t>
            </a:r>
            <a:r>
              <a:rPr lang="ru-RU" sz="1400" dirty="0" smtClean="0">
                <a:solidFill>
                  <a:srgbClr val="00B050"/>
                </a:solidFill>
              </a:rPr>
              <a:t> її </a:t>
            </a:r>
            <a:r>
              <a:rPr lang="ru-RU" sz="1400" dirty="0" err="1" smtClean="0">
                <a:solidFill>
                  <a:srgbClr val="00B050"/>
                </a:solidFill>
              </a:rPr>
              <a:t>зарано</a:t>
            </a:r>
            <a:r>
              <a:rPr lang="ru-RU" sz="1400" dirty="0" smtClean="0">
                <a:solidFill>
                  <a:srgbClr val="00B050"/>
                </a:solidFill>
              </a:rPr>
              <a:t>, </a:t>
            </a:r>
            <a:r>
              <a:rPr lang="ru-RU" sz="1400" dirty="0" err="1" smtClean="0">
                <a:solidFill>
                  <a:srgbClr val="00B050"/>
                </a:solidFill>
              </a:rPr>
              <a:t>бо</a:t>
            </a:r>
            <a:r>
              <a:rPr lang="ru-RU" sz="1400" dirty="0" smtClean="0">
                <a:solidFill>
                  <a:srgbClr val="00B050"/>
                </a:solidFill>
              </a:rPr>
              <a:t> </a:t>
            </a:r>
            <a:r>
              <a:rPr lang="ru-RU" sz="1400" dirty="0" err="1" smtClean="0">
                <a:solidFill>
                  <a:srgbClr val="00B050"/>
                </a:solidFill>
              </a:rPr>
              <a:t>тоді</a:t>
            </a:r>
            <a:r>
              <a:rPr lang="ru-RU" sz="1400" dirty="0" smtClean="0">
                <a:solidFill>
                  <a:srgbClr val="00B050"/>
                </a:solidFill>
              </a:rPr>
              <a:t> </a:t>
            </a:r>
            <a:r>
              <a:rPr lang="ru-RU" sz="1400" dirty="0" err="1" smtClean="0">
                <a:solidFill>
                  <a:srgbClr val="00B050"/>
                </a:solidFill>
              </a:rPr>
              <a:t>насіння</a:t>
            </a:r>
            <a:r>
              <a:rPr lang="ru-RU" sz="1400" dirty="0" smtClean="0">
                <a:solidFill>
                  <a:srgbClr val="00B050"/>
                </a:solidFill>
              </a:rPr>
              <a:t> не </a:t>
            </a:r>
            <a:r>
              <a:rPr lang="ru-RU" sz="1400" dirty="0" err="1" smtClean="0">
                <a:solidFill>
                  <a:srgbClr val="00B050"/>
                </a:solidFill>
              </a:rPr>
              <a:t>даватиме</a:t>
            </a:r>
            <a:r>
              <a:rPr lang="ru-RU" sz="1400" dirty="0" smtClean="0">
                <a:solidFill>
                  <a:srgbClr val="00B050"/>
                </a:solidFill>
              </a:rPr>
              <a:t> </a:t>
            </a:r>
            <a:r>
              <a:rPr lang="ru-RU" sz="1400" dirty="0" err="1" smtClean="0">
                <a:solidFill>
                  <a:srgbClr val="00B050"/>
                </a:solidFill>
              </a:rPr>
              <a:t>користі</a:t>
            </a:r>
            <a:r>
              <a:rPr lang="ru-RU" sz="1400" dirty="0" smtClean="0">
                <a:solidFill>
                  <a:srgbClr val="00B050"/>
                </a:solidFill>
              </a:rPr>
              <a:t>, а волокно буде </a:t>
            </a:r>
            <a:r>
              <a:rPr lang="ru-RU" sz="1400" dirty="0" err="1" smtClean="0">
                <a:solidFill>
                  <a:srgbClr val="00B050"/>
                </a:solidFill>
              </a:rPr>
              <a:t>недорозвиненим</a:t>
            </a:r>
            <a:r>
              <a:rPr lang="ru-RU" sz="1400" dirty="0" smtClean="0">
                <a:solidFill>
                  <a:srgbClr val="00B050"/>
                </a:solidFill>
              </a:rPr>
              <a:t>.</a:t>
            </a:r>
            <a:r>
              <a:rPr lang="ru-RU" sz="1400" dirty="0" smtClean="0"/>
              <a:t/>
            </a:r>
            <a:br>
              <a:rPr lang="ru-RU" sz="1400" dirty="0" smtClean="0"/>
            </a:br>
            <a:endParaRPr lang="ru-RU" sz="1400" dirty="0"/>
          </a:p>
        </p:txBody>
      </p:sp>
      <p:pic>
        <p:nvPicPr>
          <p:cNvPr id="5123" name="Picture 13" descr="len"/>
          <p:cNvPicPr>
            <a:picLocks noGrp="1" noChangeAspect="1" noChangeArrowheads="1"/>
          </p:cNvPicPr>
          <p:nvPr>
            <p:ph sz="half" idx="2"/>
          </p:nvPr>
        </p:nvPicPr>
        <p:blipFill>
          <a:blip r:embed="rId2"/>
          <a:srcRect/>
          <a:stretch>
            <a:fillRect/>
          </a:stretch>
        </p:blipFill>
        <p:spPr>
          <a:xfrm>
            <a:off x="857224" y="1857364"/>
            <a:ext cx="7572428" cy="4256127"/>
          </a:xfrm>
        </p:spPr>
      </p:pic>
    </p:spTree>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142852"/>
            <a:ext cx="7772400" cy="1736725"/>
          </a:xfrm>
        </p:spPr>
        <p:txBody>
          <a:bodyPr/>
          <a:lstStyle/>
          <a:p>
            <a:pPr algn="ctr"/>
            <a:r>
              <a:rPr lang="uk-UA" i="1" u="sng" dirty="0" smtClean="0"/>
              <a:t>ІСТОРІЯ ЛЛЯНОЇ  ТКАНИНИ</a:t>
            </a:r>
            <a:endParaRPr lang="ru-RU" i="1" u="sng" dirty="0"/>
          </a:p>
        </p:txBody>
      </p:sp>
      <p:sp>
        <p:nvSpPr>
          <p:cNvPr id="3" name="Подзаголовок 2"/>
          <p:cNvSpPr>
            <a:spLocks noGrp="1"/>
          </p:cNvSpPr>
          <p:nvPr>
            <p:ph type="subTitle" idx="1"/>
          </p:nvPr>
        </p:nvSpPr>
        <p:spPr>
          <a:xfrm>
            <a:off x="1214414" y="1928802"/>
            <a:ext cx="6781800" cy="1752600"/>
          </a:xfrm>
        </p:spPr>
        <p:txBody>
          <a:bodyPr>
            <a:noAutofit/>
          </a:bodyPr>
          <a:lstStyle/>
          <a:p>
            <a:r>
              <a:rPr lang="ru-RU" sz="1600" dirty="0" err="1" smtClean="0">
                <a:solidFill>
                  <a:srgbClr val="00B050"/>
                </a:solidFill>
              </a:rPr>
              <a:t>Лляну</a:t>
            </a:r>
            <a:r>
              <a:rPr lang="ru-RU" sz="1600" dirty="0" smtClean="0">
                <a:solidFill>
                  <a:srgbClr val="00B050"/>
                </a:solidFill>
              </a:rPr>
              <a:t> тканину </a:t>
            </a:r>
            <a:r>
              <a:rPr lang="ru-RU" sz="1600" dirty="0" err="1" smtClean="0">
                <a:solidFill>
                  <a:srgbClr val="00B050"/>
                </a:solidFill>
              </a:rPr>
              <a:t>виготовляли</a:t>
            </a:r>
            <a:r>
              <a:rPr lang="ru-RU" sz="1600" dirty="0" smtClean="0">
                <a:solidFill>
                  <a:srgbClr val="00B050"/>
                </a:solidFill>
              </a:rPr>
              <a:t> </a:t>
            </a:r>
            <a:r>
              <a:rPr lang="ru-RU" sz="1600" dirty="0" err="1" smtClean="0">
                <a:solidFill>
                  <a:srgbClr val="00B050"/>
                </a:solidFill>
              </a:rPr>
              <a:t>давні</a:t>
            </a:r>
            <a:r>
              <a:rPr lang="ru-RU" sz="1600" dirty="0" smtClean="0">
                <a:solidFill>
                  <a:srgbClr val="00B050"/>
                </a:solidFill>
              </a:rPr>
              <a:t> </a:t>
            </a:r>
            <a:r>
              <a:rPr lang="ru-RU" sz="1600" dirty="0" err="1" smtClean="0">
                <a:solidFill>
                  <a:srgbClr val="00B050"/>
                </a:solidFill>
              </a:rPr>
              <a:t>індуси</a:t>
            </a:r>
            <a:r>
              <a:rPr lang="ru-RU" sz="1600" dirty="0" smtClean="0">
                <a:solidFill>
                  <a:srgbClr val="00B050"/>
                </a:solidFill>
              </a:rPr>
              <a:t> </a:t>
            </a:r>
            <a:r>
              <a:rPr lang="ru-RU" sz="1600" dirty="0" err="1" smtClean="0">
                <a:solidFill>
                  <a:srgbClr val="00B050"/>
                </a:solidFill>
              </a:rPr>
              <a:t>ще</a:t>
            </a:r>
            <a:r>
              <a:rPr lang="ru-RU" sz="1600" dirty="0" smtClean="0">
                <a:solidFill>
                  <a:srgbClr val="00B050"/>
                </a:solidFill>
              </a:rPr>
              <a:t> 9000 років тому. </a:t>
            </a:r>
            <a:r>
              <a:rPr lang="ru-RU" sz="1600" dirty="0" err="1" smtClean="0">
                <a:solidFill>
                  <a:srgbClr val="00B050"/>
                </a:solidFill>
              </a:rPr>
              <a:t>Пізніше</a:t>
            </a:r>
            <a:r>
              <a:rPr lang="ru-RU" sz="1600" dirty="0" smtClean="0">
                <a:solidFill>
                  <a:srgbClr val="00B050"/>
                </a:solidFill>
              </a:rPr>
              <a:t> </a:t>
            </a:r>
            <a:r>
              <a:rPr lang="ru-RU" sz="1600" dirty="0" err="1" smtClean="0">
                <a:solidFill>
                  <a:srgbClr val="00B050"/>
                </a:solidFill>
              </a:rPr>
              <a:t>льон</a:t>
            </a:r>
            <a:r>
              <a:rPr lang="ru-RU" sz="1600" dirty="0" smtClean="0">
                <a:solidFill>
                  <a:srgbClr val="00B050"/>
                </a:solidFill>
              </a:rPr>
              <a:t> стали </a:t>
            </a:r>
            <a:r>
              <a:rPr lang="ru-RU" sz="1600" dirty="0" err="1" smtClean="0">
                <a:solidFill>
                  <a:srgbClr val="00B050"/>
                </a:solidFill>
              </a:rPr>
              <a:t>вирощувати</a:t>
            </a:r>
            <a:r>
              <a:rPr lang="ru-RU" sz="1600" dirty="0" smtClean="0">
                <a:solidFill>
                  <a:srgbClr val="00B050"/>
                </a:solidFill>
              </a:rPr>
              <a:t> в </a:t>
            </a:r>
            <a:r>
              <a:rPr lang="ru-RU" sz="1600" dirty="0" err="1" smtClean="0">
                <a:solidFill>
                  <a:srgbClr val="00B050"/>
                </a:solidFill>
              </a:rPr>
              <a:t>Ассирії</a:t>
            </a:r>
            <a:r>
              <a:rPr lang="ru-RU" sz="1600" dirty="0" smtClean="0">
                <a:solidFill>
                  <a:srgbClr val="00B050"/>
                </a:solidFill>
              </a:rPr>
              <a:t>, </a:t>
            </a:r>
            <a:r>
              <a:rPr lang="ru-RU" sz="1600" dirty="0" err="1" smtClean="0">
                <a:solidFill>
                  <a:srgbClr val="00B050"/>
                </a:solidFill>
              </a:rPr>
              <a:t>Вавилоні</a:t>
            </a:r>
            <a:r>
              <a:rPr lang="ru-RU" sz="1600" dirty="0" smtClean="0">
                <a:solidFill>
                  <a:srgbClr val="00B050"/>
                </a:solidFill>
              </a:rPr>
              <a:t> та </a:t>
            </a:r>
            <a:r>
              <a:rPr lang="ru-RU" sz="1600" dirty="0" err="1" smtClean="0">
                <a:solidFill>
                  <a:srgbClr val="00B050"/>
                </a:solidFill>
              </a:rPr>
              <a:t>Єгипті</a:t>
            </a:r>
            <a:r>
              <a:rPr lang="ru-RU" sz="1600" dirty="0" smtClean="0">
                <a:solidFill>
                  <a:srgbClr val="00B050"/>
                </a:solidFill>
              </a:rPr>
              <a:t>. </a:t>
            </a:r>
            <a:r>
              <a:rPr lang="ru-RU" sz="1600" dirty="0" err="1" smtClean="0">
                <a:solidFill>
                  <a:srgbClr val="00B050"/>
                </a:solidFill>
              </a:rPr>
              <a:t>Єгипетські</a:t>
            </a:r>
            <a:r>
              <a:rPr lang="ru-RU" sz="1600" dirty="0" smtClean="0">
                <a:solidFill>
                  <a:srgbClr val="00B050"/>
                </a:solidFill>
              </a:rPr>
              <a:t> </a:t>
            </a:r>
            <a:r>
              <a:rPr lang="ru-RU" sz="1600" dirty="0" err="1" smtClean="0">
                <a:solidFill>
                  <a:srgbClr val="00B050"/>
                </a:solidFill>
              </a:rPr>
              <a:t>мумії</a:t>
            </a:r>
            <a:r>
              <a:rPr lang="ru-RU" sz="1600" dirty="0" smtClean="0">
                <a:solidFill>
                  <a:srgbClr val="00B050"/>
                </a:solidFill>
              </a:rPr>
              <a:t>, </a:t>
            </a:r>
            <a:r>
              <a:rPr lang="ru-RU" sz="1600" dirty="0" err="1" smtClean="0">
                <a:solidFill>
                  <a:srgbClr val="00B050"/>
                </a:solidFill>
              </a:rPr>
              <a:t>яким</a:t>
            </a:r>
            <a:r>
              <a:rPr lang="ru-RU" sz="1600" dirty="0" smtClean="0">
                <a:solidFill>
                  <a:srgbClr val="00B050"/>
                </a:solidFill>
              </a:rPr>
              <a:t> уже 5000 років, </a:t>
            </a:r>
            <a:r>
              <a:rPr lang="ru-RU" sz="1600" dirty="0" err="1" smtClean="0">
                <a:solidFill>
                  <a:srgbClr val="00B050"/>
                </a:solidFill>
              </a:rPr>
              <a:t>загорнуті</a:t>
            </a:r>
            <a:r>
              <a:rPr lang="ru-RU" sz="1600" dirty="0" smtClean="0">
                <a:solidFill>
                  <a:srgbClr val="00B050"/>
                </a:solidFill>
              </a:rPr>
              <a:t> </a:t>
            </a:r>
            <a:r>
              <a:rPr lang="ru-RU" sz="1600" dirty="0" err="1" smtClean="0">
                <a:solidFill>
                  <a:srgbClr val="00B050"/>
                </a:solidFill>
              </a:rPr>
              <a:t>саме</a:t>
            </a:r>
            <a:r>
              <a:rPr lang="ru-RU" sz="1600" dirty="0" smtClean="0">
                <a:solidFill>
                  <a:srgbClr val="00B050"/>
                </a:solidFill>
              </a:rPr>
              <a:t> в </a:t>
            </a:r>
            <a:r>
              <a:rPr lang="ru-RU" sz="1600" dirty="0" err="1" smtClean="0">
                <a:solidFill>
                  <a:srgbClr val="00B050"/>
                </a:solidFill>
              </a:rPr>
              <a:t>лляну</a:t>
            </a:r>
            <a:r>
              <a:rPr lang="ru-RU" sz="1600" dirty="0" smtClean="0">
                <a:solidFill>
                  <a:srgbClr val="00B050"/>
                </a:solidFill>
              </a:rPr>
              <a:t> тканину. З </a:t>
            </a:r>
            <a:r>
              <a:rPr lang="ru-RU" sz="1600" dirty="0" err="1" smtClean="0">
                <a:solidFill>
                  <a:srgbClr val="00B050"/>
                </a:solidFill>
              </a:rPr>
              <a:t>льону</a:t>
            </a:r>
            <a:r>
              <a:rPr lang="ru-RU" sz="1600" dirty="0" smtClean="0">
                <a:solidFill>
                  <a:srgbClr val="00B050"/>
                </a:solidFill>
              </a:rPr>
              <a:t> </a:t>
            </a:r>
            <a:r>
              <a:rPr lang="ru-RU" sz="1600" dirty="0" err="1" smtClean="0">
                <a:solidFill>
                  <a:srgbClr val="00B050"/>
                </a:solidFill>
              </a:rPr>
              <a:t>виготовлено</a:t>
            </a:r>
            <a:r>
              <a:rPr lang="ru-RU" sz="1600" dirty="0" smtClean="0">
                <a:solidFill>
                  <a:srgbClr val="00B050"/>
                </a:solidFill>
              </a:rPr>
              <a:t> </a:t>
            </a:r>
            <a:r>
              <a:rPr lang="ru-RU" sz="1600" dirty="0" err="1" smtClean="0">
                <a:solidFill>
                  <a:srgbClr val="00B050"/>
                </a:solidFill>
              </a:rPr>
              <a:t>славнозвісну</a:t>
            </a:r>
            <a:r>
              <a:rPr lang="ru-RU" sz="1600" dirty="0" smtClean="0">
                <a:solidFill>
                  <a:srgbClr val="00B050"/>
                </a:solidFill>
              </a:rPr>
              <a:t> </a:t>
            </a:r>
            <a:r>
              <a:rPr lang="ru-RU" sz="1600" dirty="0" err="1" smtClean="0">
                <a:solidFill>
                  <a:srgbClr val="00B050"/>
                </a:solidFill>
              </a:rPr>
              <a:t>Туринську</a:t>
            </a:r>
            <a:r>
              <a:rPr lang="ru-RU" sz="1600" dirty="0" smtClean="0">
                <a:solidFill>
                  <a:srgbClr val="00B050"/>
                </a:solidFill>
              </a:rPr>
              <a:t> </a:t>
            </a:r>
            <a:r>
              <a:rPr lang="ru-RU" sz="1600" dirty="0" err="1" smtClean="0">
                <a:solidFill>
                  <a:srgbClr val="00B050"/>
                </a:solidFill>
              </a:rPr>
              <a:t>плащаницю</a:t>
            </a:r>
            <a:r>
              <a:rPr lang="ru-RU" sz="1600" dirty="0" smtClean="0">
                <a:solidFill>
                  <a:srgbClr val="00B050"/>
                </a:solidFill>
              </a:rPr>
              <a:t>. </a:t>
            </a:r>
            <a:r>
              <a:rPr lang="ru-RU" sz="1600" dirty="0" err="1" smtClean="0">
                <a:solidFill>
                  <a:srgbClr val="00B050"/>
                </a:solidFill>
              </a:rPr>
              <a:t>Завдяки</a:t>
            </a:r>
            <a:r>
              <a:rPr lang="ru-RU" sz="1600" dirty="0" smtClean="0">
                <a:solidFill>
                  <a:srgbClr val="00B050"/>
                </a:solidFill>
              </a:rPr>
              <a:t> </a:t>
            </a:r>
            <a:r>
              <a:rPr lang="ru-RU" sz="1600" dirty="0" err="1" smtClean="0">
                <a:solidFill>
                  <a:srgbClr val="00B050"/>
                </a:solidFill>
              </a:rPr>
              <a:t>унікальним</a:t>
            </a:r>
            <a:r>
              <a:rPr lang="ru-RU" sz="1600" dirty="0" smtClean="0">
                <a:solidFill>
                  <a:srgbClr val="00B050"/>
                </a:solidFill>
              </a:rPr>
              <a:t> </a:t>
            </a:r>
            <a:r>
              <a:rPr lang="ru-RU" sz="1600" dirty="0" err="1" smtClean="0">
                <a:solidFill>
                  <a:srgbClr val="00B050"/>
                </a:solidFill>
              </a:rPr>
              <a:t>властивостям</a:t>
            </a:r>
            <a:r>
              <a:rPr lang="ru-RU" sz="1600" dirty="0" smtClean="0">
                <a:solidFill>
                  <a:srgbClr val="00B050"/>
                </a:solidFill>
              </a:rPr>
              <a:t> </a:t>
            </a:r>
            <a:r>
              <a:rPr lang="ru-RU" sz="1600" dirty="0" err="1" smtClean="0">
                <a:solidFill>
                  <a:srgbClr val="00B050"/>
                </a:solidFill>
              </a:rPr>
              <a:t>льону</a:t>
            </a:r>
            <a:r>
              <a:rPr lang="ru-RU" sz="1600" dirty="0" smtClean="0">
                <a:solidFill>
                  <a:srgbClr val="00B050"/>
                </a:solidFill>
              </a:rPr>
              <a:t> вона </a:t>
            </a:r>
            <a:r>
              <a:rPr lang="ru-RU" sz="1600" dirty="0" err="1" smtClean="0">
                <a:solidFill>
                  <a:srgbClr val="00B050"/>
                </a:solidFill>
              </a:rPr>
              <a:t>вціліла</a:t>
            </a:r>
            <a:r>
              <a:rPr lang="ru-RU" sz="1600" dirty="0" smtClean="0">
                <a:solidFill>
                  <a:srgbClr val="00B050"/>
                </a:solidFill>
              </a:rPr>
              <a:t> до наших </a:t>
            </a:r>
            <a:r>
              <a:rPr lang="ru-RU" sz="1600" dirty="0" err="1" smtClean="0">
                <a:solidFill>
                  <a:srgbClr val="00B050"/>
                </a:solidFill>
              </a:rPr>
              <a:t>днів</a:t>
            </a:r>
            <a:r>
              <a:rPr lang="ru-RU" sz="1600" dirty="0" smtClean="0">
                <a:solidFill>
                  <a:srgbClr val="00B050"/>
                </a:solidFill>
              </a:rPr>
              <a:t>, </a:t>
            </a:r>
            <a:r>
              <a:rPr lang="ru-RU" sz="1600" dirty="0" err="1" smtClean="0">
                <a:solidFill>
                  <a:srgbClr val="00B050"/>
                </a:solidFill>
              </a:rPr>
              <a:t>пройшовши</a:t>
            </a:r>
            <a:r>
              <a:rPr lang="ru-RU" sz="1600" dirty="0" smtClean="0">
                <a:solidFill>
                  <a:srgbClr val="00B050"/>
                </a:solidFill>
              </a:rPr>
              <a:t> </a:t>
            </a:r>
            <a:r>
              <a:rPr lang="ru-RU" sz="1600" dirty="0" err="1" smtClean="0">
                <a:solidFill>
                  <a:srgbClr val="00B050"/>
                </a:solidFill>
              </a:rPr>
              <a:t>крізь</a:t>
            </a:r>
            <a:r>
              <a:rPr lang="ru-RU" sz="1600" dirty="0" smtClean="0">
                <a:solidFill>
                  <a:srgbClr val="00B050"/>
                </a:solidFill>
              </a:rPr>
              <a:t> </a:t>
            </a:r>
            <a:r>
              <a:rPr lang="ru-RU" sz="1600" dirty="0" err="1" smtClean="0">
                <a:solidFill>
                  <a:srgbClr val="00B050"/>
                </a:solidFill>
              </a:rPr>
              <a:t>вогонь</a:t>
            </a:r>
            <a:r>
              <a:rPr lang="ru-RU" sz="1600" dirty="0" smtClean="0">
                <a:solidFill>
                  <a:srgbClr val="00B050"/>
                </a:solidFill>
              </a:rPr>
              <a:t> </a:t>
            </a:r>
            <a:r>
              <a:rPr lang="ru-RU" sz="1600" dirty="0" err="1" smtClean="0">
                <a:solidFill>
                  <a:srgbClr val="00B050"/>
                </a:solidFill>
              </a:rPr>
              <a:t>і</a:t>
            </a:r>
            <a:r>
              <a:rPr lang="ru-RU" sz="1600" dirty="0" smtClean="0">
                <a:solidFill>
                  <a:srgbClr val="00B050"/>
                </a:solidFill>
              </a:rPr>
              <a:t> воду. </a:t>
            </a:r>
            <a:r>
              <a:rPr lang="ru-RU" sz="1600" dirty="0" err="1" smtClean="0">
                <a:solidFill>
                  <a:srgbClr val="00B050"/>
                </a:solidFill>
              </a:rPr>
              <a:t>Ці</a:t>
            </a:r>
            <a:r>
              <a:rPr lang="ru-RU" sz="1600" dirty="0" smtClean="0">
                <a:solidFill>
                  <a:srgbClr val="00B050"/>
                </a:solidFill>
              </a:rPr>
              <a:t> </a:t>
            </a:r>
            <a:r>
              <a:rPr lang="ru-RU" sz="1600" dirty="0" err="1" smtClean="0">
                <a:solidFill>
                  <a:srgbClr val="00B050"/>
                </a:solidFill>
              </a:rPr>
              <a:t>реліквії</a:t>
            </a:r>
            <a:r>
              <a:rPr lang="ru-RU" sz="1600" dirty="0" smtClean="0">
                <a:solidFill>
                  <a:srgbClr val="00B050"/>
                </a:solidFill>
              </a:rPr>
              <a:t> </a:t>
            </a:r>
            <a:r>
              <a:rPr lang="ru-RU" sz="1600" dirty="0" err="1" smtClean="0">
                <a:solidFill>
                  <a:srgbClr val="00B050"/>
                </a:solidFill>
              </a:rPr>
              <a:t>збереглися</a:t>
            </a:r>
            <a:r>
              <a:rPr lang="ru-RU" sz="1600" dirty="0" smtClean="0">
                <a:solidFill>
                  <a:srgbClr val="00B050"/>
                </a:solidFill>
              </a:rPr>
              <a:t> до </a:t>
            </a:r>
            <a:r>
              <a:rPr lang="ru-RU" sz="1600" dirty="0" err="1" smtClean="0">
                <a:solidFill>
                  <a:srgbClr val="00B050"/>
                </a:solidFill>
              </a:rPr>
              <a:t>сьогодні</a:t>
            </a:r>
            <a:r>
              <a:rPr lang="ru-RU" sz="1600" dirty="0" smtClean="0">
                <a:solidFill>
                  <a:srgbClr val="00B050"/>
                </a:solidFill>
              </a:rPr>
              <a:t> </a:t>
            </a:r>
            <a:r>
              <a:rPr lang="ru-RU" sz="1600" dirty="0" err="1" smtClean="0">
                <a:solidFill>
                  <a:srgbClr val="00B050"/>
                </a:solidFill>
              </a:rPr>
              <a:t>завдяки</a:t>
            </a:r>
            <a:r>
              <a:rPr lang="ru-RU" sz="1600" dirty="0" smtClean="0">
                <a:solidFill>
                  <a:srgbClr val="00B050"/>
                </a:solidFill>
              </a:rPr>
              <a:t> кремнезему, </a:t>
            </a:r>
            <a:r>
              <a:rPr lang="ru-RU" sz="1600" dirty="0" err="1" smtClean="0">
                <a:solidFill>
                  <a:srgbClr val="00B050"/>
                </a:solidFill>
              </a:rPr>
              <a:t>який</a:t>
            </a:r>
            <a:r>
              <a:rPr lang="ru-RU" sz="1600" dirty="0" smtClean="0">
                <a:solidFill>
                  <a:srgbClr val="00B050"/>
                </a:solidFill>
              </a:rPr>
              <a:t> </a:t>
            </a:r>
            <a:r>
              <a:rPr lang="ru-RU" sz="1600" dirty="0" err="1" smtClean="0">
                <a:solidFill>
                  <a:srgbClr val="00B050"/>
                </a:solidFill>
              </a:rPr>
              <a:t>міститься</a:t>
            </a:r>
            <a:r>
              <a:rPr lang="ru-RU" sz="1600" dirty="0" smtClean="0">
                <a:solidFill>
                  <a:srgbClr val="00B050"/>
                </a:solidFill>
              </a:rPr>
              <a:t> в </a:t>
            </a:r>
            <a:r>
              <a:rPr lang="ru-RU" sz="1600" dirty="0" err="1" smtClean="0">
                <a:solidFill>
                  <a:srgbClr val="00B050"/>
                </a:solidFill>
              </a:rPr>
              <a:t>льоні</a:t>
            </a:r>
            <a:r>
              <a:rPr lang="ru-RU" sz="1600" dirty="0" smtClean="0">
                <a:solidFill>
                  <a:srgbClr val="00B050"/>
                </a:solidFill>
              </a:rPr>
              <a:t> та </a:t>
            </a:r>
            <a:r>
              <a:rPr lang="ru-RU" sz="1600" dirty="0" err="1" smtClean="0">
                <a:solidFill>
                  <a:srgbClr val="00B050"/>
                </a:solidFill>
              </a:rPr>
              <a:t>стримує</a:t>
            </a:r>
            <a:r>
              <a:rPr lang="ru-RU" sz="1600" dirty="0" smtClean="0">
                <a:solidFill>
                  <a:srgbClr val="00B050"/>
                </a:solidFill>
              </a:rPr>
              <a:t> </a:t>
            </a:r>
            <a:r>
              <a:rPr lang="ru-RU" sz="1600" dirty="0" err="1" smtClean="0">
                <a:solidFill>
                  <a:srgbClr val="00B050"/>
                </a:solidFill>
              </a:rPr>
              <a:t>розвиток</a:t>
            </a:r>
            <a:r>
              <a:rPr lang="ru-RU" sz="1600" dirty="0" smtClean="0">
                <a:solidFill>
                  <a:srgbClr val="00B050"/>
                </a:solidFill>
              </a:rPr>
              <a:t> </a:t>
            </a:r>
            <a:r>
              <a:rPr lang="ru-RU" sz="1600" dirty="0" err="1" smtClean="0">
                <a:solidFill>
                  <a:srgbClr val="00B050"/>
                </a:solidFill>
              </a:rPr>
              <a:t>бактерій</a:t>
            </a:r>
            <a:r>
              <a:rPr lang="ru-RU" sz="1600" dirty="0" smtClean="0">
                <a:solidFill>
                  <a:srgbClr val="00B050"/>
                </a:solidFill>
              </a:rPr>
              <a:t> </a:t>
            </a:r>
            <a:r>
              <a:rPr lang="ru-RU" sz="1600" dirty="0" err="1" smtClean="0">
                <a:solidFill>
                  <a:srgbClr val="00B050"/>
                </a:solidFill>
              </a:rPr>
              <a:t>і</a:t>
            </a:r>
            <a:r>
              <a:rPr lang="ru-RU" sz="1600" dirty="0" smtClean="0">
                <a:solidFill>
                  <a:srgbClr val="00B050"/>
                </a:solidFill>
              </a:rPr>
              <a:t> </a:t>
            </a:r>
            <a:r>
              <a:rPr lang="ru-RU" sz="1600" dirty="0" err="1" smtClean="0">
                <a:solidFill>
                  <a:srgbClr val="00B050"/>
                </a:solidFill>
              </a:rPr>
              <a:t>грибків</a:t>
            </a:r>
            <a:r>
              <a:rPr lang="ru-RU" sz="1600" dirty="0" smtClean="0">
                <a:solidFill>
                  <a:srgbClr val="00B050"/>
                </a:solidFill>
              </a:rPr>
              <a:t>. </a:t>
            </a:r>
          </a:p>
          <a:p>
            <a:r>
              <a:rPr lang="ru-RU" sz="1600" dirty="0" smtClean="0">
                <a:solidFill>
                  <a:srgbClr val="00B050"/>
                </a:solidFill>
              </a:rPr>
              <a:t>Греки </a:t>
            </a:r>
            <a:r>
              <a:rPr lang="ru-RU" sz="1600" dirty="0" err="1" smtClean="0">
                <a:solidFill>
                  <a:srgbClr val="00B050"/>
                </a:solidFill>
              </a:rPr>
              <a:t>робили</a:t>
            </a:r>
            <a:r>
              <a:rPr lang="ru-RU" sz="1600" dirty="0" smtClean="0">
                <a:solidFill>
                  <a:srgbClr val="00B050"/>
                </a:solidFill>
              </a:rPr>
              <a:t> </a:t>
            </a:r>
            <a:r>
              <a:rPr lang="ru-RU" sz="1600" dirty="0" err="1" smtClean="0">
                <a:solidFill>
                  <a:srgbClr val="00B050"/>
                </a:solidFill>
              </a:rPr>
              <a:t>вітрила</a:t>
            </a:r>
            <a:r>
              <a:rPr lang="ru-RU" sz="1600" dirty="0" smtClean="0">
                <a:solidFill>
                  <a:srgbClr val="00B050"/>
                </a:solidFill>
              </a:rPr>
              <a:t> </a:t>
            </a:r>
            <a:r>
              <a:rPr lang="ru-RU" sz="1600" dirty="0" err="1" smtClean="0">
                <a:solidFill>
                  <a:srgbClr val="00B050"/>
                </a:solidFill>
              </a:rPr>
              <a:t>своїх</a:t>
            </a:r>
            <a:r>
              <a:rPr lang="ru-RU" sz="1600" dirty="0" smtClean="0">
                <a:solidFill>
                  <a:srgbClr val="00B050"/>
                </a:solidFill>
              </a:rPr>
              <a:t> </a:t>
            </a:r>
            <a:r>
              <a:rPr lang="ru-RU" sz="1600" dirty="0" err="1" smtClean="0">
                <a:solidFill>
                  <a:srgbClr val="00B050"/>
                </a:solidFill>
              </a:rPr>
              <a:t>човнів</a:t>
            </a:r>
            <a:r>
              <a:rPr lang="ru-RU" sz="1600" dirty="0" smtClean="0">
                <a:solidFill>
                  <a:srgbClr val="00B050"/>
                </a:solidFill>
              </a:rPr>
              <a:t> із </a:t>
            </a:r>
            <a:r>
              <a:rPr lang="ru-RU" sz="1600" dirty="0" err="1" smtClean="0">
                <a:solidFill>
                  <a:srgbClr val="00B050"/>
                </a:solidFill>
              </a:rPr>
              <a:t>лляних</a:t>
            </a:r>
            <a:r>
              <a:rPr lang="ru-RU" sz="1600" dirty="0" smtClean="0">
                <a:solidFill>
                  <a:srgbClr val="00B050"/>
                </a:solidFill>
              </a:rPr>
              <a:t> тканин, </a:t>
            </a:r>
            <a:r>
              <a:rPr lang="ru-RU" sz="1600" dirty="0" err="1" smtClean="0">
                <a:solidFill>
                  <a:srgbClr val="00B050"/>
                </a:solidFill>
              </a:rPr>
              <a:t>адже</a:t>
            </a:r>
            <a:r>
              <a:rPr lang="ru-RU" sz="1600" dirty="0" smtClean="0">
                <a:solidFill>
                  <a:srgbClr val="00B050"/>
                </a:solidFill>
              </a:rPr>
              <a:t> </a:t>
            </a:r>
            <a:r>
              <a:rPr lang="ru-RU" sz="1600" dirty="0" err="1" smtClean="0">
                <a:solidFill>
                  <a:srgbClr val="00B050"/>
                </a:solidFill>
              </a:rPr>
              <a:t>намоклий</a:t>
            </a:r>
            <a:r>
              <a:rPr lang="ru-RU" sz="1600" dirty="0" smtClean="0">
                <a:solidFill>
                  <a:srgbClr val="00B050"/>
                </a:solidFill>
              </a:rPr>
              <a:t> </a:t>
            </a:r>
            <a:r>
              <a:rPr lang="ru-RU" sz="1600" dirty="0" err="1" smtClean="0">
                <a:solidFill>
                  <a:srgbClr val="00B050"/>
                </a:solidFill>
              </a:rPr>
              <a:t>льон</a:t>
            </a:r>
            <a:r>
              <a:rPr lang="ru-RU" sz="1600" dirty="0" smtClean="0">
                <a:solidFill>
                  <a:srgbClr val="00B050"/>
                </a:solidFill>
              </a:rPr>
              <a:t> </a:t>
            </a:r>
            <a:r>
              <a:rPr lang="ru-RU" sz="1600" dirty="0" err="1" smtClean="0">
                <a:solidFill>
                  <a:srgbClr val="00B050"/>
                </a:solidFill>
              </a:rPr>
              <a:t>стає</a:t>
            </a:r>
            <a:r>
              <a:rPr lang="ru-RU" sz="1600" dirty="0" smtClean="0">
                <a:solidFill>
                  <a:srgbClr val="00B050"/>
                </a:solidFill>
              </a:rPr>
              <a:t> </a:t>
            </a:r>
            <a:r>
              <a:rPr lang="ru-RU" sz="1600" dirty="0" err="1" smtClean="0">
                <a:solidFill>
                  <a:srgbClr val="00B050"/>
                </a:solidFill>
              </a:rPr>
              <a:t>ще</a:t>
            </a:r>
            <a:r>
              <a:rPr lang="ru-RU" sz="1600" dirty="0" smtClean="0">
                <a:solidFill>
                  <a:srgbClr val="00B050"/>
                </a:solidFill>
              </a:rPr>
              <a:t> </a:t>
            </a:r>
            <a:r>
              <a:rPr lang="ru-RU" sz="1600" dirty="0" err="1" smtClean="0">
                <a:solidFill>
                  <a:srgbClr val="00B050"/>
                </a:solidFill>
              </a:rPr>
              <a:t>міцнішим</a:t>
            </a:r>
            <a:r>
              <a:rPr lang="ru-RU" sz="1600" dirty="0" smtClean="0">
                <a:solidFill>
                  <a:srgbClr val="00B050"/>
                </a:solidFill>
              </a:rPr>
              <a:t>.</a:t>
            </a:r>
          </a:p>
          <a:p>
            <a:r>
              <a:rPr lang="ru-RU" sz="1600" dirty="0" err="1" smtClean="0">
                <a:solidFill>
                  <a:srgbClr val="00B050"/>
                </a:solidFill>
              </a:rPr>
              <a:t>Під</a:t>
            </a:r>
            <a:r>
              <a:rPr lang="ru-RU" sz="1600" dirty="0" smtClean="0">
                <a:solidFill>
                  <a:srgbClr val="00B050"/>
                </a:solidFill>
              </a:rPr>
              <a:t> час </a:t>
            </a:r>
            <a:r>
              <a:rPr lang="ru-RU" sz="1600" dirty="0" err="1" smtClean="0">
                <a:solidFill>
                  <a:srgbClr val="00B050"/>
                </a:solidFill>
              </a:rPr>
              <a:t>воєн</a:t>
            </a:r>
            <a:r>
              <a:rPr lang="ru-RU" sz="1600" dirty="0" smtClean="0">
                <a:solidFill>
                  <a:srgbClr val="00B050"/>
                </a:solidFill>
              </a:rPr>
              <a:t> </a:t>
            </a:r>
            <a:r>
              <a:rPr lang="ru-RU" sz="1600" dirty="0" err="1" smtClean="0">
                <a:solidFill>
                  <a:srgbClr val="00B050"/>
                </a:solidFill>
              </a:rPr>
              <a:t>лляні</a:t>
            </a:r>
            <a:r>
              <a:rPr lang="ru-RU" sz="1600" dirty="0" smtClean="0">
                <a:solidFill>
                  <a:srgbClr val="00B050"/>
                </a:solidFill>
              </a:rPr>
              <a:t> </a:t>
            </a:r>
            <a:r>
              <a:rPr lang="ru-RU" sz="1600" dirty="0" err="1" smtClean="0">
                <a:solidFill>
                  <a:srgbClr val="00B050"/>
                </a:solidFill>
              </a:rPr>
              <a:t>пов’язки</a:t>
            </a:r>
            <a:r>
              <a:rPr lang="ru-RU" sz="1600" dirty="0" smtClean="0">
                <a:solidFill>
                  <a:srgbClr val="00B050"/>
                </a:solidFill>
              </a:rPr>
              <a:t> </a:t>
            </a:r>
            <a:r>
              <a:rPr lang="ru-RU" sz="1600" dirty="0" err="1" smtClean="0">
                <a:solidFill>
                  <a:srgbClr val="00B050"/>
                </a:solidFill>
              </a:rPr>
              <a:t>рятували</a:t>
            </a:r>
            <a:r>
              <a:rPr lang="ru-RU" sz="1600" dirty="0" smtClean="0">
                <a:solidFill>
                  <a:srgbClr val="00B050"/>
                </a:solidFill>
              </a:rPr>
              <a:t> </a:t>
            </a:r>
            <a:r>
              <a:rPr lang="ru-RU" sz="1600" dirty="0" err="1" smtClean="0">
                <a:solidFill>
                  <a:srgbClr val="00B050"/>
                </a:solidFill>
              </a:rPr>
              <a:t>поранених</a:t>
            </a:r>
            <a:r>
              <a:rPr lang="ru-RU" sz="1600" dirty="0" smtClean="0">
                <a:solidFill>
                  <a:srgbClr val="00B050"/>
                </a:solidFill>
              </a:rPr>
              <a:t> від </a:t>
            </a:r>
            <a:r>
              <a:rPr lang="ru-RU" sz="1600" dirty="0" err="1" smtClean="0">
                <a:solidFill>
                  <a:srgbClr val="00B050"/>
                </a:solidFill>
              </a:rPr>
              <a:t>гангрени</a:t>
            </a:r>
            <a:r>
              <a:rPr lang="ru-RU" sz="1600" dirty="0" smtClean="0">
                <a:solidFill>
                  <a:srgbClr val="00B050"/>
                </a:solidFill>
              </a:rPr>
              <a:t> та сепсису. </a:t>
            </a:r>
          </a:p>
          <a:p>
            <a:r>
              <a:rPr lang="ru-RU" sz="1600" dirty="0" smtClean="0">
                <a:solidFill>
                  <a:srgbClr val="00B050"/>
                </a:solidFill>
              </a:rPr>
              <a:t>У </a:t>
            </a:r>
            <a:r>
              <a:rPr lang="ru-RU" sz="1600" dirty="0" err="1" smtClean="0">
                <a:solidFill>
                  <a:srgbClr val="00B050"/>
                </a:solidFill>
              </a:rPr>
              <a:t>багатьох</a:t>
            </a:r>
            <a:r>
              <a:rPr lang="ru-RU" sz="1600" dirty="0" smtClean="0">
                <a:solidFill>
                  <a:srgbClr val="00B050"/>
                </a:solidFill>
              </a:rPr>
              <a:t> культурах </a:t>
            </a:r>
            <a:r>
              <a:rPr lang="ru-RU" sz="1600" dirty="0" err="1" smtClean="0">
                <a:solidFill>
                  <a:srgbClr val="00B050"/>
                </a:solidFill>
              </a:rPr>
              <a:t>світу</a:t>
            </a:r>
            <a:r>
              <a:rPr lang="ru-RU" sz="1600" dirty="0" smtClean="0">
                <a:solidFill>
                  <a:srgbClr val="00B050"/>
                </a:solidFill>
              </a:rPr>
              <a:t> </a:t>
            </a:r>
            <a:r>
              <a:rPr lang="ru-RU" sz="1600" dirty="0" err="1" smtClean="0">
                <a:solidFill>
                  <a:srgbClr val="00B050"/>
                </a:solidFill>
              </a:rPr>
              <a:t>льон</a:t>
            </a:r>
            <a:r>
              <a:rPr lang="ru-RU" sz="1600" dirty="0" smtClean="0">
                <a:solidFill>
                  <a:srgbClr val="00B050"/>
                </a:solidFill>
              </a:rPr>
              <a:t> став символом </a:t>
            </a:r>
            <a:r>
              <a:rPr lang="ru-RU" sz="1600" dirty="0" err="1" smtClean="0">
                <a:solidFill>
                  <a:srgbClr val="00B050"/>
                </a:solidFill>
              </a:rPr>
              <a:t>світла</a:t>
            </a:r>
            <a:r>
              <a:rPr lang="ru-RU" sz="1600" dirty="0" smtClean="0">
                <a:solidFill>
                  <a:srgbClr val="00B050"/>
                </a:solidFill>
              </a:rPr>
              <a:t>, </a:t>
            </a:r>
            <a:r>
              <a:rPr lang="ru-RU" sz="1600" dirty="0" err="1" smtClean="0">
                <a:solidFill>
                  <a:srgbClr val="00B050"/>
                </a:solidFill>
              </a:rPr>
              <a:t>чистоти</a:t>
            </a:r>
            <a:r>
              <a:rPr lang="ru-RU" sz="1600" dirty="0" smtClean="0">
                <a:solidFill>
                  <a:srgbClr val="00B050"/>
                </a:solidFill>
              </a:rPr>
              <a:t> та </a:t>
            </a:r>
            <a:r>
              <a:rPr lang="ru-RU" sz="1600" dirty="0" err="1" smtClean="0">
                <a:solidFill>
                  <a:srgbClr val="00B050"/>
                </a:solidFill>
              </a:rPr>
              <a:t>вірності</a:t>
            </a:r>
            <a:r>
              <a:rPr lang="ru-RU" sz="1600" dirty="0" smtClean="0">
                <a:solidFill>
                  <a:srgbClr val="00B050"/>
                </a:solidFill>
              </a:rPr>
              <a:t>. </a:t>
            </a:r>
          </a:p>
          <a:p>
            <a:endParaRPr lang="ru-RU" sz="1600" dirty="0">
              <a:solidFill>
                <a:srgbClr val="00B050"/>
              </a:solidFill>
            </a:endParaRPr>
          </a:p>
        </p:txBody>
      </p:sp>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ЛЛЯНА.jpeg"/>
          <p:cNvPicPr>
            <a:picLocks noGrp="1" noChangeAspect="1"/>
          </p:cNvPicPr>
          <p:nvPr>
            <p:ph idx="1"/>
          </p:nvPr>
        </p:nvPicPr>
        <p:blipFill>
          <a:blip r:embed="rId2"/>
          <a:stretch>
            <a:fillRect/>
          </a:stretch>
        </p:blipFill>
        <p:spPr>
          <a:xfrm>
            <a:off x="1857356" y="1690341"/>
            <a:ext cx="5572164" cy="4673297"/>
          </a:xfrm>
        </p:spPr>
      </p:pic>
      <p:sp>
        <p:nvSpPr>
          <p:cNvPr id="2" name="Заголовок 1"/>
          <p:cNvSpPr>
            <a:spLocks noGrp="1"/>
          </p:cNvSpPr>
          <p:nvPr>
            <p:ph type="title"/>
          </p:nvPr>
        </p:nvSpPr>
        <p:spPr/>
        <p:txBody>
          <a:bodyPr/>
          <a:lstStyle/>
          <a:p>
            <a:pPr algn="ctr"/>
            <a:r>
              <a:rPr lang="uk-UA" i="1" u="sng" dirty="0" smtClean="0"/>
              <a:t>ЛЛЯНА ТКАНИНА</a:t>
            </a:r>
            <a:endParaRPr lang="ru-RU" i="1" u="sng" dirty="0"/>
          </a:p>
        </p:txBody>
      </p:sp>
    </p:spTree>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42852"/>
            <a:ext cx="7772400" cy="1736725"/>
          </a:xfrm>
        </p:spPr>
        <p:txBody>
          <a:bodyPr/>
          <a:lstStyle/>
          <a:p>
            <a:pPr algn="ctr"/>
            <a:r>
              <a:rPr lang="uk-UA" i="1" u="sng" dirty="0" smtClean="0"/>
              <a:t>КОНОПЛЯНІ ВОЛОКНА</a:t>
            </a:r>
            <a:endParaRPr lang="ru-RU" i="1" u="sng" dirty="0"/>
          </a:p>
        </p:txBody>
      </p:sp>
      <p:pic>
        <p:nvPicPr>
          <p:cNvPr id="28674" name="Picture 2" descr="C:\Documents and Settings\Admin\Рабочий стол\п.jpeg"/>
          <p:cNvPicPr>
            <a:picLocks noChangeAspect="1" noChangeArrowheads="1"/>
          </p:cNvPicPr>
          <p:nvPr/>
        </p:nvPicPr>
        <p:blipFill>
          <a:blip r:embed="rId2"/>
          <a:srcRect/>
          <a:stretch>
            <a:fillRect/>
          </a:stretch>
        </p:blipFill>
        <p:spPr bwMode="auto">
          <a:xfrm>
            <a:off x="1357290" y="2000240"/>
            <a:ext cx="7072362" cy="4585097"/>
          </a:xfrm>
          <a:prstGeom prst="rect">
            <a:avLst/>
          </a:prstGeom>
          <a:noFill/>
        </p:spPr>
      </p:pic>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42852"/>
            <a:ext cx="7772400" cy="1736725"/>
          </a:xfrm>
        </p:spPr>
        <p:txBody>
          <a:bodyPr/>
          <a:lstStyle/>
          <a:p>
            <a:r>
              <a:rPr lang="uk-UA" sz="2000" dirty="0" err="1" smtClean="0">
                <a:solidFill>
                  <a:srgbClr val="00B050"/>
                </a:solidFill>
              </a:rPr>
              <a:t>Коно́плі</a:t>
            </a:r>
            <a:r>
              <a:rPr lang="uk-UA" sz="2000" dirty="0" smtClean="0">
                <a:solidFill>
                  <a:srgbClr val="00B050"/>
                </a:solidFill>
              </a:rPr>
              <a:t> (лат. </a:t>
            </a:r>
            <a:r>
              <a:rPr lang="uk-UA" sz="2000" dirty="0" err="1" smtClean="0">
                <a:solidFill>
                  <a:srgbClr val="00B050"/>
                </a:solidFill>
              </a:rPr>
              <a:t>Cannabis</a:t>
            </a:r>
            <a:r>
              <a:rPr lang="uk-UA" sz="2000" dirty="0" smtClean="0">
                <a:solidFill>
                  <a:srgbClr val="00B050"/>
                </a:solidFill>
              </a:rPr>
              <a:t>) — рід однолітніх лубоволокнистих рослин родини конопляних порядку розоцвітих.</a:t>
            </a:r>
            <a:r>
              <a:rPr lang="ru-RU" sz="2000" dirty="0" smtClean="0">
                <a:solidFill>
                  <a:srgbClr val="00B050"/>
                </a:solidFill>
              </a:rPr>
              <a:t/>
            </a:r>
            <a:br>
              <a:rPr lang="ru-RU" sz="2000" dirty="0" smtClean="0">
                <a:solidFill>
                  <a:srgbClr val="00B050"/>
                </a:solidFill>
              </a:rPr>
            </a:br>
            <a:endParaRPr lang="ru-RU" sz="2000" dirty="0">
              <a:solidFill>
                <a:srgbClr val="00B050"/>
              </a:solidFill>
            </a:endParaRPr>
          </a:p>
        </p:txBody>
      </p:sp>
      <p:pic>
        <p:nvPicPr>
          <p:cNvPr id="29698" name="Picture 2" descr="C:\Documents and Settings\Admin\Рабочий стол\еаго.jpeg"/>
          <p:cNvPicPr>
            <a:picLocks noChangeAspect="1" noChangeArrowheads="1"/>
          </p:cNvPicPr>
          <p:nvPr/>
        </p:nvPicPr>
        <p:blipFill>
          <a:blip r:embed="rId2"/>
          <a:srcRect/>
          <a:stretch>
            <a:fillRect/>
          </a:stretch>
        </p:blipFill>
        <p:spPr bwMode="auto">
          <a:xfrm>
            <a:off x="5500694" y="1714488"/>
            <a:ext cx="3293426" cy="4904340"/>
          </a:xfrm>
          <a:prstGeom prst="rect">
            <a:avLst/>
          </a:prstGeom>
          <a:noFill/>
        </p:spPr>
      </p:pic>
      <p:pic>
        <p:nvPicPr>
          <p:cNvPr id="29699" name="Picture 3" descr="C:\Documents and Settings\Admin\Рабочий стол\Cannabis_sativa_Koehler_drawing.jpg"/>
          <p:cNvPicPr>
            <a:picLocks noChangeAspect="1" noChangeArrowheads="1"/>
          </p:cNvPicPr>
          <p:nvPr/>
        </p:nvPicPr>
        <p:blipFill>
          <a:blip r:embed="rId3"/>
          <a:srcRect/>
          <a:stretch>
            <a:fillRect/>
          </a:stretch>
        </p:blipFill>
        <p:spPr bwMode="auto">
          <a:xfrm>
            <a:off x="714348" y="1785926"/>
            <a:ext cx="4048169" cy="4857803"/>
          </a:xfrm>
          <a:prstGeom prst="rect">
            <a:avLst/>
          </a:prstGeom>
          <a:noFill/>
        </p:spPr>
      </p:pic>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571480"/>
            <a:ext cx="7772400" cy="1736725"/>
          </a:xfrm>
        </p:spPr>
        <p:txBody>
          <a:bodyPr>
            <a:normAutofit fontScale="90000"/>
          </a:bodyPr>
          <a:lstStyle/>
          <a:p>
            <a:r>
              <a:rPr lang="uk-UA" sz="1800" dirty="0" smtClean="0">
                <a:solidFill>
                  <a:srgbClr val="00B050"/>
                </a:solidFill>
              </a:rPr>
              <a:t>Конопля є однією з найдавніших технічних культур людства. Вироби з неї, насамперед одяг, відомі ще з 1 тисячоліття до н. е.. Волокно конопель довге, грубе, але має велику міцність і не піддається гниттю при тривалому перебуванні у воді. З волокна виготовляють тканини, брезент, парусину, мішковину, пожежні рукави, канати, шпагат, шнури, цінний папір. Тканини з конопель антистатичні, гігієнічні, поглинають до 30% поту і 95% ультрафіолетових променів. Одяг з конопель рекомендується щоденно носити людям схильним до захворювання ревматизмом, алергією шкіри, хворобами хребта.</a:t>
            </a:r>
            <a:endParaRPr lang="ru-RU" sz="1800" dirty="0">
              <a:solidFill>
                <a:srgbClr val="00B050"/>
              </a:solidFill>
            </a:endParaRPr>
          </a:p>
        </p:txBody>
      </p:sp>
      <p:pic>
        <p:nvPicPr>
          <p:cNvPr id="30722" name="Picture 2" descr="C:\Documents and Settings\Admin\Рабочий стол\P1120253.JPG"/>
          <p:cNvPicPr>
            <a:picLocks noChangeAspect="1" noChangeArrowheads="1"/>
          </p:cNvPicPr>
          <p:nvPr/>
        </p:nvPicPr>
        <p:blipFill>
          <a:blip r:embed="rId2"/>
          <a:srcRect/>
          <a:stretch>
            <a:fillRect/>
          </a:stretch>
        </p:blipFill>
        <p:spPr bwMode="auto">
          <a:xfrm>
            <a:off x="5572132" y="3786190"/>
            <a:ext cx="3048000" cy="2552700"/>
          </a:xfrm>
          <a:prstGeom prst="rect">
            <a:avLst/>
          </a:prstGeom>
          <a:noFill/>
        </p:spPr>
      </p:pic>
      <p:pic>
        <p:nvPicPr>
          <p:cNvPr id="30723" name="Picture 3" descr="C:\Documents and Settings\Admin\Рабочий стол\P1120254.JPG"/>
          <p:cNvPicPr>
            <a:picLocks noChangeAspect="1" noChangeArrowheads="1"/>
          </p:cNvPicPr>
          <p:nvPr/>
        </p:nvPicPr>
        <p:blipFill>
          <a:blip r:embed="rId3"/>
          <a:srcRect/>
          <a:stretch>
            <a:fillRect/>
          </a:stretch>
        </p:blipFill>
        <p:spPr bwMode="auto">
          <a:xfrm>
            <a:off x="1071538" y="3714752"/>
            <a:ext cx="3048000" cy="2800350"/>
          </a:xfrm>
          <a:prstGeom prst="rect">
            <a:avLst/>
          </a:prstGeom>
          <a:noFill/>
        </p:spPr>
      </p:pic>
    </p:spTree>
  </p:cSld>
  <p:clrMapOvr>
    <a:masterClrMapping/>
  </p:clrMapOvr>
  <p:transition spd="slow">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546</TotalTime>
  <Words>1017</Words>
  <Application>Microsoft Office PowerPoint</Application>
  <PresentationFormat>Экран (4:3)</PresentationFormat>
  <Paragraphs>34</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Открытая</vt:lpstr>
      <vt:lpstr>ПРИРОДНІ ВОЛОКНА</vt:lpstr>
      <vt:lpstr>ЛЛЯНІ ВОЛОКНА</vt:lpstr>
      <vt:lpstr>Народногосподарське значення</vt:lpstr>
      <vt:lpstr>Для отримання високоякісного волокна врожай льону збирають приблизно через 100 днів після сівби, або через місяць після цвітіння рослини, або через два тижні після формування насіннєвих коробочок. Саме тоді стебло льону набуває жовтого відтінку (цей період іще називають фазою ранньої жовтої стиглості). Якщо ж рослина й досі зелена, то збирати її зарано, бо тоді насіння не даватиме користі, а волокно буде недорозвиненим. </vt:lpstr>
      <vt:lpstr>ІСТОРІЯ ЛЛЯНОЇ  ТКАНИНИ</vt:lpstr>
      <vt:lpstr>ЛЛЯНА ТКАНИНА</vt:lpstr>
      <vt:lpstr>КОНОПЛЯНІ ВОЛОКНА</vt:lpstr>
      <vt:lpstr>Коно́плі (лат. Cannabis) — рід однолітніх лубоволокнистих рослин родини конопляних порядку розоцвітих. </vt:lpstr>
      <vt:lpstr>Конопля є однією з найдавніших технічних культур людства. Вироби з неї, насамперед одяг, відомі ще з 1 тисячоліття до н. е.. Волокно конопель довге, грубе, але має велику міцність і не піддається гниттю при тривалому перебуванні у воді. З волокна виготовляють тканини, брезент, парусину, мішковину, пожежні рукави, канати, шпагат, шнури, цінний папір. Тканини з конопель антистатичні, гігієнічні, поглинають до 30% поту і 95% ультрафіолетових променів. Одяг з конопель рекомендується щоденно носити людям схильним до захворювання ревматизмом, алергією шкіри, хворобами хребта.</vt:lpstr>
      <vt:lpstr>З відходів первинної переробки конопель (костриці) виготовляють пластмасу, будівельні термоізоляційні та меблеві плити, фанеру, брикети для палива, целюлозу, за новими технологіями із волокна та костриці – оздоблювальні матеріали для офісів під дерево, мармур. Коноплесировина придатна для виготовлення окремих вузлів в авто- і літакобудуванні В народі існували численні уявлення та легенди про незвичайні властивості лляного та конопляного насіння, прядива, ниток, а також багатьох предметів із них виготовлених. </vt:lpstr>
      <vt:lpstr>ВОВНЯНІ ВОЛОКНА</vt:lpstr>
      <vt:lpstr>Вовна — тонка довга шерсть тварин, що використовується в текстильній промисловості як сировина для виготовлення вовняних тканин. Вовняні волокна, по суті, складаються з білка типу кератину і мають властиву лускату поверхню. Вони еластичні, дуже гігроскопічні (поглинають вологу з повітря) і, як правило, мають помітні властивості звалюватися. Вовна важко займається (горить лише в полум’ї, поза полум’ям горіння припиняється), але обвуглюючись, виділяє запах, подібний до запаху паленого рога. </vt:lpstr>
      <vt:lpstr>Виробляється  вовна з домашньої вівці, верблюда. Пряжа буває різної якості, але в порівнянні з іншими видами пряжі від домашніх тварин, її характеристики більш однорідні. Для пряжі з вовни домашньої вівці дуже важливим скоріше є не походження, а обробка. Овець стрижуть у чітко визначений сезон, потім, вовну миють, очищають від сторонніх тіл, фарбують і прядуть. В усіх цих процесах є свої особливості, які додають вовняній пряжі різних якісних характеристик.  </vt:lpstr>
      <vt:lpstr>Вовняна пряжа легша, ніж рослинна й еластичніша, вона краще утримує тепло. Не так швидко намокає у вологому середовищі, як бавовна, проте менш міцна. До недоліків вовняної пряжі можна віднести її звалюваність й утворення на ній скочувань при терті. Причому, чим слабкіше скручена пряжа, тим сильніше виявляються ці недоліки. </vt:lpstr>
      <vt:lpstr>ШОВКОВІ ВОЛОКНА</vt:lpstr>
      <vt:lpstr>Шовк — натуральна текстильна нитка тваринного походження — продукт виділення залоз гусіні шовкопрядів при звиванні коконів. </vt:lpstr>
      <vt:lpstr>Довжина шовкової нитки може досягати 800—1000 м. Вона має трикутний переріз і подібно до призми відбиває світло, завдяки чому має гарний блиск.  Шовкові коконні нитки складаються з двох шовковинок, склеєних між собою особливою речовиною — серицином. В коконі нитки укладені в 40-45 шарів, довжина їх досягає 700 - 800 м. Якщо дати лялечці перетворитися в метелика і вийти з кокона, в шовкових оболонках з'являться дірочки. Такі кокони дуже важко розмотувати. Тому лялечку умертвляють, обробляючи кокони гарячим повітрям, а після цього, щоб вони не гнили, сушать. Так як шовкова нитка дуже тонка (середня товщина її 25-30 мк), при розмотуванні з'єднують нитки декількох коконів (від 3 до 10). При цьому нитки міцно склеюються серицином. Таку нитку називають шовком-сирцем. </vt:lpstr>
      <vt:lpstr>Шовкові тканини мають природний блиск, м’які, тонкі, добре драпіруються, дуже витончені й елегантні. Недолік тканини — невисока міцність фарбування до світла (сонячні промені значно знижують міцність тканини). Шовкові тканини мнуться в різному ступені ( залежно від якості), високоякісний шовк практично не мнеться. Шовкова тканина вимагає дбайливого поводження.  </vt:lpstr>
      <vt:lpstr>БАВОВНЯНІ ТКАНИНИ</vt:lpstr>
      <vt:lpstr>Баво́вна (англ. cotton)  — текстильне волокно рослинного походження. Волокно являє собою волоски на насінинах бавовника — кущоподібної рослини роду Gossypium, яка займає одне з провідних місць серед технічних сільськогосподарських культур. Це найважливіше натуральне волокно, що використовується в текстильному виробництві для одягу, товарів для дому і промислової продукції, і складає близько 40% всіх текстильних волокон у світі станом на 2004 рік. Щорічно, у світі виробляється понад 25 млн. тонн бавовни у близько 80 країнах. Бавовна — основа легкої промисловості.</vt:lpstr>
      <vt:lpstr>Бавовна являє собою тонкі, короткі, м'які пухнасті волокна. Волокно кілька разів скручено навколо своєї осі. Для бавовни характерні відносно висока міцність, хімічна стійкість (волокно довгий час не руйнується під впливом води і світла), теплостійкість (130-140 °C), середня гігроскопічність (18-20%) і мала частка пружної деформації, внаслідок чого вироби з бавовни сильно мнуться. Стійкість бавовни до стирання невелика.  Довжина волокон бавовни різна — від 10,3 до 60 мм. Бавовняне волокно тонке (середня товщина 20-22 мк), але дуже міцне (витримує навантаження 4,5-5г). Воно дешеве, добре фарбується.  Бавовняне волокно — найчистіша природна целюлоза — містить 85-90% целюлози.   </vt:lpstr>
      <vt:lpstr>Баво́вняні ткани́ни — тканини, вироблені з бавовняної пряжі. Асортимент бавовняні тканин дуже різноманітний структурою, зовнішнім оформленням і призначенням. Бавовняні тканини поділяються на кілька основних груп: білизняні, платтяні, одягові, підкладкові, мебльово-декоративні. Частина платтяних бавовняних тканин, яка становить у загальному виробництві велику питому вагу, виділена в самостійні групи — ситці, бязі, сатини. Основна маса бавовняних тканин виготовляється головними переплетеннями.  Переваги     1. Хороша поглинаюча здатність в теплу пору    2. М'якість    3. Легкість у забарвленні    4. Здоровий, натуральний матеріал    5. Не шкідливе для здоров'я  Недоліки    1. Легко мнеться    2. Має тенденцію до усадки    3. Жовтіє на світлі  </vt:lpstr>
      <vt:lpstr>ТКАНИИНИ ІЗ БАВОВНИ </vt:lpstr>
      <vt:lpstr>АЗБЕСТОВЕ ВОЛОКНО-ВОЛОКНО МІНЕРАЛЬНОГО ПОХОДЖЕННЯ</vt:lpstr>
      <vt:lpstr> Азбест (гірський льон) - це тонковолокнистий білий або зеленувато-жовтий мінерал c шовковистим блиском, що утворить прожилки, що мають поперечно-волокниста будівля з довжиною волокон від часток міліметра до 5-6 см (зрідка до 16 см) товщиною менш 0,0001мм. По хімічному складі азбестові мінерали є водними силікатами магнію, заліза, кальцію і натрію.  </vt:lpstr>
      <vt:lpstr>Азбестове волокно є мінеральним натуральним волокном. Чудовою властивістю цього мінералу є здатність розпушуватися в тонковолокнисту масу, подібну лляного або бавовняного, придатної для виготовлення неспалених тканин. Азбест йде на виготовлення неспалених текстильних виробів, теплоізоляційних виробів, різних наповнювачів для пластмас, для азбестоцементу. Волокна азбесту прядуться звичайно в суміші з бавовною або хімічними волокнами [5]. Азбестова тканина використовується для пошиття жароізоляційного одягу і відноситься до первинних засобів пожежегасіння невеликих вогнищ при запаленні речовин, горіння яких не може відбуватися без доступу повітря</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ЛЬОН ДОВГУНЕЦЬ</dc:title>
  <dc:creator>Loner-XP</dc:creator>
  <cp:lastModifiedBy>Admin</cp:lastModifiedBy>
  <cp:revision>55</cp:revision>
  <dcterms:created xsi:type="dcterms:W3CDTF">2010-06-14T15:45:07Z</dcterms:created>
  <dcterms:modified xsi:type="dcterms:W3CDTF">2013-02-03T13:22:49Z</dcterms:modified>
</cp:coreProperties>
</file>