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77" r:id="rId9"/>
    <p:sldId id="264" r:id="rId10"/>
    <p:sldId id="278" r:id="rId11"/>
    <p:sldId id="265" r:id="rId12"/>
    <p:sldId id="279" r:id="rId13"/>
    <p:sldId id="266" r:id="rId14"/>
    <p:sldId id="267" r:id="rId15"/>
    <p:sldId id="268" r:id="rId16"/>
    <p:sldId id="269" r:id="rId17"/>
    <p:sldId id="270" r:id="rId18"/>
    <p:sldId id="271" r:id="rId19"/>
    <p:sldId id="280" r:id="rId20"/>
    <p:sldId id="272" r:id="rId21"/>
    <p:sldId id="273" r:id="rId22"/>
    <p:sldId id="274" r:id="rId23"/>
    <p:sldId id="281" r:id="rId24"/>
    <p:sldId id="275" r:id="rId25"/>
    <p:sldId id="276" r:id="rId2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1DCA0F4-1A4C-4C66-9AE0-E751D3D56949}"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11660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1DCA0F4-1A4C-4C66-9AE0-E751D3D56949}"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6548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1DCA0F4-1A4C-4C66-9AE0-E751D3D56949}"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3556662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1DCA0F4-1A4C-4C66-9AE0-E751D3D56949}"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155370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1DCA0F4-1A4C-4C66-9AE0-E751D3D56949}"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3641770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91DCA0F4-1A4C-4C66-9AE0-E751D3D56949}" type="datetimeFigureOut">
              <a:rPr lang="uk-UA" smtClean="0"/>
              <a:t>31.10.2013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3627646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1DCA0F4-1A4C-4C66-9AE0-E751D3D56949}" type="datetimeFigureOut">
              <a:rPr lang="uk-UA" smtClean="0"/>
              <a:t>31.10.2013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1496005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1DCA0F4-1A4C-4C66-9AE0-E751D3D56949}" type="datetimeFigureOut">
              <a:rPr lang="uk-UA" smtClean="0"/>
              <a:t>31.10.2013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1539928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1DCA0F4-1A4C-4C66-9AE0-E751D3D56949}" type="datetimeFigureOut">
              <a:rPr lang="uk-UA" smtClean="0"/>
              <a:t>31.10.2013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183455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DCA0F4-1A4C-4C66-9AE0-E751D3D56949}" type="datetimeFigureOut">
              <a:rPr lang="uk-UA" smtClean="0"/>
              <a:t>31.10.2013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1657035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DCA0F4-1A4C-4C66-9AE0-E751D3D56949}" type="datetimeFigureOut">
              <a:rPr lang="uk-UA" smtClean="0"/>
              <a:t>31.10.2013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F1FDCC9-1E0B-4D4D-807E-E190727416CA}" type="slidenum">
              <a:rPr lang="uk-UA" smtClean="0"/>
              <a:t>‹#›</a:t>
            </a:fld>
            <a:endParaRPr lang="uk-UA"/>
          </a:p>
        </p:txBody>
      </p:sp>
    </p:spTree>
    <p:extLst>
      <p:ext uri="{BB962C8B-B14F-4D97-AF65-F5344CB8AC3E}">
        <p14:creationId xmlns:p14="http://schemas.microsoft.com/office/powerpoint/2010/main" val="38541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DCA0F4-1A4C-4C66-9AE0-E751D3D56949}" type="datetimeFigureOut">
              <a:rPr lang="uk-UA" smtClean="0"/>
              <a:t>31.10.2013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FDCC9-1E0B-4D4D-807E-E190727416CA}" type="slidenum">
              <a:rPr lang="uk-UA" smtClean="0"/>
              <a:t>‹#›</a:t>
            </a:fld>
            <a:endParaRPr lang="uk-UA"/>
          </a:p>
        </p:txBody>
      </p:sp>
    </p:spTree>
    <p:extLst>
      <p:ext uri="{BB962C8B-B14F-4D97-AF65-F5344CB8AC3E}">
        <p14:creationId xmlns:p14="http://schemas.microsoft.com/office/powerpoint/2010/main" val="1064262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teachua.com/" TargetMode="External"/><Relationship Id="rId2" Type="http://schemas.openxmlformats.org/officeDocument/2006/relationships/hyperlink" Target="http://school.xvati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
            </a:r>
            <a:br>
              <a:rPr lang="en-US" dirty="0" smtClean="0"/>
            </a:br>
            <a:r>
              <a:rPr lang="uk-UA" dirty="0" smtClean="0"/>
              <a:t>Життєдіяльність </a:t>
            </a:r>
            <a:r>
              <a:rPr lang="uk-UA" dirty="0"/>
              <a:t>рослин</a:t>
            </a:r>
            <a:br>
              <a:rPr lang="uk-UA" dirty="0"/>
            </a:br>
            <a:endParaRPr lang="uk-UA" dirty="0"/>
          </a:p>
        </p:txBody>
      </p:sp>
      <p:sp>
        <p:nvSpPr>
          <p:cNvPr id="3" name="Подзаголовок 2"/>
          <p:cNvSpPr>
            <a:spLocks noGrp="1"/>
          </p:cNvSpPr>
          <p:nvPr>
            <p:ph type="subTitle" idx="1"/>
          </p:nvPr>
        </p:nvSpPr>
        <p:spPr/>
        <p:txBody>
          <a:bodyPr/>
          <a:lstStyle/>
          <a:p>
            <a:endParaRPr lang="uk-UA"/>
          </a:p>
        </p:txBody>
      </p:sp>
    </p:spTree>
    <p:extLst>
      <p:ext uri="{BB962C8B-B14F-4D97-AF65-F5344CB8AC3E}">
        <p14:creationId xmlns:p14="http://schemas.microsoft.com/office/powerpoint/2010/main" val="336690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p:txBody>
          <a:bodyPr/>
          <a:lstStyle/>
          <a:p>
            <a:r>
              <a:rPr lang="uk-UA" dirty="0" smtClean="0"/>
              <a:t>Одночасно посилюється відплив органічних речовин з листка в стебло та корінь. Тож від палий листок має низький вміст цих сполук. Проте в ньому міститься значна кількість інших речовин. Тому, скидаючи листки, рослина водночас позбавляється різних шкідливих продуктів обміну, які накопичилися в них.</a:t>
            </a:r>
          </a:p>
          <a:p>
            <a:endParaRPr lang="uk-UA" dirty="0"/>
          </a:p>
        </p:txBody>
      </p:sp>
    </p:spTree>
    <p:extLst>
      <p:ext uri="{BB962C8B-B14F-4D97-AF65-F5344CB8AC3E}">
        <p14:creationId xmlns:p14="http://schemas.microsoft.com/office/powerpoint/2010/main" val="1349450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Шари</a:t>
            </a:r>
            <a:endParaRPr lang="uk-UA" dirty="0"/>
          </a:p>
        </p:txBody>
      </p:sp>
      <p:sp>
        <p:nvSpPr>
          <p:cNvPr id="3" name="Объект 2"/>
          <p:cNvSpPr>
            <a:spLocks noGrp="1"/>
          </p:cNvSpPr>
          <p:nvPr>
            <p:ph idx="1"/>
          </p:nvPr>
        </p:nvSpPr>
        <p:spPr>
          <a:xfrm>
            <a:off x="457200" y="1600201"/>
            <a:ext cx="8229600" cy="4133056"/>
          </a:xfrm>
        </p:spPr>
        <p:txBody>
          <a:bodyPr>
            <a:normAutofit lnSpcReduction="10000"/>
          </a:bodyPr>
          <a:lstStyle/>
          <a:p>
            <a:r>
              <a:rPr lang="uk-UA" dirty="0"/>
              <a:t>Поблизу стебла в черешку листка є шар клітин основної </a:t>
            </a:r>
            <a:r>
              <a:rPr lang="uk-UA" dirty="0" smtClean="0"/>
              <a:t>тканини. </a:t>
            </a:r>
            <a:r>
              <a:rPr lang="uk-UA" dirty="0"/>
              <a:t>Восени ці клітини починають посилено поділятись, утворюючи впоперек черешка </a:t>
            </a:r>
            <a:r>
              <a:rPr lang="uk-UA" dirty="0" err="1"/>
              <a:t>відокремлювальний</a:t>
            </a:r>
            <a:r>
              <a:rPr lang="uk-UA" dirty="0"/>
              <a:t> шар. Клітини цього шару поступово стають гладенькими та округлими, між ними виникають великі міжклітинники, тому вони легко відокремлюються одна від одної. </a:t>
            </a:r>
          </a:p>
        </p:txBody>
      </p:sp>
    </p:spTree>
    <p:extLst>
      <p:ext uri="{BB962C8B-B14F-4D97-AF65-F5344CB8AC3E}">
        <p14:creationId xmlns:p14="http://schemas.microsoft.com/office/powerpoint/2010/main" val="2991043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p:txBody>
          <a:bodyPr/>
          <a:lstStyle/>
          <a:p>
            <a:r>
              <a:rPr lang="uk-UA" dirty="0" smtClean="0"/>
              <a:t>У результаті до початку листопаду листок прикріплюється до стебла лише завдяки жилкам. Достатньо краплини дощу чи подиху вітру, як він опадає. Інколи листки опадають навіть під власною масою.</a:t>
            </a:r>
          </a:p>
          <a:p>
            <a:endParaRPr lang="uk-UA" dirty="0"/>
          </a:p>
        </p:txBody>
      </p:sp>
    </p:spTree>
    <p:extLst>
      <p:ext uri="{BB962C8B-B14F-4D97-AF65-F5344CB8AC3E}">
        <p14:creationId xmlns:p14="http://schemas.microsoft.com/office/powerpoint/2010/main" val="3480738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a:t> Схема утворення </a:t>
            </a:r>
            <a:r>
              <a:rPr lang="uk-UA" i="1" dirty="0" err="1"/>
              <a:t>відокремлювального</a:t>
            </a:r>
            <a:r>
              <a:rPr lang="uk-UA" i="1" dirty="0"/>
              <a:t> шару</a:t>
            </a:r>
            <a:endParaRPr lang="uk-UA"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983" y="2420888"/>
            <a:ext cx="7259010" cy="2664296"/>
          </a:xfrm>
          <a:prstGeom prst="rect">
            <a:avLst/>
          </a:prstGeom>
          <a:noFill/>
          <a:ln w="9525">
            <a:solidFill>
              <a:schemeClr val="tx1"/>
            </a:solidFill>
            <a:miter lim="800000"/>
            <a:headEnd/>
            <a:tailEnd/>
          </a:ln>
          <a:effectLst>
            <a:outerShdw blurRad="8255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62195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r>
              <a:rPr lang="uk-UA" dirty="0"/>
              <a:t>Опале листя розкладають ґрунтові бактерії, </a:t>
            </a:r>
            <a:r>
              <a:rPr lang="uk-UA" dirty="0" smtClean="0"/>
              <a:t>гриби, </a:t>
            </a:r>
            <a:r>
              <a:rPr lang="uk-UA" dirty="0"/>
              <a:t>тварини, а мінеральні солі, що утворилися внаслідок цього </a:t>
            </a:r>
            <a:r>
              <a:rPr lang="uk-UA" dirty="0" smtClean="0"/>
              <a:t>розкладу, знову використовують </a:t>
            </a:r>
            <a:r>
              <a:rPr lang="uk-UA" dirty="0"/>
              <a:t>рослини.</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839553"/>
            <a:ext cx="3024336" cy="2329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Прямоугольник 4"/>
          <p:cNvSpPr/>
          <p:nvPr/>
        </p:nvSpPr>
        <p:spPr>
          <a:xfrm>
            <a:off x="3131840" y="6309320"/>
            <a:ext cx="3691716" cy="369332"/>
          </a:xfrm>
          <a:prstGeom prst="rect">
            <a:avLst/>
          </a:prstGeom>
        </p:spPr>
        <p:txBody>
          <a:bodyPr wrap="none">
            <a:spAutoFit/>
          </a:bodyPr>
          <a:lstStyle/>
          <a:p>
            <a:r>
              <a:rPr lang="ru-RU" i="1" dirty="0" smtClean="0"/>
              <a:t>Опале </a:t>
            </a:r>
            <a:r>
              <a:rPr lang="ru-RU" i="1" dirty="0" err="1" smtClean="0"/>
              <a:t>листя</a:t>
            </a:r>
            <a:r>
              <a:rPr lang="ru-RU" i="1" dirty="0" smtClean="0"/>
              <a:t> є поживою для </a:t>
            </a:r>
            <a:r>
              <a:rPr lang="ru-RU" i="1" dirty="0" err="1" smtClean="0"/>
              <a:t>грибів</a:t>
            </a:r>
            <a:endParaRPr lang="uk-UA" dirty="0"/>
          </a:p>
        </p:txBody>
      </p:sp>
    </p:spTree>
    <p:extLst>
      <p:ext uri="{BB962C8B-B14F-4D97-AF65-F5344CB8AC3E}">
        <p14:creationId xmlns:p14="http://schemas.microsoft.com/office/powerpoint/2010/main" val="3461744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Життєдіяльність рослин</a:t>
            </a:r>
            <a:endParaRPr lang="uk-UA" dirty="0"/>
          </a:p>
        </p:txBody>
      </p:sp>
      <p:sp>
        <p:nvSpPr>
          <p:cNvPr id="3" name="Объект 2"/>
          <p:cNvSpPr>
            <a:spLocks noGrp="1"/>
          </p:cNvSpPr>
          <p:nvPr>
            <p:ph idx="1"/>
          </p:nvPr>
        </p:nvSpPr>
        <p:spPr/>
        <p:txBody>
          <a:bodyPr/>
          <a:lstStyle/>
          <a:p>
            <a:r>
              <a:rPr lang="ru-RU" dirty="0"/>
              <a:t>Листопад </a:t>
            </a:r>
            <a:r>
              <a:rPr lang="ru-RU" dirty="0" err="1"/>
              <a:t>зумовлений</a:t>
            </a:r>
            <a:r>
              <a:rPr lang="ru-RU" dirty="0"/>
              <a:t> не </a:t>
            </a:r>
            <a:r>
              <a:rPr lang="ru-RU" dirty="0" err="1"/>
              <a:t>лише</a:t>
            </a:r>
            <a:r>
              <a:rPr lang="ru-RU" dirty="0"/>
              <a:t> </a:t>
            </a:r>
            <a:r>
              <a:rPr lang="ru-RU" dirty="0" err="1"/>
              <a:t>зовнішніми</a:t>
            </a:r>
            <a:r>
              <a:rPr lang="ru-RU" dirty="0"/>
              <a:t> </a:t>
            </a:r>
            <a:r>
              <a:rPr lang="ru-RU" dirty="0" err="1"/>
              <a:t>чинниками</a:t>
            </a:r>
            <a:r>
              <a:rPr lang="ru-RU" dirty="0"/>
              <a:t>, а й </a:t>
            </a:r>
            <a:r>
              <a:rPr lang="ru-RU" dirty="0" err="1"/>
              <a:t>особливостями</a:t>
            </a:r>
            <a:r>
              <a:rPr lang="ru-RU" dirty="0"/>
              <a:t> </a:t>
            </a:r>
            <a:r>
              <a:rPr lang="ru-RU" dirty="0" err="1"/>
              <a:t>життєдіяльності</a:t>
            </a:r>
            <a:r>
              <a:rPr lang="ru-RU" dirty="0"/>
              <a:t> </a:t>
            </a:r>
            <a:r>
              <a:rPr lang="ru-RU" dirty="0" err="1"/>
              <a:t>самої</a:t>
            </a:r>
            <a:r>
              <a:rPr lang="ru-RU" dirty="0"/>
              <a:t> </a:t>
            </a:r>
            <a:r>
              <a:rPr lang="ru-RU" dirty="0" err="1"/>
              <a:t>рослини</a:t>
            </a:r>
            <a:r>
              <a:rPr lang="ru-RU" dirty="0"/>
              <a:t>. </a:t>
            </a:r>
            <a:r>
              <a:rPr lang="ru-RU" dirty="0" err="1"/>
              <a:t>Наприклад</a:t>
            </a:r>
            <a:r>
              <a:rPr lang="ru-RU" dirty="0"/>
              <a:t>, </a:t>
            </a:r>
            <a:r>
              <a:rPr lang="ru-RU" dirty="0" err="1"/>
              <a:t>хоча</a:t>
            </a:r>
            <a:r>
              <a:rPr lang="ru-RU" dirty="0"/>
              <a:t> в </a:t>
            </a:r>
            <a:r>
              <a:rPr lang="ru-RU" dirty="0" err="1"/>
              <a:t>теплицях</a:t>
            </a:r>
            <a:r>
              <a:rPr lang="ru-RU" dirty="0"/>
              <a:t> і </a:t>
            </a:r>
            <a:r>
              <a:rPr lang="ru-RU" dirty="0" err="1"/>
              <a:t>підтримують</a:t>
            </a:r>
            <a:r>
              <a:rPr lang="ru-RU" dirty="0"/>
              <a:t> </a:t>
            </a:r>
            <a:r>
              <a:rPr lang="ru-RU" dirty="0" err="1"/>
              <a:t>постійні</a:t>
            </a:r>
            <a:r>
              <a:rPr lang="ru-RU" dirty="0"/>
              <a:t> </a:t>
            </a:r>
            <a:r>
              <a:rPr lang="ru-RU" dirty="0" err="1"/>
              <a:t>сприятливі</a:t>
            </a:r>
            <a:r>
              <a:rPr lang="ru-RU" dirty="0"/>
              <a:t> для росту </a:t>
            </a:r>
            <a:r>
              <a:rPr lang="ru-RU" dirty="0" err="1"/>
              <a:t>умови</a:t>
            </a:r>
            <a:r>
              <a:rPr lang="ru-RU" dirty="0"/>
              <a:t>, </a:t>
            </a:r>
            <a:r>
              <a:rPr lang="ru-RU" dirty="0" err="1"/>
              <a:t>листопадні</a:t>
            </a:r>
            <a:r>
              <a:rPr lang="ru-RU" dirty="0"/>
              <a:t> </a:t>
            </a:r>
            <a:r>
              <a:rPr lang="ru-RU" dirty="0" err="1"/>
              <a:t>рослини</a:t>
            </a:r>
            <a:r>
              <a:rPr lang="ru-RU" dirty="0"/>
              <a:t> все-таки </a:t>
            </a:r>
            <a:r>
              <a:rPr lang="ru-RU" dirty="0" err="1"/>
              <a:t>восени</a:t>
            </a:r>
            <a:r>
              <a:rPr lang="ru-RU" dirty="0"/>
              <a:t> </a:t>
            </a:r>
            <a:r>
              <a:rPr lang="ru-RU" dirty="0" err="1"/>
              <a:t>скидають</a:t>
            </a:r>
            <a:r>
              <a:rPr lang="ru-RU" dirty="0"/>
              <a:t> листки.</a:t>
            </a:r>
            <a:endParaRPr lang="uk-UA" dirty="0"/>
          </a:p>
        </p:txBody>
      </p:sp>
    </p:spTree>
    <p:extLst>
      <p:ext uri="{BB962C8B-B14F-4D97-AF65-F5344CB8AC3E}">
        <p14:creationId xmlns:p14="http://schemas.microsoft.com/office/powerpoint/2010/main" val="3274185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Видозміни листка</a:t>
            </a:r>
            <a:endParaRPr lang="uk-UA" dirty="0"/>
          </a:p>
        </p:txBody>
      </p:sp>
      <p:sp>
        <p:nvSpPr>
          <p:cNvPr id="3" name="Объект 2"/>
          <p:cNvSpPr>
            <a:spLocks noGrp="1"/>
          </p:cNvSpPr>
          <p:nvPr>
            <p:ph idx="1"/>
          </p:nvPr>
        </p:nvSpPr>
        <p:spPr/>
        <p:txBody>
          <a:bodyPr/>
          <a:lstStyle/>
          <a:p>
            <a:r>
              <a:rPr lang="uk-UA" dirty="0"/>
              <a:t>Які відомі видозміни листка? Крім основних функцій (фотосинтезу, випаровування води, дихання), листки можуть виконувати й деякі додаткові, у зв'язку з чим вони дещо </a:t>
            </a:r>
            <a:r>
              <a:rPr lang="uk-UA" dirty="0" smtClean="0"/>
              <a:t>видозмінюються.</a:t>
            </a:r>
            <a:endParaRPr lang="uk-UA" dirty="0"/>
          </a:p>
        </p:txBody>
      </p:sp>
    </p:spTree>
    <p:extLst>
      <p:ext uri="{BB962C8B-B14F-4D97-AF65-F5344CB8AC3E}">
        <p14:creationId xmlns:p14="http://schemas.microsoft.com/office/powerpoint/2010/main" val="2591561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Видозміни листків</a:t>
            </a:r>
            <a:endParaRPr lang="uk-UA"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4914900" cy="4676775"/>
          </a:xfrm>
          <a:prstGeom prst="rect">
            <a:avLst/>
          </a:prstGeom>
          <a:noFill/>
          <a:ln w="9525">
            <a:solidFill>
              <a:schemeClr val="tx1"/>
            </a:solidFill>
            <a:miter lim="800000"/>
            <a:headEnd/>
            <a:tailEnd/>
          </a:ln>
          <a:effectLst>
            <a:outerShdw blurRad="711200" dist="50800" dir="5400000" algn="ctr" rotWithShape="0">
              <a:srgbClr val="000000">
                <a:alpha val="90000"/>
              </a:srgbClr>
            </a:outerShdw>
          </a:effectLst>
          <a:extLst>
            <a:ext uri="{909E8E84-426E-40DD-AFC4-6F175D3DCCD1}">
              <a14:hiddenFill xmlns:a14="http://schemas.microsoft.com/office/drawing/2010/main">
                <a:solidFill>
                  <a:schemeClr val="accent1"/>
                </a:solidFill>
              </a14:hiddenFill>
            </a:ext>
          </a:extLst>
        </p:spPr>
      </p:pic>
      <p:sp>
        <p:nvSpPr>
          <p:cNvPr id="5" name="Прямоугольник 4"/>
          <p:cNvSpPr/>
          <p:nvPr/>
        </p:nvSpPr>
        <p:spPr>
          <a:xfrm>
            <a:off x="6156176" y="2060847"/>
            <a:ext cx="2736304" cy="3631763"/>
          </a:xfrm>
          <a:prstGeom prst="rect">
            <a:avLst/>
          </a:prstGeom>
        </p:spPr>
        <p:txBody>
          <a:bodyPr wrap="square">
            <a:spAutoFit/>
          </a:bodyPr>
          <a:lstStyle/>
          <a:p>
            <a:r>
              <a:rPr lang="uk-UA" sz="2300" i="1" dirty="0"/>
              <a:t>Видозміни листків: захисні колючки у кактуса (1) і барбарису (2); вусики гороху (3); брунькові луски (4); ловильні листки росички (5); м'ясисті листки молодила (6)</a:t>
            </a:r>
            <a:endParaRPr lang="uk-UA" sz="2300" dirty="0"/>
          </a:p>
        </p:txBody>
      </p:sp>
    </p:spTree>
    <p:extLst>
      <p:ext uri="{BB962C8B-B14F-4D97-AF65-F5344CB8AC3E}">
        <p14:creationId xmlns:p14="http://schemas.microsoft.com/office/powerpoint/2010/main" val="2636947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p:txBody>
          <a:bodyPr>
            <a:normAutofit/>
          </a:bodyPr>
          <a:lstStyle/>
          <a:p>
            <a:r>
              <a:rPr lang="ru-RU" dirty="0" err="1"/>
              <a:t>Рослини</a:t>
            </a:r>
            <a:r>
              <a:rPr lang="ru-RU" dirty="0"/>
              <a:t> </a:t>
            </a:r>
            <a:r>
              <a:rPr lang="ru-RU" dirty="0" err="1"/>
              <a:t>посушливих</a:t>
            </a:r>
            <a:r>
              <a:rPr lang="ru-RU" dirty="0"/>
              <a:t> </a:t>
            </a:r>
            <a:r>
              <a:rPr lang="ru-RU" dirty="0" err="1"/>
              <a:t>місцевостей</a:t>
            </a:r>
            <a:r>
              <a:rPr lang="ru-RU" dirty="0"/>
              <a:t> у листках </a:t>
            </a:r>
            <a:r>
              <a:rPr lang="ru-RU" dirty="0" err="1"/>
              <a:t>накопичують</a:t>
            </a:r>
            <a:r>
              <a:rPr lang="ru-RU" dirty="0"/>
              <a:t> воду, тому вони </a:t>
            </a:r>
            <a:r>
              <a:rPr lang="ru-RU" dirty="0" err="1"/>
              <a:t>стають</a:t>
            </a:r>
            <a:r>
              <a:rPr lang="ru-RU" dirty="0"/>
              <a:t> </a:t>
            </a:r>
            <a:r>
              <a:rPr lang="ru-RU" dirty="0" err="1"/>
              <a:t>м'ясистими</a:t>
            </a:r>
            <a:r>
              <a:rPr lang="ru-RU" dirty="0"/>
              <a:t> (алое, молодило). Часто листки </a:t>
            </a:r>
            <a:r>
              <a:rPr lang="ru-RU" dirty="0" err="1"/>
              <a:t>видозмінюються</a:t>
            </a:r>
            <a:r>
              <a:rPr lang="ru-RU" dirty="0"/>
              <a:t> на </a:t>
            </a:r>
            <a:r>
              <a:rPr lang="ru-RU" dirty="0" err="1"/>
              <a:t>захисні</a:t>
            </a:r>
            <a:r>
              <a:rPr lang="ru-RU" dirty="0"/>
              <a:t> колючки, як-от у </a:t>
            </a:r>
            <a:r>
              <a:rPr lang="ru-RU" dirty="0" err="1"/>
              <a:t>кактусів</a:t>
            </a:r>
            <a:r>
              <a:rPr lang="ru-RU" dirty="0"/>
              <a:t> </a:t>
            </a:r>
            <a:r>
              <a:rPr lang="ru-RU" dirty="0" err="1"/>
              <a:t>чи</a:t>
            </a:r>
            <a:r>
              <a:rPr lang="ru-RU" dirty="0"/>
              <a:t> барбарису. А в </a:t>
            </a:r>
            <a:r>
              <a:rPr lang="ru-RU" dirty="0" err="1"/>
              <a:t>акації</a:t>
            </a:r>
            <a:r>
              <a:rPr lang="ru-RU" dirty="0"/>
              <a:t> </a:t>
            </a:r>
            <a:r>
              <a:rPr lang="ru-RU" dirty="0" err="1"/>
              <a:t>білої</a:t>
            </a:r>
            <a:r>
              <a:rPr lang="ru-RU" dirty="0"/>
              <a:t> колючки - </a:t>
            </a:r>
            <a:r>
              <a:rPr lang="ru-RU" dirty="0" err="1"/>
              <a:t>це</a:t>
            </a:r>
            <a:r>
              <a:rPr lang="ru-RU" dirty="0"/>
              <a:t> </a:t>
            </a:r>
            <a:r>
              <a:rPr lang="ru-RU" dirty="0" err="1"/>
              <a:t>видозмінені</a:t>
            </a:r>
            <a:r>
              <a:rPr lang="ru-RU" dirty="0"/>
              <a:t> </a:t>
            </a:r>
            <a:r>
              <a:rPr lang="ru-RU" dirty="0" err="1"/>
              <a:t>прилистки</a:t>
            </a:r>
            <a:r>
              <a:rPr lang="ru-RU" dirty="0"/>
              <a:t>. </a:t>
            </a:r>
            <a:endParaRPr lang="uk-UA" dirty="0"/>
          </a:p>
        </p:txBody>
      </p:sp>
    </p:spTree>
    <p:extLst>
      <p:ext uri="{BB962C8B-B14F-4D97-AF65-F5344CB8AC3E}">
        <p14:creationId xmlns:p14="http://schemas.microsoft.com/office/powerpoint/2010/main" val="2711885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p:txBody>
          <a:bodyPr/>
          <a:lstStyle/>
          <a:p>
            <a:r>
              <a:rPr lang="ru-RU" dirty="0" smtClean="0"/>
              <a:t>У </a:t>
            </a:r>
            <a:r>
              <a:rPr lang="ru-RU" dirty="0" err="1" smtClean="0"/>
              <a:t>кактусів</a:t>
            </a:r>
            <a:r>
              <a:rPr lang="ru-RU" dirty="0" smtClean="0"/>
              <a:t> </a:t>
            </a:r>
            <a:r>
              <a:rPr lang="ru-RU" dirty="0" err="1" smtClean="0"/>
              <a:t>жорсткі</a:t>
            </a:r>
            <a:r>
              <a:rPr lang="ru-RU" dirty="0" smtClean="0"/>
              <a:t> колючки не </a:t>
            </a:r>
            <a:r>
              <a:rPr lang="ru-RU" dirty="0" err="1" smtClean="0"/>
              <a:t>лише</a:t>
            </a:r>
            <a:r>
              <a:rPr lang="ru-RU" dirty="0" smtClean="0"/>
              <a:t> </a:t>
            </a:r>
            <a:r>
              <a:rPr lang="ru-RU" dirty="0" err="1" smtClean="0"/>
              <a:t>захищають</a:t>
            </a:r>
            <a:r>
              <a:rPr lang="ru-RU" dirty="0" smtClean="0"/>
              <a:t> </a:t>
            </a:r>
            <a:r>
              <a:rPr lang="ru-RU" dirty="0" err="1" smtClean="0"/>
              <a:t>від</a:t>
            </a:r>
            <a:r>
              <a:rPr lang="ru-RU" dirty="0" smtClean="0"/>
              <a:t> </a:t>
            </a:r>
            <a:r>
              <a:rPr lang="ru-RU" dirty="0" err="1" smtClean="0"/>
              <a:t>виїдання</a:t>
            </a:r>
            <a:r>
              <a:rPr lang="ru-RU" dirty="0" smtClean="0"/>
              <a:t> </a:t>
            </a:r>
            <a:r>
              <a:rPr lang="ru-RU" dirty="0" err="1" smtClean="0"/>
              <a:t>тваринами</a:t>
            </a:r>
            <a:r>
              <a:rPr lang="ru-RU" dirty="0" smtClean="0"/>
              <a:t>, а й </a:t>
            </a:r>
            <a:r>
              <a:rPr lang="ru-RU" dirty="0" err="1" smtClean="0"/>
              <a:t>зменшують</a:t>
            </a:r>
            <a:r>
              <a:rPr lang="ru-RU" dirty="0" smtClean="0"/>
              <a:t> </a:t>
            </a:r>
            <a:r>
              <a:rPr lang="ru-RU" dirty="0" err="1" smtClean="0"/>
              <a:t>випаровування</a:t>
            </a:r>
            <a:r>
              <a:rPr lang="ru-RU" dirty="0" smtClean="0"/>
              <a:t> води. Вода в </a:t>
            </a:r>
            <a:r>
              <a:rPr lang="ru-RU" dirty="0" err="1" smtClean="0"/>
              <a:t>кактусів</a:t>
            </a:r>
            <a:r>
              <a:rPr lang="ru-RU" dirty="0" smtClean="0"/>
              <a:t> </a:t>
            </a:r>
            <a:r>
              <a:rPr lang="ru-RU" dirty="0" err="1" smtClean="0"/>
              <a:t>накопичується</a:t>
            </a:r>
            <a:r>
              <a:rPr lang="ru-RU" dirty="0" smtClean="0"/>
              <a:t> у </a:t>
            </a:r>
            <a:r>
              <a:rPr lang="ru-RU" dirty="0" err="1" smtClean="0"/>
              <a:t>стеблі</a:t>
            </a:r>
            <a:r>
              <a:rPr lang="ru-RU" dirty="0" smtClean="0"/>
              <a:t>. У </a:t>
            </a:r>
            <a:r>
              <a:rPr lang="ru-RU" dirty="0" err="1" smtClean="0"/>
              <a:t>спекотних</a:t>
            </a:r>
            <a:r>
              <a:rPr lang="ru-RU" dirty="0" smtClean="0"/>
              <a:t> </a:t>
            </a:r>
            <a:r>
              <a:rPr lang="ru-RU" dirty="0" err="1" smtClean="0"/>
              <a:t>пустелях</a:t>
            </a:r>
            <a:r>
              <a:rPr lang="ru-RU" dirty="0" smtClean="0"/>
              <a:t> </a:t>
            </a:r>
            <a:r>
              <a:rPr lang="ru-RU" dirty="0" err="1" smtClean="0"/>
              <a:t>Центральної</a:t>
            </a:r>
            <a:r>
              <a:rPr lang="ru-RU" dirty="0" smtClean="0"/>
              <a:t> Америки </a:t>
            </a:r>
            <a:r>
              <a:rPr lang="ru-RU" dirty="0" err="1" smtClean="0"/>
              <a:t>зростають</a:t>
            </a:r>
            <a:r>
              <a:rPr lang="ru-RU" dirty="0" smtClean="0"/>
              <a:t> </a:t>
            </a:r>
            <a:r>
              <a:rPr lang="ru-RU" dirty="0" err="1" smtClean="0"/>
              <a:t>кактуси</a:t>
            </a:r>
            <a:r>
              <a:rPr lang="ru-RU" dirty="0" smtClean="0"/>
              <a:t>, </a:t>
            </a:r>
            <a:r>
              <a:rPr lang="ru-RU" dirty="0" err="1" smtClean="0"/>
              <a:t>здатні</a:t>
            </a:r>
            <a:r>
              <a:rPr lang="ru-RU" dirty="0" smtClean="0"/>
              <a:t> </a:t>
            </a:r>
            <a:r>
              <a:rPr lang="ru-RU" dirty="0" err="1" smtClean="0"/>
              <a:t>накопичувати</a:t>
            </a:r>
            <a:r>
              <a:rPr lang="ru-RU" dirty="0" smtClean="0"/>
              <a:t> у </a:t>
            </a:r>
            <a:r>
              <a:rPr lang="ru-RU" dirty="0" err="1" smtClean="0"/>
              <a:t>своєму</a:t>
            </a:r>
            <a:r>
              <a:rPr lang="ru-RU" dirty="0" smtClean="0"/>
              <a:t> </a:t>
            </a:r>
            <a:r>
              <a:rPr lang="ru-RU" dirty="0" err="1" smtClean="0"/>
              <a:t>тілі</a:t>
            </a:r>
            <a:r>
              <a:rPr lang="ru-RU" dirty="0" smtClean="0"/>
              <a:t> до 3 т води!</a:t>
            </a:r>
            <a:endParaRPr lang="uk-UA" dirty="0" smtClean="0"/>
          </a:p>
          <a:p>
            <a:endParaRPr lang="uk-UA" dirty="0"/>
          </a:p>
        </p:txBody>
      </p:sp>
    </p:spTree>
    <p:extLst>
      <p:ext uri="{BB962C8B-B14F-4D97-AF65-F5344CB8AC3E}">
        <p14:creationId xmlns:p14="http://schemas.microsoft.com/office/powerpoint/2010/main" val="191274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normAutofit fontScale="92500" lnSpcReduction="20000"/>
          </a:bodyPr>
          <a:lstStyle/>
          <a:p>
            <a:r>
              <a:rPr lang="uk-UA" dirty="0"/>
              <a:t>Яка тривалість життя листків? Листки більшості квіткових рослин живуть лише протягом теплих місяців року. В однорічних видів вони відмирають разом з іншими надземними частинами рослини. В багаторічних дерев'янистих рослин листки живуть протягом одного року і повністю опадають певної пори. </a:t>
            </a:r>
            <a:endParaRPr lang="uk-UA" dirty="0" smtClean="0"/>
          </a:p>
          <a:p>
            <a:r>
              <a:rPr lang="uk-UA" dirty="0" smtClean="0"/>
              <a:t>Рослини, в яких листки замінюються щорічно, називають листопадними. Це такі добре відомі вам рослини, як береза, клен, липа, яблуня, горобина і безліч інших.</a:t>
            </a:r>
          </a:p>
          <a:p>
            <a:endParaRPr lang="uk-UA" dirty="0"/>
          </a:p>
        </p:txBody>
      </p:sp>
    </p:spTree>
    <p:extLst>
      <p:ext uri="{BB962C8B-B14F-4D97-AF65-F5344CB8AC3E}">
        <p14:creationId xmlns:p14="http://schemas.microsoft.com/office/powerpoint/2010/main" val="1715021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Вусики</a:t>
            </a:r>
            <a:endParaRPr lang="uk-UA" dirty="0"/>
          </a:p>
        </p:txBody>
      </p:sp>
      <p:sp>
        <p:nvSpPr>
          <p:cNvPr id="3" name="Объект 2"/>
          <p:cNvSpPr>
            <a:spLocks noGrp="1"/>
          </p:cNvSpPr>
          <p:nvPr>
            <p:ph idx="1"/>
          </p:nvPr>
        </p:nvSpPr>
        <p:spPr>
          <a:xfrm>
            <a:off x="457200" y="1600201"/>
            <a:ext cx="8229600" cy="3917032"/>
          </a:xfrm>
        </p:spPr>
        <p:txBody>
          <a:bodyPr>
            <a:normAutofit fontScale="92500" lnSpcReduction="10000"/>
          </a:bodyPr>
          <a:lstStyle/>
          <a:p>
            <a:r>
              <a:rPr lang="uk-UA" dirty="0"/>
              <a:t>Ще однією з видозмін листка є вусики. Всім вам добре відома така рослина, як горох. Він має довге тонке стебло. Окремі листочки складних листків цієї рослини перетворилися на вусики, якими він чіпляється за різні предмети і закріплює стебло у певному положенні. Отже, на вусики у рослин можуть видозмінюватись як окремі </a:t>
            </a:r>
            <a:r>
              <a:rPr lang="uk-UA" dirty="0" smtClean="0"/>
              <a:t>листки, </a:t>
            </a:r>
            <a:r>
              <a:rPr lang="uk-UA" dirty="0"/>
              <a:t>так і весь </a:t>
            </a:r>
            <a:r>
              <a:rPr lang="uk-UA" dirty="0" smtClean="0"/>
              <a:t>пагін.</a:t>
            </a:r>
            <a:endParaRPr lang="uk-UA" dirty="0"/>
          </a:p>
        </p:txBody>
      </p:sp>
    </p:spTree>
    <p:extLst>
      <p:ext uri="{BB962C8B-B14F-4D97-AF65-F5344CB8AC3E}">
        <p14:creationId xmlns:p14="http://schemas.microsoft.com/office/powerpoint/2010/main" val="1074255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Луски</a:t>
            </a:r>
            <a:endParaRPr lang="uk-UA" dirty="0"/>
          </a:p>
        </p:txBody>
      </p:sp>
      <p:sp>
        <p:nvSpPr>
          <p:cNvPr id="3" name="Объект 2"/>
          <p:cNvSpPr>
            <a:spLocks noGrp="1"/>
          </p:cNvSpPr>
          <p:nvPr>
            <p:ph idx="1"/>
          </p:nvPr>
        </p:nvSpPr>
        <p:spPr/>
        <p:txBody>
          <a:bodyPr/>
          <a:lstStyle/>
          <a:p>
            <a:r>
              <a:rPr lang="uk-UA" dirty="0"/>
              <a:t>Листки можуть перетворюватись на луски. Соковиті луски цибулин (наприклад, у добре відомої вам цибулі ріпчастої) слугують для накопичення запасних поживних речовин та води. А зовнішні сухі луски захищають внутрішні частини цибулин чи бруньок від механічних ушкоджень, пересихання, низьких чи високих температур.</a:t>
            </a:r>
          </a:p>
        </p:txBody>
      </p:sp>
    </p:spTree>
    <p:extLst>
      <p:ext uri="{BB962C8B-B14F-4D97-AF65-F5344CB8AC3E}">
        <p14:creationId xmlns:p14="http://schemas.microsoft.com/office/powerpoint/2010/main" val="3130906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a:xfrm>
            <a:off x="457200" y="1600201"/>
            <a:ext cx="8229600" cy="3412975"/>
          </a:xfrm>
        </p:spPr>
        <p:txBody>
          <a:bodyPr>
            <a:normAutofit/>
          </a:bodyPr>
          <a:lstStyle/>
          <a:p>
            <a:r>
              <a:rPr lang="uk-UA" dirty="0"/>
              <a:t>У комахоїдних рослин (росичка, </a:t>
            </a:r>
            <a:r>
              <a:rPr lang="uk-UA" dirty="0" err="1"/>
              <a:t>венерина</a:t>
            </a:r>
            <a:r>
              <a:rPr lang="uk-UA" dirty="0"/>
              <a:t> мухоловка, пухирник) листки пристосовані для </a:t>
            </a:r>
            <a:r>
              <a:rPr lang="uk-UA" dirty="0" err="1"/>
              <a:t>вловлення</a:t>
            </a:r>
            <a:r>
              <a:rPr lang="uk-UA" dirty="0"/>
              <a:t> та перетравлення комах </a:t>
            </a:r>
            <a:r>
              <a:rPr lang="uk-UA" dirty="0" smtClean="0"/>
              <a:t>. Ці </a:t>
            </a:r>
            <a:r>
              <a:rPr lang="uk-UA" dirty="0"/>
              <a:t>листки здатні не лише захоплювати здобич, а й виділяти травні соки, що її перетравлюють. </a:t>
            </a:r>
          </a:p>
        </p:txBody>
      </p:sp>
    </p:spTree>
    <p:extLst>
      <p:ext uri="{BB962C8B-B14F-4D97-AF65-F5344CB8AC3E}">
        <p14:creationId xmlns:p14="http://schemas.microsoft.com/office/powerpoint/2010/main" val="1928650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p:txBody>
          <a:bodyPr/>
          <a:lstStyle/>
          <a:p>
            <a:r>
              <a:rPr lang="uk-UA" dirty="0" smtClean="0"/>
              <a:t>Вважають, що, споживаючи дрібних комах, комахоїдні рослини компенсують нестачу деяких сполук у ґрунті, на якому вони зростають. Відомо приблизно 500 видів комахоїдних рослин, здебільшого це мешканці тропіків. В Україні трапляються </a:t>
            </a:r>
            <a:r>
              <a:rPr lang="uk-UA" dirty="0" err="1" smtClean="0"/>
              <a:t>альдрованда</a:t>
            </a:r>
            <a:r>
              <a:rPr lang="uk-UA" dirty="0" smtClean="0"/>
              <a:t> пухирчаста, а також декілька видів росичок.</a:t>
            </a:r>
            <a:endParaRPr lang="uk-UA" dirty="0"/>
          </a:p>
        </p:txBody>
      </p:sp>
    </p:spTree>
    <p:extLst>
      <p:ext uri="{BB962C8B-B14F-4D97-AF65-F5344CB8AC3E}">
        <p14:creationId xmlns:p14="http://schemas.microsoft.com/office/powerpoint/2010/main" val="3684781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uk-UA" dirty="0"/>
          </a:p>
        </p:txBody>
      </p:sp>
      <p:sp>
        <p:nvSpPr>
          <p:cNvPr id="3" name="Объект 2"/>
          <p:cNvSpPr>
            <a:spLocks noGrp="1"/>
          </p:cNvSpPr>
          <p:nvPr>
            <p:ph idx="1"/>
          </p:nvPr>
        </p:nvSpPr>
        <p:spPr/>
        <p:txBody>
          <a:bodyPr/>
          <a:lstStyle/>
          <a:p>
            <a:r>
              <a:rPr lang="uk-UA" i="1" dirty="0"/>
              <a:t>Залежно від тривалості життя листків та характеру їхньої заміни рослини поділяють на листопадні та вічнозелені. Листопад захищає рослину від надмірних витрат води та дає їй змогу позбутися кінцевих продуктів обміну речовин. Здійснюючи додаткові функції, листки можуть видозмінюватися на колючки, луски, вусики тощо.</a:t>
            </a:r>
            <a:endParaRPr lang="uk-UA" dirty="0"/>
          </a:p>
        </p:txBody>
      </p:sp>
    </p:spTree>
    <p:extLst>
      <p:ext uri="{BB962C8B-B14F-4D97-AF65-F5344CB8AC3E}">
        <p14:creationId xmlns:p14="http://schemas.microsoft.com/office/powerpoint/2010/main" val="1332525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Объект 2"/>
          <p:cNvSpPr>
            <a:spLocks noGrp="1"/>
          </p:cNvSpPr>
          <p:nvPr>
            <p:ph idx="1"/>
          </p:nvPr>
        </p:nvSpPr>
        <p:spPr/>
        <p:txBody>
          <a:bodyPr/>
          <a:lstStyle/>
          <a:p>
            <a:r>
              <a:rPr lang="en-US" dirty="0" smtClean="0">
                <a:hlinkClick r:id="rId2"/>
              </a:rPr>
              <a:t>http://school.xvatit.com</a:t>
            </a:r>
            <a:endParaRPr lang="uk-UA" dirty="0" smtClean="0"/>
          </a:p>
          <a:p>
            <a:r>
              <a:rPr lang="en-US" dirty="0" smtClean="0">
                <a:hlinkClick r:id="rId3"/>
              </a:rPr>
              <a:t>http://teachua.com</a:t>
            </a:r>
            <a:endParaRPr lang="uk-UA" dirty="0"/>
          </a:p>
        </p:txBody>
      </p:sp>
    </p:spTree>
    <p:extLst>
      <p:ext uri="{BB962C8B-B14F-4D97-AF65-F5344CB8AC3E}">
        <p14:creationId xmlns:p14="http://schemas.microsoft.com/office/powerpoint/2010/main" val="3070403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Вічнозелені рослини</a:t>
            </a:r>
            <a:endParaRPr lang="uk-UA" dirty="0"/>
          </a:p>
        </p:txBody>
      </p:sp>
      <p:sp>
        <p:nvSpPr>
          <p:cNvPr id="3" name="Объект 2"/>
          <p:cNvSpPr>
            <a:spLocks noGrp="1"/>
          </p:cNvSpPr>
          <p:nvPr>
            <p:ph idx="1"/>
          </p:nvPr>
        </p:nvSpPr>
        <p:spPr/>
        <p:txBody>
          <a:bodyPr>
            <a:normAutofit fontScale="92500" lnSpcReduction="20000"/>
          </a:bodyPr>
          <a:lstStyle/>
          <a:p>
            <a:r>
              <a:rPr lang="uk-UA" dirty="0" smtClean="0"/>
              <a:t>У деяких рослин листки живуть кілька років. Придивіться, наприклад, до фікуса чи монстери. Вони завжди зелені. Це тому, що листки в них замінюються поступово. Старі листки відмирають, і водночас з'являються нові - молоді. Так само поступово замінюються листки і в деяких рослин у природі. Такі рослини називають вічнозеленими.</a:t>
            </a:r>
          </a:p>
          <a:p>
            <a:r>
              <a:rPr lang="uk-UA" dirty="0" smtClean="0"/>
              <a:t> Отже, до вічнозелених належать рослини, які у всі пори року вкриті листками. Це брусниця, лавровишня, верес, сосна.</a:t>
            </a:r>
            <a:endParaRPr lang="uk-UA" dirty="0"/>
          </a:p>
        </p:txBody>
      </p:sp>
    </p:spTree>
    <p:extLst>
      <p:ext uri="{BB962C8B-B14F-4D97-AF65-F5344CB8AC3E}">
        <p14:creationId xmlns:p14="http://schemas.microsoft.com/office/powerpoint/2010/main" val="3212836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Вічнозелені рослини</a:t>
            </a:r>
            <a:endParaRPr lang="uk-UA" dirty="0"/>
          </a:p>
        </p:txBody>
      </p:sp>
      <p:sp>
        <p:nvSpPr>
          <p:cNvPr id="3" name="Объект 2"/>
          <p:cNvSpPr>
            <a:spLocks noGrp="1"/>
          </p:cNvSpPr>
          <p:nvPr>
            <p:ph idx="1"/>
          </p:nvPr>
        </p:nvSpPr>
        <p:spPr>
          <a:xfrm>
            <a:off x="5740202" y="1600200"/>
            <a:ext cx="2946598" cy="4525963"/>
          </a:xfrm>
        </p:spPr>
        <p:txBody>
          <a:bodyPr/>
          <a:lstStyle/>
          <a:p>
            <a:r>
              <a:rPr lang="ru-RU" i="1" dirty="0" err="1"/>
              <a:t>багно</a:t>
            </a:r>
            <a:r>
              <a:rPr lang="ru-RU" i="1" dirty="0"/>
              <a:t> (1), верес (2), </a:t>
            </a:r>
            <a:r>
              <a:rPr lang="ru-RU" i="1" dirty="0" err="1"/>
              <a:t>брусниця</a:t>
            </a:r>
            <a:r>
              <a:rPr lang="ru-RU" i="1" dirty="0"/>
              <a:t> (3), сосна (4)</a:t>
            </a:r>
            <a:endParaRPr lang="uk-U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520065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496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
            </a:r>
            <a:br>
              <a:rPr lang="uk-UA" dirty="0"/>
            </a:br>
            <a:r>
              <a:rPr lang="uk-UA" dirty="0" smtClean="0"/>
              <a:t>Життєдіяльність </a:t>
            </a:r>
            <a:r>
              <a:rPr lang="uk-UA" dirty="0"/>
              <a:t>рослин</a:t>
            </a:r>
            <a:br>
              <a:rPr lang="uk-UA" dirty="0"/>
            </a:br>
            <a:endParaRPr lang="uk-UA" dirty="0"/>
          </a:p>
        </p:txBody>
      </p:sp>
      <p:sp>
        <p:nvSpPr>
          <p:cNvPr id="3" name="Объект 2"/>
          <p:cNvSpPr>
            <a:spLocks noGrp="1"/>
          </p:cNvSpPr>
          <p:nvPr>
            <p:ph idx="1"/>
          </p:nvPr>
        </p:nvSpPr>
        <p:spPr/>
        <p:txBody>
          <a:bodyPr>
            <a:normAutofit/>
          </a:bodyPr>
          <a:lstStyle/>
          <a:p>
            <a:r>
              <a:rPr lang="uk-UA" dirty="0"/>
              <a:t>Природне явище масового відпадання листків </a:t>
            </a:r>
            <a:r>
              <a:rPr lang="uk-UA" dirty="0" smtClean="0"/>
              <a:t>у</a:t>
            </a:r>
            <a:r>
              <a:rPr lang="uk-UA" dirty="0"/>
              <a:t> </a:t>
            </a:r>
            <a:r>
              <a:rPr lang="uk-UA" dirty="0" smtClean="0"/>
              <a:t>рослин на </a:t>
            </a:r>
            <a:r>
              <a:rPr lang="uk-UA" dirty="0"/>
              <a:t>період несприятливих умов називають листопадом. Найвідоміший осінній листопад, хоча у рослин посушливих кліматів він може спостерігатись і влітку. Скидаючи листки, рослини захищаються від надмірної втрати води. </a:t>
            </a:r>
          </a:p>
        </p:txBody>
      </p:sp>
    </p:spTree>
    <p:extLst>
      <p:ext uri="{BB962C8B-B14F-4D97-AF65-F5344CB8AC3E}">
        <p14:creationId xmlns:p14="http://schemas.microsoft.com/office/powerpoint/2010/main" val="427520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p:txBody>
          <a:bodyPr>
            <a:normAutofit fontScale="92500" lnSpcReduction="10000"/>
          </a:bodyPr>
          <a:lstStyle/>
          <a:p>
            <a:r>
              <a:rPr lang="uk-UA" dirty="0" smtClean="0"/>
              <a:t>Якби рослини в прохолодний зимовий період не скидали листки, вони неодмінно загинули б від нестачі води. Це пояснюється тим, що листки продовжували б випаровувати воду, а коренева система за низьких температур не змогла б забезпечити нею рослину. А у таких вічнозелених квіткових рослин, як брусниця, журавлина, або у багатьох хвойних, як-от сосни і ялини, листки настільки дрібні, що води випаровують небагато.</a:t>
            </a:r>
          </a:p>
          <a:p>
            <a:endParaRPr lang="uk-UA" dirty="0"/>
          </a:p>
        </p:txBody>
      </p:sp>
    </p:spTree>
    <p:extLst>
      <p:ext uri="{BB962C8B-B14F-4D97-AF65-F5344CB8AC3E}">
        <p14:creationId xmlns:p14="http://schemas.microsoft.com/office/powerpoint/2010/main" val="2880488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p:txBody>
          <a:bodyPr>
            <a:normAutofit/>
          </a:bodyPr>
          <a:lstStyle/>
          <a:p>
            <a:r>
              <a:rPr lang="uk-UA" dirty="0"/>
              <a:t>Осінній листопад супроводжується зміною забарвлення </a:t>
            </a:r>
            <a:r>
              <a:rPr lang="uk-UA" dirty="0" smtClean="0"/>
              <a:t>листків - однією </a:t>
            </a:r>
            <a:r>
              <a:rPr lang="uk-UA" dirty="0"/>
              <a:t>з перших ознак осені. Жовтіють берези, ясени та липи, рожевіють листки калини та бруслини, червоніє листя дикого винограду та клена. Чим зумовлене це море барв осені? </a:t>
            </a:r>
          </a:p>
        </p:txBody>
      </p:sp>
    </p:spTree>
    <p:extLst>
      <p:ext uri="{BB962C8B-B14F-4D97-AF65-F5344CB8AC3E}">
        <p14:creationId xmlns:p14="http://schemas.microsoft.com/office/powerpoint/2010/main" val="845262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Життєдіяльність рослин</a:t>
            </a:r>
            <a:endParaRPr lang="uk-UA" dirty="0"/>
          </a:p>
        </p:txBody>
      </p:sp>
      <p:sp>
        <p:nvSpPr>
          <p:cNvPr id="3" name="Объект 2"/>
          <p:cNvSpPr>
            <a:spLocks noGrp="1"/>
          </p:cNvSpPr>
          <p:nvPr>
            <p:ph idx="1"/>
          </p:nvPr>
        </p:nvSpPr>
        <p:spPr/>
        <p:txBody>
          <a:bodyPr/>
          <a:lstStyle/>
          <a:p>
            <a:r>
              <a:rPr lang="uk-UA" dirty="0" smtClean="0"/>
              <a:t>Ми вже згадували, що в листках рослин одночасно із зеленим пігментом - хлорофілом є й інші пігменти, зокрема золотаво-жовті, жовтогарячі, червоні. Ближче до осені у листках руйнується насамперед хлорофіл. Інші пігменти стійкіші, тому восени їхня наявність у листках стає помітною.</a:t>
            </a:r>
          </a:p>
          <a:p>
            <a:endParaRPr lang="uk-UA" dirty="0"/>
          </a:p>
        </p:txBody>
      </p:sp>
    </p:spTree>
    <p:extLst>
      <p:ext uri="{BB962C8B-B14F-4D97-AF65-F5344CB8AC3E}">
        <p14:creationId xmlns:p14="http://schemas.microsoft.com/office/powerpoint/2010/main" val="1209026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Чинники листопаду</a:t>
            </a:r>
            <a:endParaRPr lang="uk-UA" dirty="0"/>
          </a:p>
        </p:txBody>
      </p:sp>
      <p:sp>
        <p:nvSpPr>
          <p:cNvPr id="3" name="Объект 2"/>
          <p:cNvSpPr>
            <a:spLocks noGrp="1"/>
          </p:cNvSpPr>
          <p:nvPr>
            <p:ph idx="1"/>
          </p:nvPr>
        </p:nvSpPr>
        <p:spPr/>
        <p:txBody>
          <a:bodyPr>
            <a:normAutofit lnSpcReduction="10000"/>
          </a:bodyPr>
          <a:lstStyle/>
          <a:p>
            <a:r>
              <a:rPr lang="uk-UA" dirty="0"/>
              <a:t>Які ж чинники зумовлюють листопад? Підготовка до листопаду розпочинається задовго до того, як настає несприятливий період у житті рослини. Серед умов, що спричинюють листопад, важливе значення має зміна тривалості світлового дня. З настанням осені коротшає день, знижується температура повітря, зменшуються випаровування та надходження води через кореневу систему. </a:t>
            </a:r>
          </a:p>
        </p:txBody>
      </p:sp>
    </p:spTree>
    <p:extLst>
      <p:ext uri="{BB962C8B-B14F-4D97-AF65-F5344CB8AC3E}">
        <p14:creationId xmlns:p14="http://schemas.microsoft.com/office/powerpoint/2010/main" val="257721805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1026</Words>
  <Application>Microsoft Office PowerPoint</Application>
  <PresentationFormat>Экран (4:3)</PresentationFormat>
  <Paragraphs>51</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 Життєдіяльність рослин </vt:lpstr>
      <vt:lpstr>Вступ</vt:lpstr>
      <vt:lpstr>Вічнозелені рослини</vt:lpstr>
      <vt:lpstr>Вічнозелені рослини</vt:lpstr>
      <vt:lpstr> Життєдіяльність рослин </vt:lpstr>
      <vt:lpstr>Життєдіяльність рослин</vt:lpstr>
      <vt:lpstr>Життєдіяльність рослин</vt:lpstr>
      <vt:lpstr>Життєдіяльність рослин</vt:lpstr>
      <vt:lpstr>Чинники листопаду</vt:lpstr>
      <vt:lpstr>Життєдіяльність рослин</vt:lpstr>
      <vt:lpstr>Шари</vt:lpstr>
      <vt:lpstr>Життєдіяльність рослин</vt:lpstr>
      <vt:lpstr> Схема утворення відокремлювального шару</vt:lpstr>
      <vt:lpstr>Презентация PowerPoint</vt:lpstr>
      <vt:lpstr>Життєдіяльність рослин</vt:lpstr>
      <vt:lpstr>Видозміни листка</vt:lpstr>
      <vt:lpstr>Видозміни листків</vt:lpstr>
      <vt:lpstr>Життєдіяльність рослин</vt:lpstr>
      <vt:lpstr>Життєдіяльність рослин</vt:lpstr>
      <vt:lpstr>Вусики</vt:lpstr>
      <vt:lpstr>Луски</vt:lpstr>
      <vt:lpstr>Життєдіяльність рослин</vt:lpstr>
      <vt:lpstr>Життєдіяльність рослин</vt:lpstr>
      <vt:lpstr>Висновок</vt:lpstr>
      <vt:lpstr>Джерела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Життєдіяльність рослин</dc:title>
  <dc:creator>user</dc:creator>
  <cp:lastModifiedBy>user</cp:lastModifiedBy>
  <cp:revision>2</cp:revision>
  <dcterms:created xsi:type="dcterms:W3CDTF">2013-10-31T14:52:12Z</dcterms:created>
  <dcterms:modified xsi:type="dcterms:W3CDTF">2013-10-31T15:10:14Z</dcterms:modified>
</cp:coreProperties>
</file>