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4" autoAdjust="0"/>
    <p:restoredTop sz="94709" autoAdjust="0"/>
  </p:normalViewPr>
  <p:slideViewPr>
    <p:cSldViewPr>
      <p:cViewPr varScale="1">
        <p:scale>
          <a:sx n="62" d="100"/>
          <a:sy n="62" d="100"/>
        </p:scale>
        <p:origin x="-84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2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3A619-9595-4ACA-897D-435DCB105CDA}" type="datetimeFigureOut">
              <a:rPr lang="uk-UA" smtClean="0"/>
              <a:t>11.02.2013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2F3FA-0265-4765-842A-FE099536C23E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3A619-9595-4ACA-897D-435DCB105CDA}" type="datetimeFigureOut">
              <a:rPr lang="uk-UA" smtClean="0"/>
              <a:t>11.02.2013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2F3FA-0265-4765-842A-FE099536C23E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3A619-9595-4ACA-897D-435DCB105CDA}" type="datetimeFigureOut">
              <a:rPr lang="uk-UA" smtClean="0"/>
              <a:t>11.02.2013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2F3FA-0265-4765-842A-FE099536C23E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3A619-9595-4ACA-897D-435DCB105CDA}" type="datetimeFigureOut">
              <a:rPr lang="uk-UA" smtClean="0"/>
              <a:t>11.02.2013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2F3FA-0265-4765-842A-FE099536C23E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3A619-9595-4ACA-897D-435DCB105CDA}" type="datetimeFigureOut">
              <a:rPr lang="uk-UA" smtClean="0"/>
              <a:t>11.02.2013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2F3FA-0265-4765-842A-FE099536C23E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3A619-9595-4ACA-897D-435DCB105CDA}" type="datetimeFigureOut">
              <a:rPr lang="uk-UA" smtClean="0"/>
              <a:t>11.02.2013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2F3FA-0265-4765-842A-FE099536C23E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3A619-9595-4ACA-897D-435DCB105CDA}" type="datetimeFigureOut">
              <a:rPr lang="uk-UA" smtClean="0"/>
              <a:t>11.02.2013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2F3FA-0265-4765-842A-FE099536C23E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3A619-9595-4ACA-897D-435DCB105CDA}" type="datetimeFigureOut">
              <a:rPr lang="uk-UA" smtClean="0"/>
              <a:t>11.02.2013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2F3FA-0265-4765-842A-FE099536C23E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3A619-9595-4ACA-897D-435DCB105CDA}" type="datetimeFigureOut">
              <a:rPr lang="uk-UA" smtClean="0"/>
              <a:t>11.02.2013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2F3FA-0265-4765-842A-FE099536C23E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3A619-9595-4ACA-897D-435DCB105CDA}" type="datetimeFigureOut">
              <a:rPr lang="uk-UA" smtClean="0"/>
              <a:t>11.02.2013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2F3FA-0265-4765-842A-FE099536C23E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3A619-9595-4ACA-897D-435DCB105CDA}" type="datetimeFigureOut">
              <a:rPr lang="uk-UA" smtClean="0"/>
              <a:t>11.02.2013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2F3FA-0265-4765-842A-FE099536C23E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3A619-9595-4ACA-897D-435DCB105CDA}" type="datetimeFigureOut">
              <a:rPr lang="uk-UA" smtClean="0"/>
              <a:t>11.02.2013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2F3FA-0265-4765-842A-FE099536C23E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page?q=2009409472&amp;p=1&amp;ag=ih&amp;rpt2=simage&amp;qs=text=%D1%CA%C3%C1&amp;stype=imag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://images.yandex.ru/yandpage?q=509065792&amp;p=2&amp;ag=ih&amp;rpt2=simage&amp;qs=text=%D3%D9%D2&amp;isize=&amp;ogo=5&amp;rpt=image" TargetMode="Externa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hyperlink" Target="http://images.yandex.ru/yandpage?q=1707977552&amp;p=0&amp;ag=ih&amp;rpt2=simage&amp;qs=text=%D0%CF%CD%C9%C4%CF%D2%D9&amp;isize=&amp;ogo=5&amp;rpt=imag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1024_Rainbow 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"/>
            <a:ext cx="9144000" cy="2924944"/>
          </a:xfrm>
        </p:spPr>
        <p:txBody>
          <a:bodyPr>
            <a:normAutofit/>
          </a:bodyPr>
          <a:lstStyle/>
          <a:p>
            <a:r>
              <a:rPr lang="ru-RU" sz="10300" dirty="0" smtClean="0">
                <a:latin typeface="Comic Sans MS" pitchFamily="66" charset="0"/>
              </a:rPr>
              <a:t>ВИТАМИНЫ</a:t>
            </a:r>
            <a:endParaRPr lang="uk-UA" sz="10300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3717033"/>
            <a:ext cx="4968552" cy="2448272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sz="5200" b="1" dirty="0" smtClean="0">
                <a:solidFill>
                  <a:schemeClr val="tx1"/>
                </a:solidFill>
              </a:rPr>
              <a:t>Выполнила: </a:t>
            </a:r>
          </a:p>
          <a:p>
            <a:pPr algn="r"/>
            <a:r>
              <a:rPr lang="ru-RU" sz="4400" dirty="0" smtClean="0">
                <a:solidFill>
                  <a:schemeClr val="tx1"/>
                </a:solidFill>
              </a:rPr>
              <a:t>Ученица 10А класса</a:t>
            </a:r>
          </a:p>
          <a:p>
            <a:pPr algn="r"/>
            <a:r>
              <a:rPr lang="ru-RU" sz="4400" dirty="0" smtClean="0">
                <a:solidFill>
                  <a:schemeClr val="tx1"/>
                </a:solidFill>
              </a:rPr>
              <a:t>НВКТП №70</a:t>
            </a:r>
            <a:endParaRPr lang="uk-UA" sz="4400" dirty="0" smtClean="0">
              <a:solidFill>
                <a:schemeClr val="tx1"/>
              </a:solidFill>
            </a:endParaRPr>
          </a:p>
          <a:p>
            <a:pPr algn="r"/>
            <a:r>
              <a:rPr lang="ru-RU" sz="4400" b="1" dirty="0" smtClean="0">
                <a:solidFill>
                  <a:schemeClr val="tx1"/>
                </a:solidFill>
              </a:rPr>
              <a:t>Здановская К.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00" dirty="0" smtClean="0"/>
              <a:t>.</a:t>
            </a:r>
            <a:endParaRPr lang="uk-UA" sz="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 flipV="1">
            <a:off x="8686800" y="6126164"/>
            <a:ext cx="457200" cy="7318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00" dirty="0" smtClean="0"/>
              <a:t>.</a:t>
            </a:r>
            <a:endParaRPr lang="uk-UA" sz="100" dirty="0"/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2123728" y="404664"/>
            <a:ext cx="4895851" cy="1441450"/>
          </a:xfrm>
          <a:prstGeom prst="rightArrow">
            <a:avLst>
              <a:gd name="adj1" fmla="val 50000"/>
              <a:gd name="adj2" fmla="val 84912"/>
            </a:avLst>
          </a:prstGeom>
          <a:solidFill>
            <a:srgbClr val="FFC5C5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0000FF"/>
                </a:solidFill>
              </a:rPr>
              <a:t>ВИТАМИН</a:t>
            </a:r>
            <a:r>
              <a:rPr lang="ru-RU" sz="4400" b="1"/>
              <a:t> </a:t>
            </a: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7020272" y="332656"/>
            <a:ext cx="1873251" cy="1657350"/>
          </a:xfrm>
          <a:prstGeom prst="hexagon">
            <a:avLst>
              <a:gd name="adj" fmla="val 28257"/>
              <a:gd name="vf" fmla="val 115470"/>
            </a:avLst>
          </a:prstGeom>
          <a:solidFill>
            <a:srgbClr val="FFCC99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 Black" pitchFamily="34" charset="0"/>
              </a:rPr>
              <a:t>B</a:t>
            </a:r>
            <a:r>
              <a:rPr lang="ru-RU" sz="6000" b="1" baseline="-25000" dirty="0">
                <a:solidFill>
                  <a:srgbClr val="FF0000"/>
                </a:solidFill>
                <a:latin typeface="Arial Black" pitchFamily="34" charset="0"/>
              </a:rPr>
              <a:t>12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7092280" y="1988841"/>
            <a:ext cx="1619251" cy="4679950"/>
          </a:xfrm>
          <a:prstGeom prst="upArrow">
            <a:avLst>
              <a:gd name="adj1" fmla="val 50000"/>
              <a:gd name="adj2" fmla="val 72255"/>
            </a:avLst>
          </a:prstGeom>
          <a:solidFill>
            <a:srgbClr val="FFCCCC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Ц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И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А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Н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К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О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Б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А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Л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А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М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И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Н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3059833" y="1916832"/>
            <a:ext cx="3883025" cy="1516186"/>
          </a:xfrm>
          <a:prstGeom prst="flowChartProcess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sz="2000" b="1" dirty="0">
              <a:solidFill>
                <a:srgbClr val="CC3399"/>
              </a:solidFill>
            </a:endParaRPr>
          </a:p>
          <a:p>
            <a:pPr algn="ctr"/>
            <a:endParaRPr lang="ru-RU" sz="2000" b="1" dirty="0">
              <a:solidFill>
                <a:srgbClr val="CC3399"/>
              </a:solidFill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Усиливает иммунитет,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 участвует в кроветворении,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нормализует кровяное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давление. </a:t>
            </a:r>
          </a:p>
          <a:p>
            <a:pPr algn="ctr"/>
            <a:endParaRPr lang="ru-RU" sz="2000" b="1" dirty="0">
              <a:solidFill>
                <a:srgbClr val="CC3399"/>
              </a:solidFill>
            </a:endParaRPr>
          </a:p>
          <a:p>
            <a:pPr algn="ctr"/>
            <a:endParaRPr lang="ru-RU" sz="2000" b="1" dirty="0">
              <a:solidFill>
                <a:srgbClr val="CC3399"/>
              </a:solidFill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179512" y="1772817"/>
            <a:ext cx="2808288" cy="2374900"/>
          </a:xfrm>
          <a:prstGeom prst="octagon">
            <a:avLst>
              <a:gd name="adj" fmla="val 2928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000" b="1" u="sng" dirty="0">
                <a:solidFill>
                  <a:schemeClr val="bg2"/>
                </a:solidFill>
              </a:rPr>
              <a:t>Содержится</a:t>
            </a:r>
            <a:r>
              <a:rPr lang="ru-RU" sz="2000" b="1" dirty="0">
                <a:solidFill>
                  <a:schemeClr val="bg2"/>
                </a:solidFill>
              </a:rPr>
              <a:t>:</a:t>
            </a:r>
          </a:p>
          <a:p>
            <a:pPr algn="ctr"/>
            <a:r>
              <a:rPr lang="ru-RU" sz="2000" b="1" dirty="0">
                <a:solidFill>
                  <a:schemeClr val="bg2"/>
                </a:solidFill>
              </a:rPr>
              <a:t>в сое, субпродуктах,</a:t>
            </a:r>
          </a:p>
          <a:p>
            <a:pPr algn="ctr"/>
            <a:r>
              <a:rPr lang="ru-RU" sz="2000" b="1" dirty="0">
                <a:solidFill>
                  <a:schemeClr val="bg2"/>
                </a:solidFill>
              </a:rPr>
              <a:t>сыре, устрицах,</a:t>
            </a:r>
            <a:endParaRPr lang="en-US" sz="2000" b="1" dirty="0">
              <a:solidFill>
                <a:schemeClr val="bg2"/>
              </a:solidFill>
            </a:endParaRPr>
          </a:p>
          <a:p>
            <a:pPr algn="ctr"/>
            <a:r>
              <a:rPr lang="ru-RU" sz="2000" b="1" dirty="0">
                <a:solidFill>
                  <a:schemeClr val="bg2"/>
                </a:solidFill>
              </a:rPr>
              <a:t> дрожжах, </a:t>
            </a:r>
          </a:p>
          <a:p>
            <a:pPr algn="ctr"/>
            <a:r>
              <a:rPr lang="ru-RU" sz="2000" b="1" dirty="0">
                <a:solidFill>
                  <a:schemeClr val="bg2"/>
                </a:solidFill>
              </a:rPr>
              <a:t>яйцах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86000" y="3717033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При недостатке-</a:t>
            </a:r>
          </a:p>
          <a:p>
            <a:pPr algn="ctr"/>
            <a:r>
              <a:rPr lang="ru-RU" b="1" dirty="0" smtClean="0"/>
              <a:t>злокачественная анемия и</a:t>
            </a:r>
          </a:p>
          <a:p>
            <a:pPr algn="ctr"/>
            <a:r>
              <a:rPr lang="ru-RU" b="1" dirty="0" smtClean="0"/>
              <a:t>дегенеративные изменения</a:t>
            </a:r>
          </a:p>
          <a:p>
            <a:pPr algn="ctr"/>
            <a:r>
              <a:rPr lang="ru-RU" b="1" dirty="0" smtClean="0"/>
              <a:t>нервной ткани</a:t>
            </a:r>
            <a:endParaRPr lang="ru-RU" dirty="0"/>
          </a:p>
        </p:txBody>
      </p:sp>
      <p:pic>
        <p:nvPicPr>
          <p:cNvPr id="11" name="Picture 17" descr="i?id=4988608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626835"/>
            <a:ext cx="3024336" cy="1983193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2" name="Picture 13" descr="i?id=2095785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4941169"/>
            <a:ext cx="2089275" cy="1686049"/>
          </a:xfrm>
          <a:prstGeom prst="rect">
            <a:avLst/>
          </a:prstGeom>
          <a:noFill/>
          <a:ln w="12700">
            <a:solidFill>
              <a:srgbClr val="FF66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" dirty="0" smtClean="0"/>
              <a:t>.</a:t>
            </a:r>
            <a:endParaRPr lang="uk-UA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 flipV="1">
            <a:off x="8686800" y="6126164"/>
            <a:ext cx="457200" cy="7318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00" dirty="0" smtClean="0"/>
              <a:t>.</a:t>
            </a:r>
            <a:endParaRPr lang="uk-UA" sz="100" dirty="0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051720" y="404664"/>
            <a:ext cx="4895851" cy="1441450"/>
          </a:xfrm>
          <a:prstGeom prst="rightArrow">
            <a:avLst>
              <a:gd name="adj1" fmla="val 50000"/>
              <a:gd name="adj2" fmla="val 84912"/>
            </a:avLst>
          </a:prstGeom>
          <a:solidFill>
            <a:srgbClr val="FFC5C5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0000FF"/>
                </a:solidFill>
              </a:rPr>
              <a:t>ВИТАМИН</a:t>
            </a:r>
            <a:r>
              <a:rPr lang="ru-RU" sz="4400" b="1"/>
              <a:t> </a:t>
            </a: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7020272" y="332656"/>
            <a:ext cx="1873251" cy="1657350"/>
          </a:xfrm>
          <a:prstGeom prst="hexagon">
            <a:avLst>
              <a:gd name="adj" fmla="val 28257"/>
              <a:gd name="vf" fmla="val 115470"/>
            </a:avLst>
          </a:prstGeom>
          <a:solidFill>
            <a:srgbClr val="FFCC99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 Black" pitchFamily="34" charset="0"/>
              </a:rPr>
              <a:t>D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7164288" y="1988841"/>
            <a:ext cx="1619251" cy="4681537"/>
          </a:xfrm>
          <a:prstGeom prst="upArrow">
            <a:avLst>
              <a:gd name="adj1" fmla="val 50000"/>
              <a:gd name="adj2" fmla="val 72279"/>
            </a:avLst>
          </a:prstGeom>
          <a:solidFill>
            <a:srgbClr val="FFCCCC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К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А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Л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Ь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Ц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И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Ф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Е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Р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 Л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1364604" y="1894271"/>
            <a:ext cx="4481909" cy="1458888"/>
          </a:xfrm>
          <a:prstGeom prst="flowChart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Отвечает за обмен фосфора и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кальция, правильный рост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костей. 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1143000" y="3573017"/>
            <a:ext cx="3309939" cy="3019872"/>
          </a:xfrm>
          <a:prstGeom prst="octagon">
            <a:avLst>
              <a:gd name="adj" fmla="val 29287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Вырабатывается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в коже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под действием УФО,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им </a:t>
            </a:r>
            <a:r>
              <a:rPr lang="ru-RU" b="1" u="sng" dirty="0">
                <a:solidFill>
                  <a:schemeClr val="bg1"/>
                </a:solidFill>
              </a:rPr>
              <a:t>богаты</a:t>
            </a:r>
            <a:r>
              <a:rPr lang="ru-RU" b="1" dirty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яичный желток,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сливочное масло,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рыбий жир, икра</a:t>
            </a:r>
          </a:p>
        </p:txBody>
      </p:sp>
      <p:pic>
        <p:nvPicPr>
          <p:cNvPr id="9" name="Picture 14" descr="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429001"/>
            <a:ext cx="2776837" cy="2730266"/>
          </a:xfrm>
          <a:prstGeom prst="rect">
            <a:avLst/>
          </a:prstGeom>
          <a:noFill/>
          <a:ln w="12700">
            <a:solidFill>
              <a:srgbClr val="993366"/>
            </a:solidFill>
            <a:miter lim="800000"/>
            <a:headEnd/>
            <a:tailEnd/>
          </a:ln>
        </p:spPr>
      </p:pic>
      <p:pic>
        <p:nvPicPr>
          <p:cNvPr id="10" name="Picture 12" descr="vitaminD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0"/>
            <a:ext cx="1308404" cy="1700808"/>
          </a:xfrm>
          <a:prstGeom prst="rect">
            <a:avLst/>
          </a:prstGeom>
          <a:noFill/>
          <a:ln w="9525">
            <a:solidFill>
              <a:srgbClr val="993366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8686800" y="0"/>
            <a:ext cx="457200" cy="274638"/>
          </a:xfrm>
        </p:spPr>
        <p:txBody>
          <a:bodyPr>
            <a:normAutofit/>
          </a:bodyPr>
          <a:lstStyle/>
          <a:p>
            <a:r>
              <a:rPr lang="ru-RU" sz="100" dirty="0" smtClean="0"/>
              <a:t>.</a:t>
            </a:r>
            <a:endParaRPr lang="uk-UA" sz="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 flipV="1">
            <a:off x="8686800" y="6126164"/>
            <a:ext cx="457200" cy="7318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00" dirty="0" smtClean="0"/>
              <a:t>.</a:t>
            </a:r>
            <a:endParaRPr lang="uk-UA" sz="100" dirty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7270749" y="260350"/>
            <a:ext cx="1873251" cy="1657350"/>
          </a:xfrm>
          <a:prstGeom prst="hexagon">
            <a:avLst>
              <a:gd name="adj" fmla="val 28257"/>
              <a:gd name="vf" fmla="val 115470"/>
            </a:avLst>
          </a:prstGeom>
          <a:solidFill>
            <a:srgbClr val="FFCC99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Arial Black" pitchFamily="34" charset="0"/>
              </a:rPr>
              <a:t>E</a:t>
            </a:r>
            <a:endParaRPr lang="ru-RU" sz="6000" b="1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2123728" y="404664"/>
            <a:ext cx="4895851" cy="1441450"/>
          </a:xfrm>
          <a:prstGeom prst="rightArrow">
            <a:avLst>
              <a:gd name="adj1" fmla="val 50000"/>
              <a:gd name="adj2" fmla="val 84912"/>
            </a:avLst>
          </a:prstGeom>
          <a:solidFill>
            <a:srgbClr val="FFC5C5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0000FF"/>
                </a:solidFill>
              </a:rPr>
              <a:t>ВИТАМИН</a:t>
            </a:r>
            <a:r>
              <a:rPr lang="ru-RU" sz="4400" b="1"/>
              <a:t> 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7524749" y="1989139"/>
            <a:ext cx="1619251" cy="4608512"/>
          </a:xfrm>
          <a:prstGeom prst="upArrow">
            <a:avLst>
              <a:gd name="adj1" fmla="val 50000"/>
              <a:gd name="adj2" fmla="val 71152"/>
            </a:avLst>
          </a:prstGeom>
          <a:solidFill>
            <a:srgbClr val="FFCCCC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Т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О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К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О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Ф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Е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Р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О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900113" y="1844675"/>
            <a:ext cx="4464051" cy="1655763"/>
          </a:xfrm>
          <a:prstGeom prst="flowChart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Помогает организму 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стимулирует обновление клеток, 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поддерживает нервную систему, 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отвечает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 за репродуктивное здоровье</a:t>
            </a: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4860034" y="3501009"/>
            <a:ext cx="2808287" cy="2736304"/>
          </a:xfrm>
          <a:prstGeom prst="octagon">
            <a:avLst>
              <a:gd name="adj" fmla="val 2928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ru-RU" sz="2000" b="1" dirty="0">
              <a:solidFill>
                <a:srgbClr val="6600CC"/>
              </a:solidFill>
            </a:endParaRPr>
          </a:p>
          <a:p>
            <a:pPr algn="ctr"/>
            <a:r>
              <a:rPr lang="ru-RU" sz="2000" b="1" u="sng" dirty="0">
                <a:solidFill>
                  <a:schemeClr val="bg1"/>
                </a:solidFill>
              </a:rPr>
              <a:t>Содержится</a:t>
            </a:r>
            <a:r>
              <a:rPr lang="ru-RU" sz="2000" b="1" dirty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в молоке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зародышах пшеницы,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растительном масле,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листьях салата,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 мясе, печени,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масле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</a:rPr>
              <a:t> </a:t>
            </a:r>
          </a:p>
        </p:txBody>
      </p:sp>
      <p:pic>
        <p:nvPicPr>
          <p:cNvPr id="10" name="Picture 16" descr="vit 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1"/>
            <a:ext cx="1611455" cy="17728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1" name="Picture 13" descr="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437113"/>
            <a:ext cx="1838325" cy="2089150"/>
          </a:xfrm>
          <a:prstGeom prst="rect">
            <a:avLst/>
          </a:prstGeom>
          <a:noFill/>
          <a:ln w="12700">
            <a:solidFill>
              <a:srgbClr val="993366"/>
            </a:solidFill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3717032"/>
            <a:ext cx="1656184" cy="2643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00" dirty="0" smtClean="0"/>
              <a:t>.</a:t>
            </a:r>
            <a:endParaRPr lang="uk-UA" sz="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 flipV="1">
            <a:off x="8686800" y="6126164"/>
            <a:ext cx="457200" cy="5431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00" dirty="0" smtClean="0"/>
              <a:t>.</a:t>
            </a:r>
            <a:endParaRPr lang="uk-UA" sz="1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7092280" y="260648"/>
            <a:ext cx="1873251" cy="1657350"/>
          </a:xfrm>
          <a:prstGeom prst="hexagon">
            <a:avLst>
              <a:gd name="adj" fmla="val 28257"/>
              <a:gd name="vf" fmla="val 115470"/>
            </a:avLst>
          </a:prstGeom>
          <a:solidFill>
            <a:srgbClr val="FFCC99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 Black" pitchFamily="34" charset="0"/>
              </a:rPr>
              <a:t>PP</a:t>
            </a:r>
            <a:endParaRPr lang="ru-RU" sz="6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907704" y="404664"/>
            <a:ext cx="4895851" cy="1441450"/>
          </a:xfrm>
          <a:prstGeom prst="rightArrow">
            <a:avLst>
              <a:gd name="adj1" fmla="val 50000"/>
              <a:gd name="adj2" fmla="val 84912"/>
            </a:avLst>
          </a:prstGeom>
          <a:solidFill>
            <a:srgbClr val="FFC5C5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0000FF"/>
                </a:solidFill>
              </a:rPr>
              <a:t>ВИТАМИН</a:t>
            </a:r>
            <a:r>
              <a:rPr lang="ru-RU" sz="4400" b="1"/>
              <a:t> 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7236296" y="1844824"/>
            <a:ext cx="1619251" cy="5013176"/>
          </a:xfrm>
          <a:prstGeom prst="upArrow">
            <a:avLst>
              <a:gd name="adj1" fmla="val 50000"/>
              <a:gd name="adj2" fmla="val 72255"/>
            </a:avLst>
          </a:prstGeom>
          <a:solidFill>
            <a:srgbClr val="FFCCCC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Я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  К –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А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323529" y="1844825"/>
            <a:ext cx="4314825" cy="1443037"/>
          </a:xfrm>
          <a:prstGeom prst="flowChartProcess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sz="2000" b="1" dirty="0">
              <a:solidFill>
                <a:srgbClr val="CC3399"/>
              </a:solidFill>
            </a:endParaRPr>
          </a:p>
          <a:p>
            <a:pPr algn="ctr"/>
            <a:endParaRPr lang="ru-RU" sz="2000" b="1" dirty="0">
              <a:solidFill>
                <a:srgbClr val="CC3399"/>
              </a:solidFill>
            </a:endParaRPr>
          </a:p>
          <a:p>
            <a:pPr algn="ctr"/>
            <a:r>
              <a:rPr lang="ru-RU" sz="2000" b="1" dirty="0">
                <a:solidFill>
                  <a:srgbClr val="FF0000"/>
                </a:solidFill>
              </a:rPr>
              <a:t>Участвует в синтезе нуклеиновых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</a:rPr>
              <a:t>кислот, аминокислот, регулирует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</a:rPr>
              <a:t>работу органов кроветворения.</a:t>
            </a:r>
          </a:p>
          <a:p>
            <a:pPr algn="ctr"/>
            <a:endParaRPr lang="ru-RU" sz="2000" b="1" dirty="0">
              <a:solidFill>
                <a:srgbClr val="CC3399"/>
              </a:solidFill>
            </a:endParaRPr>
          </a:p>
          <a:p>
            <a:pPr algn="ctr"/>
            <a:endParaRPr lang="ru-RU" sz="2000" b="1" dirty="0">
              <a:solidFill>
                <a:srgbClr val="CC3399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3356991"/>
            <a:ext cx="5022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При недостатке - пеллагра </a:t>
            </a:r>
          </a:p>
          <a:p>
            <a:pPr algn="ctr"/>
            <a:r>
              <a:rPr lang="ru-RU" b="1" dirty="0" smtClean="0"/>
              <a:t>(поражение кожи, дерматит, диарея,</a:t>
            </a:r>
          </a:p>
          <a:p>
            <a:pPr algn="ctr"/>
            <a:r>
              <a:rPr lang="ru-RU" b="1" dirty="0" smtClean="0"/>
              <a:t>бессонница, депрессия)</a:t>
            </a:r>
            <a:endParaRPr lang="ru-RU" b="1" dirty="0"/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251522" y="4077072"/>
            <a:ext cx="2808287" cy="2374900"/>
          </a:xfrm>
          <a:prstGeom prst="octagon">
            <a:avLst>
              <a:gd name="adj" fmla="val 2928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sz="2000" b="1" dirty="0">
              <a:solidFill>
                <a:srgbClr val="6600CC"/>
              </a:solidFill>
            </a:endParaRPr>
          </a:p>
          <a:p>
            <a:pPr algn="ctr"/>
            <a:r>
              <a:rPr lang="ru-RU" sz="2000" b="1" u="sng" dirty="0"/>
              <a:t>Содержится</a:t>
            </a:r>
            <a:r>
              <a:rPr lang="ru-RU" sz="2000" b="1" dirty="0"/>
              <a:t> </a:t>
            </a:r>
          </a:p>
          <a:p>
            <a:pPr algn="ctr"/>
            <a:r>
              <a:rPr lang="ru-RU" sz="2000" b="1" dirty="0"/>
              <a:t>в</a:t>
            </a:r>
          </a:p>
          <a:p>
            <a:pPr algn="ctr"/>
            <a:r>
              <a:rPr lang="ru-RU" sz="2000" b="1" dirty="0"/>
              <a:t>свинине, рыбе,</a:t>
            </a:r>
          </a:p>
          <a:p>
            <a:pPr algn="ctr"/>
            <a:r>
              <a:rPr lang="ru-RU" sz="2000" b="1" dirty="0"/>
              <a:t>арахисе, помидорах, </a:t>
            </a:r>
          </a:p>
          <a:p>
            <a:pPr algn="ctr"/>
            <a:r>
              <a:rPr lang="ru-RU" sz="2000" b="1" dirty="0"/>
              <a:t>петрушке,</a:t>
            </a:r>
          </a:p>
          <a:p>
            <a:pPr algn="ctr"/>
            <a:r>
              <a:rPr lang="ru-RU" sz="2000" b="1" dirty="0"/>
              <a:t>шиповнике,</a:t>
            </a:r>
          </a:p>
          <a:p>
            <a:pPr algn="ctr"/>
            <a:r>
              <a:rPr lang="ru-RU" sz="2000" b="1" dirty="0"/>
              <a:t>мяте</a:t>
            </a:r>
          </a:p>
          <a:p>
            <a:pPr algn="ctr"/>
            <a:endParaRPr lang="ru-RU" sz="2000" b="1" dirty="0">
              <a:solidFill>
                <a:srgbClr val="6600CC"/>
              </a:solidFill>
            </a:endParaRPr>
          </a:p>
        </p:txBody>
      </p:sp>
      <p:pic>
        <p:nvPicPr>
          <p:cNvPr id="11" name="Picture 16" descr="arachis_hypoga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293260"/>
            <a:ext cx="1728192" cy="2376101"/>
          </a:xfrm>
          <a:prstGeom prst="rect">
            <a:avLst/>
          </a:prstGeom>
          <a:noFill/>
          <a:ln w="12700">
            <a:solidFill>
              <a:srgbClr val="339966"/>
            </a:solidFill>
            <a:miter lim="800000"/>
            <a:headEnd/>
            <a:tailEnd/>
          </a:ln>
        </p:spPr>
      </p:pic>
      <p:pic>
        <p:nvPicPr>
          <p:cNvPr id="12" name="Picture 14" descr="i?id=5934547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9" y="4509121"/>
            <a:ext cx="2105025" cy="1857375"/>
          </a:xfrm>
          <a:prstGeom prst="rect">
            <a:avLst/>
          </a:prstGeom>
          <a:noFill/>
          <a:ln w="12700">
            <a:solidFill>
              <a:srgbClr val="008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00" dirty="0" smtClean="0"/>
              <a:t>.</a:t>
            </a:r>
            <a:endParaRPr lang="uk-UA" sz="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 flipV="1">
            <a:off x="8686800" y="6126164"/>
            <a:ext cx="457200" cy="7318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00" dirty="0" smtClean="0"/>
              <a:t>.</a:t>
            </a:r>
            <a:endParaRPr lang="uk-UA" sz="100" dirty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7020272" y="260648"/>
            <a:ext cx="1873251" cy="1657350"/>
          </a:xfrm>
          <a:prstGeom prst="hexagon">
            <a:avLst>
              <a:gd name="adj" fmla="val 28257"/>
              <a:gd name="vf" fmla="val 115470"/>
            </a:avLst>
          </a:prstGeom>
          <a:solidFill>
            <a:srgbClr val="FFCC99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Arial Black" pitchFamily="34" charset="0"/>
              </a:rPr>
              <a:t>C</a:t>
            </a:r>
            <a:endParaRPr lang="ru-RU" sz="6000" b="1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907704" y="404664"/>
            <a:ext cx="4895851" cy="1441450"/>
          </a:xfrm>
          <a:prstGeom prst="rightArrow">
            <a:avLst>
              <a:gd name="adj1" fmla="val 50000"/>
              <a:gd name="adj2" fmla="val 84912"/>
            </a:avLst>
          </a:prstGeom>
          <a:solidFill>
            <a:srgbClr val="FFC5C5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0000FF"/>
                </a:solidFill>
              </a:rPr>
              <a:t>ВИТАМИН</a:t>
            </a:r>
            <a:r>
              <a:rPr lang="ru-RU" sz="4400" b="1"/>
              <a:t> 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7164288" y="1844825"/>
            <a:ext cx="1619251" cy="4752975"/>
          </a:xfrm>
          <a:prstGeom prst="upArrow">
            <a:avLst>
              <a:gd name="adj1" fmla="val 50000"/>
              <a:gd name="adj2" fmla="val 73382"/>
            </a:avLst>
          </a:prstGeom>
          <a:solidFill>
            <a:srgbClr val="FFCCCC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А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С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К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О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Р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Б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И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Н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О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В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А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Я </a:t>
            </a:r>
          </a:p>
          <a:p>
            <a:pPr algn="ctr"/>
            <a:endParaRPr lang="ru-RU" sz="1600" b="1" dirty="0">
              <a:solidFill>
                <a:srgbClr val="FF000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К-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Т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899592" y="1700809"/>
            <a:ext cx="4241800" cy="1443037"/>
          </a:xfrm>
          <a:prstGeom prst="flowChart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Помогает организму бороться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с инфекциями, лучше видеть,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стимулирует обновление клеток.</a:t>
            </a: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357189" y="3429001"/>
            <a:ext cx="3206700" cy="2786063"/>
          </a:xfrm>
          <a:prstGeom prst="octagon">
            <a:avLst>
              <a:gd name="adj" fmla="val 29287"/>
            </a:avLst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000" b="1" u="sng" dirty="0">
                <a:solidFill>
                  <a:schemeClr val="bg1"/>
                </a:solidFill>
              </a:rPr>
              <a:t>Содержится</a:t>
            </a:r>
            <a:r>
              <a:rPr lang="ru-RU" sz="2000" b="1" dirty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в цитрусовых,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сладком перце,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ягодах,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моркови </a:t>
            </a:r>
          </a:p>
        </p:txBody>
      </p:sp>
      <p:pic>
        <p:nvPicPr>
          <p:cNvPr id="10" name="Picture 3" descr="C:\Documents and Settings\den\Рабочий стол\яч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916833"/>
            <a:ext cx="1944216" cy="1976438"/>
          </a:xfrm>
          <a:prstGeom prst="rect">
            <a:avLst/>
          </a:prstGeom>
          <a:noFill/>
        </p:spPr>
      </p:pic>
      <p:pic>
        <p:nvPicPr>
          <p:cNvPr id="11" name="Picture 2" descr="C:\Documents and Settings\den\Рабочий стол\top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1" y="3933056"/>
            <a:ext cx="3515737" cy="2160240"/>
          </a:xfrm>
          <a:prstGeom prst="rect">
            <a:avLst/>
          </a:prstGeom>
          <a:noFill/>
        </p:spPr>
      </p:pic>
      <p:pic>
        <p:nvPicPr>
          <p:cNvPr id="12" name="Picture 15" descr="c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" y="260649"/>
            <a:ext cx="1854455" cy="1340767"/>
          </a:xfrm>
          <a:prstGeom prst="rect">
            <a:avLst/>
          </a:prstGeom>
          <a:noFill/>
          <a:ln w="12700">
            <a:solidFill>
              <a:srgbClr val="993366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858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u="sng" dirty="0" smtClean="0"/>
              <a:t>Виды витаминной недостаточности</a:t>
            </a:r>
            <a:endParaRPr lang="uk-UA" sz="4000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 flipV="1">
            <a:off x="8686800" y="6126164"/>
            <a:ext cx="457200" cy="73183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.</a:t>
            </a:r>
            <a:endParaRPr lang="uk-UA" dirty="0"/>
          </a:p>
        </p:txBody>
      </p:sp>
      <p:sp>
        <p:nvSpPr>
          <p:cNvPr id="5" name="Овал 4"/>
          <p:cNvSpPr/>
          <p:nvPr/>
        </p:nvSpPr>
        <p:spPr>
          <a:xfrm>
            <a:off x="539552" y="1988841"/>
            <a:ext cx="2592288" cy="158417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АВИТАМИНОЗ</a:t>
            </a:r>
            <a:endParaRPr lang="uk-UA" sz="2000" b="1" dirty="0"/>
          </a:p>
        </p:txBody>
      </p:sp>
      <p:sp>
        <p:nvSpPr>
          <p:cNvPr id="6" name="Овал 5"/>
          <p:cNvSpPr/>
          <p:nvPr/>
        </p:nvSpPr>
        <p:spPr>
          <a:xfrm>
            <a:off x="5724128" y="2132857"/>
            <a:ext cx="2952328" cy="158417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ГИПОВИТАМИНОЗ</a:t>
            </a:r>
            <a:endParaRPr lang="uk-UA" b="1" dirty="0"/>
          </a:p>
        </p:txBody>
      </p:sp>
      <p:cxnSp>
        <p:nvCxnSpPr>
          <p:cNvPr id="8" name="Прямая со стрелкой 7"/>
          <p:cNvCxnSpPr>
            <a:endCxn id="5" idx="7"/>
          </p:cNvCxnSpPr>
          <p:nvPr/>
        </p:nvCxnSpPr>
        <p:spPr>
          <a:xfrm flipH="1">
            <a:off x="2752208" y="1124745"/>
            <a:ext cx="1747784" cy="10960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endCxn id="6" idx="1"/>
          </p:cNvCxnSpPr>
          <p:nvPr/>
        </p:nvCxnSpPr>
        <p:spPr>
          <a:xfrm>
            <a:off x="4499994" y="1124745"/>
            <a:ext cx="1656495" cy="12401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467544" y="3789040"/>
            <a:ext cx="2664296" cy="93610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Отсутствие в организме какого-либо витамина.</a:t>
            </a:r>
            <a:endParaRPr lang="uk-UA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012160" y="3789040"/>
            <a:ext cx="2664296" cy="93610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Частичная недостаточность витамина.</a:t>
            </a:r>
            <a:endParaRPr lang="uk-UA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580112" y="4797153"/>
            <a:ext cx="33123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/>
              <a:t>Быстрая утомляемость, пониженная работоспособность, повышенная раздражимость, снижение сопротивляемости к </a:t>
            </a:r>
            <a:r>
              <a:rPr lang="ru-RU" b="1" dirty="0" smtClean="0"/>
              <a:t>инфекциям.</a:t>
            </a:r>
            <a:endParaRPr lang="ru-RU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51520" y="4797153"/>
            <a:ext cx="29523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 dirty="0">
                <a:solidFill>
                  <a:schemeClr val="bg1"/>
                </a:solidFill>
              </a:rPr>
              <a:t>Цинга, рахит, куриная слепота, пеллагра, </a:t>
            </a:r>
            <a:r>
              <a:rPr lang="ru-RU" b="1" dirty="0" smtClean="0">
                <a:solidFill>
                  <a:schemeClr val="bg1"/>
                </a:solidFill>
              </a:rPr>
              <a:t>      бери-бери.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3" name="Picture 17" descr="E2ADD0B1"/>
          <p:cNvPicPr>
            <a:picLocks noChangeAspect="1" noChangeArrowheads="1"/>
          </p:cNvPicPr>
          <p:nvPr/>
        </p:nvPicPr>
        <p:blipFill>
          <a:blip r:embed="rId3" cstate="print">
            <a:lum bright="-12000" contrast="42000"/>
          </a:blip>
          <a:srcRect/>
          <a:stretch>
            <a:fillRect/>
          </a:stretch>
        </p:blipFill>
        <p:spPr bwMode="auto">
          <a:xfrm>
            <a:off x="3275858" y="2132856"/>
            <a:ext cx="2376487" cy="1619250"/>
          </a:xfrm>
          <a:prstGeom prst="rect">
            <a:avLst/>
          </a:prstGeom>
          <a:noFill/>
          <a:ln w="19050">
            <a:solidFill>
              <a:srgbClr val="3F15EF"/>
            </a:solidFill>
            <a:miter lim="800000"/>
            <a:headEnd/>
            <a:tailEnd/>
          </a:ln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4" cstate="print">
            <a:lum bright="12000" contrast="18000"/>
          </a:blip>
          <a:srcRect/>
          <a:stretch>
            <a:fillRect/>
          </a:stretch>
        </p:blipFill>
        <p:spPr bwMode="auto">
          <a:xfrm>
            <a:off x="3203848" y="3861048"/>
            <a:ext cx="1162051" cy="2160588"/>
          </a:xfrm>
          <a:prstGeom prst="rect">
            <a:avLst/>
          </a:prstGeom>
          <a:noFill/>
          <a:ln w="19050">
            <a:solidFill>
              <a:srgbClr val="3F15EF"/>
            </a:solidFill>
            <a:miter lim="800000"/>
            <a:headEnd/>
            <a:tailEnd/>
          </a:ln>
        </p:spPr>
      </p:pic>
      <p:pic>
        <p:nvPicPr>
          <p:cNvPr id="25" name="Picture 14" descr="783AF9B6"/>
          <p:cNvPicPr>
            <a:picLocks noChangeAspect="1" noChangeArrowheads="1"/>
          </p:cNvPicPr>
          <p:nvPr/>
        </p:nvPicPr>
        <p:blipFill>
          <a:blip r:embed="rId5" cstate="print">
            <a:lum bright="-6000" contrast="18000"/>
          </a:blip>
          <a:srcRect/>
          <a:stretch>
            <a:fillRect/>
          </a:stretch>
        </p:blipFill>
        <p:spPr bwMode="auto">
          <a:xfrm>
            <a:off x="4499994" y="5589240"/>
            <a:ext cx="1069975" cy="1079500"/>
          </a:xfrm>
          <a:prstGeom prst="rect">
            <a:avLst/>
          </a:prstGeom>
          <a:noFill/>
          <a:ln w="19050">
            <a:solidFill>
              <a:srgbClr val="3F15EF"/>
            </a:solidFill>
            <a:miter lim="800000"/>
            <a:headEnd/>
            <a:tailEnd/>
          </a:ln>
        </p:spPr>
      </p:pic>
      <p:pic>
        <p:nvPicPr>
          <p:cNvPr id="26" name="Picture 13" descr="DF986049"/>
          <p:cNvPicPr>
            <a:picLocks noChangeAspect="1" noChangeArrowheads="1"/>
          </p:cNvPicPr>
          <p:nvPr/>
        </p:nvPicPr>
        <p:blipFill>
          <a:blip r:embed="rId6" cstate="print">
            <a:lum bright="-6000" contrast="24000"/>
          </a:blip>
          <a:srcRect/>
          <a:stretch>
            <a:fillRect/>
          </a:stretch>
        </p:blipFill>
        <p:spPr bwMode="auto">
          <a:xfrm>
            <a:off x="4572002" y="3861049"/>
            <a:ext cx="993775" cy="1655763"/>
          </a:xfrm>
          <a:prstGeom prst="rect">
            <a:avLst/>
          </a:prstGeom>
          <a:noFill/>
          <a:ln w="19050">
            <a:solidFill>
              <a:srgbClr val="3F15EF"/>
            </a:solidFill>
            <a:miter lim="800000"/>
            <a:headEnd/>
            <a:tailEnd/>
          </a:ln>
        </p:spPr>
      </p:pic>
      <p:pic>
        <p:nvPicPr>
          <p:cNvPr id="27" name="Picture 15" descr="FD43323F"/>
          <p:cNvPicPr>
            <a:picLocks noChangeAspect="1" noChangeArrowheads="1"/>
          </p:cNvPicPr>
          <p:nvPr/>
        </p:nvPicPr>
        <p:blipFill>
          <a:blip r:embed="rId7" cstate="print">
            <a:lum bright="-6000" contrast="18000"/>
          </a:blip>
          <a:srcRect/>
          <a:stretch>
            <a:fillRect/>
          </a:stretch>
        </p:blipFill>
        <p:spPr bwMode="auto">
          <a:xfrm>
            <a:off x="2051721" y="5445225"/>
            <a:ext cx="1034383" cy="1412776"/>
          </a:xfrm>
          <a:prstGeom prst="rect">
            <a:avLst/>
          </a:prstGeom>
          <a:noFill/>
          <a:ln w="19050">
            <a:solidFill>
              <a:srgbClr val="3F15EF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858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ГИПЕРВИТАМИНОЗ </a:t>
            </a:r>
            <a:endParaRPr lang="uk-UA" sz="66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Гипервитаминоз</a:t>
            </a:r>
            <a:r>
              <a:rPr lang="ru-RU" sz="2400" dirty="0" smtClean="0"/>
              <a:t> </a:t>
            </a:r>
            <a:r>
              <a:rPr lang="ru-RU" sz="2400" b="1" dirty="0" smtClean="0"/>
              <a:t>возникает при избыточном потреблении витаминов. Проявляется в виде интоксикации (отравления) организма.</a:t>
            </a:r>
          </a:p>
          <a:p>
            <a:r>
              <a:rPr lang="ru-RU" sz="2400" b="1" dirty="0" smtClean="0"/>
              <a:t>Гипервитаминоз очень часто наблюдается у людей, которые занимаются культуризмом – бодибилдингом и нередко без меры употребляют пищевые добавки  и витамины.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5" name="Picture 5" descr="L30p06p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4107726"/>
            <a:ext cx="3312368" cy="2485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858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u="sng" dirty="0" smtClean="0"/>
              <a:t>План</a:t>
            </a:r>
            <a:endParaRPr lang="uk-UA" sz="6600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Что такое витамины?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Виды витаминов.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Виды витаминной недостаточности.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Гипервитаминоз. 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uk-UA" dirty="0"/>
          </a:p>
        </p:txBody>
      </p:sp>
      <p:pic>
        <p:nvPicPr>
          <p:cNvPr id="5" name="Picture 2" descr="E:\CLIPART\6\FD00419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4309335"/>
            <a:ext cx="2267745" cy="2340713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600"/>
                            </p:stCondLst>
                            <p:childTnLst>
                              <p:par>
                                <p:cTn id="1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900"/>
                            </p:stCondLst>
                            <p:childTnLst>
                              <p:par>
                                <p:cTn id="2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800"/>
                            </p:stCondLst>
                            <p:childTnLst>
                              <p:par>
                                <p:cTn id="3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858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b="1" u="sng" dirty="0" smtClean="0">
                <a:solidFill>
                  <a:srgbClr val="0000FF"/>
                </a:solidFill>
              </a:rPr>
              <a:t>ВИТАМИНЫ</a:t>
            </a:r>
            <a:endParaRPr lang="uk-UA" sz="8800" b="1" u="sng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84368" y="1600201"/>
            <a:ext cx="802432" cy="31663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.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556792"/>
            <a:ext cx="8136904" cy="47525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5400" b="1" dirty="0" smtClean="0">
                <a:solidFill>
                  <a:srgbClr val="FF0000"/>
                </a:solidFill>
              </a:rPr>
              <a:t>Витамины</a:t>
            </a:r>
            <a:r>
              <a:rPr lang="ru-RU" sz="4400" dirty="0" smtClean="0"/>
              <a:t> – </a:t>
            </a:r>
            <a:r>
              <a:rPr lang="ru-RU" sz="4400" dirty="0" smtClean="0">
                <a:solidFill>
                  <a:srgbClr val="00B050"/>
                </a:solidFill>
              </a:rPr>
              <a:t>органические 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  <a:t>вещества</a:t>
            </a:r>
            <a:r>
              <a:rPr lang="ru-RU" sz="4400" dirty="0" smtClean="0"/>
              <a:t>, </a:t>
            </a:r>
            <a:r>
              <a:rPr lang="ru-RU" sz="4400" dirty="0" smtClean="0">
                <a:solidFill>
                  <a:srgbClr val="92D050"/>
                </a:solidFill>
              </a:rPr>
              <a:t>необходимые</a:t>
            </a:r>
            <a:r>
              <a:rPr lang="ru-RU" sz="4400" dirty="0" smtClean="0"/>
              <a:t> для 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регуляции</a:t>
            </a:r>
            <a:r>
              <a:rPr lang="ru-RU" sz="4400" dirty="0" smtClean="0"/>
              <a:t> </a:t>
            </a:r>
            <a:r>
              <a:rPr lang="ru-RU" sz="4400" dirty="0" smtClean="0">
                <a:solidFill>
                  <a:srgbClr val="FFC000"/>
                </a:solidFill>
              </a:rPr>
              <a:t>обмена</a:t>
            </a:r>
            <a:r>
              <a:rPr lang="ru-RU" sz="4400" dirty="0" smtClean="0"/>
              <a:t> </a:t>
            </a: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веществ</a:t>
            </a:r>
            <a:r>
              <a:rPr lang="ru-RU" sz="4400" dirty="0" smtClean="0"/>
              <a:t> и нормального </a:t>
            </a:r>
            <a:r>
              <a:rPr lang="ru-RU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течения</a:t>
            </a:r>
            <a:r>
              <a:rPr lang="ru-RU" sz="4400" dirty="0" smtClean="0"/>
              <a:t> </a:t>
            </a:r>
            <a:r>
              <a:rPr lang="ru-RU" sz="4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процессов</a:t>
            </a:r>
            <a:r>
              <a:rPr lang="ru-RU" sz="4400" dirty="0" smtClean="0"/>
              <a:t> в </a:t>
            </a:r>
            <a:r>
              <a:rPr lang="ru-RU" sz="4400" dirty="0" smtClean="0">
                <a:solidFill>
                  <a:srgbClr val="0000FF"/>
                </a:solidFill>
              </a:rPr>
              <a:t>жизнедеятельности</a:t>
            </a:r>
            <a:r>
              <a:rPr lang="ru-RU" sz="4400" dirty="0" smtClean="0"/>
              <a:t> </a:t>
            </a:r>
            <a:r>
              <a:rPr lang="ru-RU" sz="4400" dirty="0" smtClean="0">
                <a:solidFill>
                  <a:srgbClr val="0070C0"/>
                </a:solidFill>
              </a:rPr>
              <a:t>организма. </a:t>
            </a:r>
            <a:endParaRPr lang="uk-UA" sz="4400" dirty="0">
              <a:solidFill>
                <a:srgbClr val="0070C0"/>
              </a:solidFill>
            </a:endParaRPr>
          </a:p>
        </p:txBody>
      </p:sp>
      <p:pic>
        <p:nvPicPr>
          <p:cNvPr id="6" name="Picture 5" descr="logo1"/>
          <p:cNvPicPr>
            <a:picLocks noChangeAspect="1" noChangeArrowheads="1"/>
          </p:cNvPicPr>
          <p:nvPr/>
        </p:nvPicPr>
        <p:blipFill>
          <a:blip r:embed="rId3" cstate="print">
            <a:lum bright="6000" contrast="42000"/>
          </a:blip>
          <a:srcRect/>
          <a:stretch>
            <a:fillRect/>
          </a:stretch>
        </p:blipFill>
        <p:spPr bwMode="auto">
          <a:xfrm>
            <a:off x="2" y="0"/>
            <a:ext cx="1069975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sz="8900" b="1" u="sng" dirty="0" smtClean="0">
                <a:ln w="11430"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Витамины</a:t>
            </a:r>
            <a:r>
              <a:rPr lang="ru-RU" b="1" u="sng" dirty="0" smtClean="0">
                <a:ln w="11430"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u="sng" dirty="0" smtClean="0">
                <a:ln w="11430"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uk-UA" u="sng" dirty="0"/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467544" y="1340769"/>
            <a:ext cx="8280920" cy="1800200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800" dirty="0" smtClean="0">
                <a:solidFill>
                  <a:schemeClr val="bg1"/>
                </a:solidFill>
              </a:rPr>
              <a:t>Нормализуют обмен веществ;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467544" y="2996952"/>
            <a:ext cx="8280920" cy="1944216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Участвуют в образовании ферментов;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539552" y="4725144"/>
            <a:ext cx="8280920" cy="1944216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dirty="0" smtClean="0">
                <a:solidFill>
                  <a:schemeClr val="bg1"/>
                </a:solidFill>
              </a:rPr>
              <a:t>Способствуют лучшему усвоению пищевых веществ.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1430"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8900" b="1" dirty="0" smtClean="0">
                <a:ln w="11430"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Виды витаминов</a:t>
            </a:r>
            <a:r>
              <a:rPr lang="ru-RU" b="1" dirty="0" smtClean="0">
                <a:ln w="11430"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5482952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Clr>
                <a:schemeClr val="accent6">
                  <a:lumMod val="75000"/>
                </a:schemeClr>
              </a:buClr>
            </a:pPr>
            <a:r>
              <a:rPr lang="ru-RU" dirty="0" smtClean="0"/>
              <a:t>А</a:t>
            </a:r>
            <a:r>
              <a:rPr lang="ru-RU" dirty="0" smtClean="0">
                <a:solidFill>
                  <a:schemeClr val="bg1"/>
                </a:solidFill>
              </a:rPr>
              <a:t> – </a:t>
            </a:r>
            <a:r>
              <a:rPr lang="ru-RU" dirty="0" err="1" smtClean="0">
                <a:solidFill>
                  <a:schemeClr val="bg1"/>
                </a:solidFill>
              </a:rPr>
              <a:t>ретинол</a:t>
            </a:r>
            <a:r>
              <a:rPr lang="ru-RU" dirty="0" smtClean="0">
                <a:solidFill>
                  <a:schemeClr val="bg1"/>
                </a:solidFill>
              </a:rPr>
              <a:t> (провитамин А);</a:t>
            </a:r>
          </a:p>
          <a:p>
            <a:pPr>
              <a:lnSpc>
                <a:spcPct val="90000"/>
              </a:lnSpc>
              <a:buClr>
                <a:schemeClr val="accent6">
                  <a:lumMod val="75000"/>
                </a:schemeClr>
              </a:buClr>
            </a:pPr>
            <a:r>
              <a:rPr lang="ru-RU" dirty="0" smtClean="0"/>
              <a:t>В</a:t>
            </a:r>
            <a:r>
              <a:rPr lang="ru-RU" baseline="-25000" dirty="0" smtClean="0"/>
              <a:t>1</a:t>
            </a:r>
            <a:r>
              <a:rPr lang="ru-RU" dirty="0" smtClean="0">
                <a:solidFill>
                  <a:schemeClr val="bg1"/>
                </a:solidFill>
              </a:rPr>
              <a:t> – тиамин;</a:t>
            </a:r>
          </a:p>
          <a:p>
            <a:pPr>
              <a:lnSpc>
                <a:spcPct val="90000"/>
              </a:lnSpc>
              <a:buClr>
                <a:schemeClr val="accent6">
                  <a:lumMod val="75000"/>
                </a:schemeClr>
              </a:buClr>
            </a:pPr>
            <a:r>
              <a:rPr lang="ru-RU" dirty="0" smtClean="0"/>
              <a:t>В</a:t>
            </a:r>
            <a:r>
              <a:rPr lang="ru-RU" baseline="-25000" dirty="0" smtClean="0"/>
              <a:t>2</a:t>
            </a:r>
            <a:r>
              <a:rPr lang="ru-RU" dirty="0" smtClean="0">
                <a:solidFill>
                  <a:schemeClr val="bg1"/>
                </a:solidFill>
              </a:rPr>
              <a:t> – рибофлавин;</a:t>
            </a:r>
          </a:p>
          <a:p>
            <a:pPr>
              <a:lnSpc>
                <a:spcPct val="90000"/>
              </a:lnSpc>
              <a:buClr>
                <a:schemeClr val="accent6">
                  <a:lumMod val="75000"/>
                </a:schemeClr>
              </a:buClr>
            </a:pPr>
            <a:r>
              <a:rPr lang="ru-RU" dirty="0" smtClean="0"/>
              <a:t>В</a:t>
            </a:r>
            <a:r>
              <a:rPr lang="ru-RU" baseline="-25000" dirty="0" smtClean="0"/>
              <a:t>6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-</a:t>
            </a:r>
            <a:r>
              <a:rPr lang="ru-RU" dirty="0" smtClean="0"/>
              <a:t>  </a:t>
            </a:r>
            <a:r>
              <a:rPr lang="ru-RU" dirty="0" smtClean="0">
                <a:solidFill>
                  <a:schemeClr val="bg1"/>
                </a:solidFill>
              </a:rPr>
              <a:t>пиридоксин;</a:t>
            </a:r>
          </a:p>
          <a:p>
            <a:pPr>
              <a:lnSpc>
                <a:spcPct val="90000"/>
              </a:lnSpc>
              <a:buClr>
                <a:schemeClr val="accent6">
                  <a:lumMod val="75000"/>
                </a:schemeClr>
              </a:buClr>
            </a:pPr>
            <a:r>
              <a:rPr lang="ru-RU" dirty="0" smtClean="0"/>
              <a:t>В</a:t>
            </a:r>
            <a:r>
              <a:rPr lang="ru-RU" baseline="-25000" dirty="0" smtClean="0"/>
              <a:t>12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– </a:t>
            </a:r>
            <a:r>
              <a:rPr lang="ru-RU" dirty="0" err="1" smtClean="0">
                <a:solidFill>
                  <a:schemeClr val="bg1"/>
                </a:solidFill>
              </a:rPr>
              <a:t>цианкобаламин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90000"/>
              </a:lnSpc>
              <a:buClr>
                <a:schemeClr val="accent6">
                  <a:lumMod val="75000"/>
                </a:schemeClr>
              </a:buClr>
            </a:pPr>
            <a:r>
              <a:rPr lang="en-US" dirty="0" smtClean="0"/>
              <a:t>D</a:t>
            </a:r>
            <a:r>
              <a:rPr lang="ru-RU" dirty="0" smtClean="0">
                <a:solidFill>
                  <a:schemeClr val="bg1"/>
                </a:solidFill>
              </a:rPr>
              <a:t> – кальциферол;</a:t>
            </a:r>
          </a:p>
          <a:p>
            <a:pPr>
              <a:lnSpc>
                <a:spcPct val="90000"/>
              </a:lnSpc>
              <a:buClr>
                <a:schemeClr val="accent6">
                  <a:lumMod val="75000"/>
                </a:schemeClr>
              </a:buClr>
            </a:pPr>
            <a:r>
              <a:rPr lang="ru-RU" dirty="0" smtClean="0"/>
              <a:t>Е</a:t>
            </a:r>
            <a:r>
              <a:rPr lang="ru-RU" dirty="0" smtClean="0">
                <a:solidFill>
                  <a:schemeClr val="bg1"/>
                </a:solidFill>
              </a:rPr>
              <a:t> – токоферол.</a:t>
            </a:r>
          </a:p>
          <a:p>
            <a:pPr>
              <a:lnSpc>
                <a:spcPct val="90000"/>
              </a:lnSpc>
              <a:buClr>
                <a:schemeClr val="accent6">
                  <a:lumMod val="75000"/>
                </a:schemeClr>
              </a:buClr>
            </a:pPr>
            <a:r>
              <a:rPr lang="ru-RU" dirty="0" smtClean="0"/>
              <a:t>РР</a:t>
            </a:r>
            <a:r>
              <a:rPr lang="ru-RU" dirty="0" smtClean="0">
                <a:solidFill>
                  <a:schemeClr val="bg1"/>
                </a:solidFill>
              </a:rPr>
              <a:t> – никотиновая кислота;</a:t>
            </a:r>
          </a:p>
          <a:p>
            <a:pPr>
              <a:lnSpc>
                <a:spcPct val="90000"/>
              </a:lnSpc>
              <a:buClr>
                <a:schemeClr val="accent6">
                  <a:lumMod val="75000"/>
                </a:schemeClr>
              </a:buClr>
            </a:pPr>
            <a:r>
              <a:rPr lang="ru-RU" dirty="0" smtClean="0"/>
              <a:t>С</a:t>
            </a:r>
            <a:r>
              <a:rPr lang="ru-RU" dirty="0" smtClean="0">
                <a:solidFill>
                  <a:schemeClr val="bg1"/>
                </a:solidFill>
              </a:rPr>
              <a:t> – аскорбиновая кислота;</a:t>
            </a: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00" dirty="0" smtClean="0"/>
              <a:t>.</a:t>
            </a:r>
            <a:endParaRPr lang="uk-UA" sz="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 flipV="1">
            <a:off x="9098282" y="6812281"/>
            <a:ext cx="45719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100" dirty="0"/>
              <a:t>.</a:t>
            </a:r>
            <a:endParaRPr lang="uk-UA" sz="100" dirty="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1835696" y="0"/>
            <a:ext cx="4895851" cy="1441450"/>
          </a:xfrm>
          <a:prstGeom prst="rightArrow">
            <a:avLst>
              <a:gd name="adj1" fmla="val 50000"/>
              <a:gd name="adj2" fmla="val 84912"/>
            </a:avLst>
          </a:prstGeom>
          <a:solidFill>
            <a:srgbClr val="FFC5C5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0000FF"/>
                </a:solidFill>
              </a:rPr>
              <a:t>ВИТАМИН</a:t>
            </a:r>
            <a:r>
              <a:rPr lang="ru-RU" sz="4400" b="1" dirty="0"/>
              <a:t> 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6876256" y="188641"/>
            <a:ext cx="2016224" cy="1729358"/>
          </a:xfrm>
          <a:prstGeom prst="hexagon">
            <a:avLst>
              <a:gd name="adj" fmla="val 28257"/>
              <a:gd name="vf" fmla="val 115470"/>
            </a:avLst>
          </a:prstGeom>
          <a:solidFill>
            <a:srgbClr val="FFCC99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 Black" pitchFamily="34" charset="0"/>
              </a:rPr>
              <a:t>A</a:t>
            </a:r>
            <a:endParaRPr lang="ru-RU" sz="6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7164288" y="1916833"/>
            <a:ext cx="1619251" cy="4681537"/>
          </a:xfrm>
          <a:prstGeom prst="upArrow">
            <a:avLst>
              <a:gd name="adj1" fmla="val 50000"/>
              <a:gd name="adj2" fmla="val 72279"/>
            </a:avLst>
          </a:prstGeom>
          <a:solidFill>
            <a:srgbClr val="FFCCCC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Р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Е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Т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И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Н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Л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7596336" y="3140968"/>
            <a:ext cx="648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/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179514" y="1268761"/>
            <a:ext cx="3816423" cy="1945929"/>
          </a:xfrm>
          <a:prstGeom prst="flowChartProcess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Необходим для </a:t>
            </a:r>
          </a:p>
          <a:p>
            <a:pPr algn="ctr"/>
            <a:r>
              <a:rPr lang="ru-RU" sz="2000" b="1" dirty="0">
                <a:solidFill>
                  <a:schemeClr val="tx2"/>
                </a:solidFill>
              </a:rPr>
              <a:t>нормального роста и</a:t>
            </a:r>
          </a:p>
          <a:p>
            <a:pPr algn="ctr"/>
            <a:r>
              <a:rPr lang="ru-RU" sz="2000" b="1" dirty="0">
                <a:solidFill>
                  <a:schemeClr val="tx2"/>
                </a:solidFill>
              </a:rPr>
              <a:t>развития эпителиальной ткани.</a:t>
            </a:r>
          </a:p>
          <a:p>
            <a:pPr algn="ctr"/>
            <a:r>
              <a:rPr lang="ru-RU" sz="2000" b="1" dirty="0">
                <a:solidFill>
                  <a:schemeClr val="tx2"/>
                </a:solidFill>
              </a:rPr>
              <a:t>Входит в зрительный пигмент</a:t>
            </a:r>
          </a:p>
          <a:p>
            <a:pPr algn="ctr"/>
            <a:r>
              <a:rPr lang="ru-RU" sz="2000" b="1" dirty="0">
                <a:solidFill>
                  <a:schemeClr val="tx2"/>
                </a:solidFill>
              </a:rPr>
              <a:t>родопсин. </a:t>
            </a:r>
          </a:p>
        </p:txBody>
      </p:sp>
      <p:sp>
        <p:nvSpPr>
          <p:cNvPr id="12" name="Овал 11"/>
          <p:cNvSpPr/>
          <p:nvPr/>
        </p:nvSpPr>
        <p:spPr>
          <a:xfrm>
            <a:off x="4067944" y="1484785"/>
            <a:ext cx="3168352" cy="244827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При недостатке –</a:t>
            </a:r>
          </a:p>
          <a:p>
            <a:pPr algn="ctr"/>
            <a:r>
              <a:rPr lang="ru-RU" b="1" dirty="0" smtClean="0"/>
              <a:t>заболевание Куриная слепота</a:t>
            </a:r>
          </a:p>
          <a:p>
            <a:pPr algn="ctr"/>
            <a:r>
              <a:rPr lang="ru-RU" b="1" dirty="0" smtClean="0"/>
              <a:t>(нарушение сумеречного зрения).</a:t>
            </a:r>
            <a:endParaRPr lang="ru-RU" b="1" dirty="0"/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2339752" y="3789041"/>
            <a:ext cx="2969989" cy="2730823"/>
          </a:xfrm>
          <a:prstGeom prst="octagon">
            <a:avLst>
              <a:gd name="adj" fmla="val 2928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u="sng" dirty="0">
                <a:solidFill>
                  <a:srgbClr val="0000FF"/>
                </a:solidFill>
              </a:rPr>
              <a:t>Содержится:</a:t>
            </a:r>
          </a:p>
          <a:p>
            <a:pPr algn="ctr"/>
            <a:r>
              <a:rPr lang="ru-RU" sz="2000" b="1" dirty="0">
                <a:solidFill>
                  <a:srgbClr val="0000FF"/>
                </a:solidFill>
              </a:rPr>
              <a:t>в молоке,</a:t>
            </a:r>
          </a:p>
          <a:p>
            <a:pPr algn="ctr"/>
            <a:r>
              <a:rPr lang="ru-RU" sz="2000" b="1" dirty="0">
                <a:solidFill>
                  <a:srgbClr val="0000FF"/>
                </a:solidFill>
              </a:rPr>
              <a:t> рыбе, яйцах,</a:t>
            </a:r>
          </a:p>
          <a:p>
            <a:pPr algn="ctr"/>
            <a:r>
              <a:rPr lang="ru-RU" sz="2000" b="1" dirty="0">
                <a:solidFill>
                  <a:srgbClr val="0000FF"/>
                </a:solidFill>
              </a:rPr>
              <a:t>масле, моркови,</a:t>
            </a:r>
          </a:p>
          <a:p>
            <a:pPr algn="ctr"/>
            <a:r>
              <a:rPr lang="ru-RU" sz="2000" b="1" dirty="0">
                <a:solidFill>
                  <a:srgbClr val="0000FF"/>
                </a:solidFill>
              </a:rPr>
              <a:t>петрушке,</a:t>
            </a:r>
          </a:p>
          <a:p>
            <a:pPr algn="ctr"/>
            <a:r>
              <a:rPr lang="ru-RU" sz="2000" b="1" dirty="0">
                <a:solidFill>
                  <a:srgbClr val="0000FF"/>
                </a:solidFill>
              </a:rPr>
              <a:t>абрикосах.</a:t>
            </a:r>
          </a:p>
        </p:txBody>
      </p:sp>
      <p:pic>
        <p:nvPicPr>
          <p:cNvPr id="14" name="Picture 8" descr="vit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73016"/>
            <a:ext cx="1969949" cy="2731964"/>
          </a:xfrm>
          <a:prstGeom prst="rect">
            <a:avLst/>
          </a:prstGeom>
          <a:noFill/>
          <a:ln w="127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16" name="Picture 14" descr="vitamine_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1" y="4118292"/>
            <a:ext cx="1872704" cy="1903096"/>
          </a:xfrm>
          <a:prstGeom prst="rect">
            <a:avLst/>
          </a:prstGeom>
          <a:noFill/>
          <a:ln w="12700">
            <a:solidFill>
              <a:srgbClr val="80008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00" dirty="0" smtClean="0"/>
              <a:t>.</a:t>
            </a:r>
            <a:endParaRPr lang="uk-UA" sz="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 flipV="1">
            <a:off x="8686800" y="6126164"/>
            <a:ext cx="457200" cy="5431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00" dirty="0" smtClean="0"/>
              <a:t>.</a:t>
            </a:r>
            <a:endParaRPr lang="uk-UA" sz="100" dirty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7092280" y="260648"/>
            <a:ext cx="1873251" cy="1657350"/>
          </a:xfrm>
          <a:prstGeom prst="hexagon">
            <a:avLst>
              <a:gd name="adj" fmla="val 28257"/>
              <a:gd name="vf" fmla="val 115470"/>
            </a:avLst>
          </a:prstGeom>
          <a:solidFill>
            <a:srgbClr val="FFCC99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Arial Black" pitchFamily="34" charset="0"/>
              </a:rPr>
              <a:t>B</a:t>
            </a:r>
            <a:r>
              <a:rPr lang="en-US" sz="6000" b="1" baseline="-25000">
                <a:solidFill>
                  <a:srgbClr val="FF0000"/>
                </a:solidFill>
                <a:latin typeface="Arial Black" pitchFamily="34" charset="0"/>
              </a:rPr>
              <a:t>1</a:t>
            </a:r>
            <a:endParaRPr lang="ru-RU" sz="6000" b="1" baseline="-2500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907704" y="0"/>
            <a:ext cx="4895851" cy="1441450"/>
          </a:xfrm>
          <a:prstGeom prst="rightArrow">
            <a:avLst>
              <a:gd name="adj1" fmla="val 50000"/>
              <a:gd name="adj2" fmla="val 84912"/>
            </a:avLst>
          </a:prstGeom>
          <a:solidFill>
            <a:srgbClr val="FFC5C5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0000FF"/>
                </a:solidFill>
              </a:rPr>
              <a:t>ВИТАМИН</a:t>
            </a:r>
            <a:r>
              <a:rPr lang="ru-RU" sz="4400" b="1"/>
              <a:t> 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7164288" y="2060848"/>
            <a:ext cx="1619251" cy="4392612"/>
          </a:xfrm>
          <a:prstGeom prst="upArrow">
            <a:avLst>
              <a:gd name="adj1" fmla="val 50000"/>
              <a:gd name="adj2" fmla="val 67819"/>
            </a:avLst>
          </a:prstGeom>
          <a:solidFill>
            <a:srgbClr val="FFCCCC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Т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И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А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М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И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Н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179512" y="1556793"/>
            <a:ext cx="4500563" cy="2087563"/>
          </a:xfrm>
          <a:prstGeom prst="flowChartProcess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sz="2000" b="1" dirty="0">
              <a:solidFill>
                <a:srgbClr val="CC3399"/>
              </a:solidFill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Участвует в обмене веществ,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регулирует циркуляцию крови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и кроветворение, работу гладкой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мускулатуры, активизирует работу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мозга.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88024" y="1484784"/>
            <a:ext cx="23042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При недостатке-</a:t>
            </a:r>
            <a:r>
              <a:rPr lang="en-US" b="1" dirty="0" smtClean="0"/>
              <a:t> </a:t>
            </a:r>
            <a:r>
              <a:rPr lang="ru-RU" b="1" dirty="0" smtClean="0"/>
              <a:t>заболевание</a:t>
            </a:r>
          </a:p>
          <a:p>
            <a:pPr algn="ctr"/>
            <a:r>
              <a:rPr lang="ru-RU" b="1" dirty="0" smtClean="0"/>
              <a:t>Бери-бери (поражение нервной</a:t>
            </a:r>
          </a:p>
          <a:p>
            <a:pPr algn="ctr"/>
            <a:r>
              <a:rPr lang="ru-RU" b="1" dirty="0" smtClean="0"/>
              <a:t>системы, отставание в росте,</a:t>
            </a:r>
          </a:p>
          <a:p>
            <a:pPr algn="ctr"/>
            <a:r>
              <a:rPr lang="ru-RU" b="1" dirty="0" smtClean="0"/>
              <a:t>слабость и паралич конечностей).</a:t>
            </a:r>
            <a:endParaRPr lang="ru-RU" b="1" dirty="0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714377" y="3789040"/>
            <a:ext cx="3137545" cy="2880320"/>
          </a:xfrm>
          <a:prstGeom prst="octagon">
            <a:avLst>
              <a:gd name="adj" fmla="val 2928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sz="2000" b="1" dirty="0">
              <a:solidFill>
                <a:srgbClr val="6600CC"/>
              </a:solidFill>
            </a:endParaRPr>
          </a:p>
          <a:p>
            <a:pPr algn="ctr"/>
            <a:endParaRPr lang="ru-RU" sz="2000" b="1" dirty="0">
              <a:solidFill>
                <a:srgbClr val="6600CC"/>
              </a:solidFill>
            </a:endParaRPr>
          </a:p>
          <a:p>
            <a:pPr algn="ctr"/>
            <a:r>
              <a:rPr lang="ru-RU" sz="2000" b="1" u="sng" dirty="0">
                <a:solidFill>
                  <a:srgbClr val="0000FF"/>
                </a:solidFill>
              </a:rPr>
              <a:t>Содержится</a:t>
            </a:r>
            <a:r>
              <a:rPr lang="ru-RU" sz="2000" b="1" dirty="0">
                <a:solidFill>
                  <a:srgbClr val="0000FF"/>
                </a:solidFill>
              </a:rPr>
              <a:t>:</a:t>
            </a:r>
          </a:p>
          <a:p>
            <a:pPr algn="ctr"/>
            <a:r>
              <a:rPr lang="ru-RU" sz="2000" b="1" dirty="0">
                <a:solidFill>
                  <a:srgbClr val="0000FF"/>
                </a:solidFill>
              </a:rPr>
              <a:t>в орехах, </a:t>
            </a:r>
          </a:p>
          <a:p>
            <a:pPr algn="ctr"/>
            <a:r>
              <a:rPr lang="ru-RU" sz="2000" b="1" dirty="0">
                <a:solidFill>
                  <a:srgbClr val="0000FF"/>
                </a:solidFill>
              </a:rPr>
              <a:t>апельсинах,</a:t>
            </a:r>
          </a:p>
          <a:p>
            <a:pPr algn="ctr"/>
            <a:r>
              <a:rPr lang="ru-RU" sz="2000" b="1" dirty="0">
                <a:solidFill>
                  <a:srgbClr val="0000FF"/>
                </a:solidFill>
              </a:rPr>
              <a:t> хлебе </a:t>
            </a:r>
          </a:p>
          <a:p>
            <a:pPr algn="ctr"/>
            <a:r>
              <a:rPr lang="ru-RU" sz="2000" b="1" dirty="0">
                <a:solidFill>
                  <a:srgbClr val="0000FF"/>
                </a:solidFill>
              </a:rPr>
              <a:t>грубого помола,</a:t>
            </a:r>
          </a:p>
          <a:p>
            <a:pPr algn="ctr"/>
            <a:r>
              <a:rPr lang="ru-RU" sz="2000" b="1" dirty="0">
                <a:solidFill>
                  <a:srgbClr val="0000FF"/>
                </a:solidFill>
              </a:rPr>
              <a:t>мясе птицы, </a:t>
            </a:r>
          </a:p>
          <a:p>
            <a:pPr algn="ctr"/>
            <a:r>
              <a:rPr lang="ru-RU" sz="2000" b="1" dirty="0">
                <a:solidFill>
                  <a:srgbClr val="0000FF"/>
                </a:solidFill>
              </a:rPr>
              <a:t>зелени.</a:t>
            </a:r>
          </a:p>
          <a:p>
            <a:pPr algn="ctr"/>
            <a:endParaRPr lang="ru-RU" sz="2000" b="1" dirty="0">
              <a:solidFill>
                <a:srgbClr val="6600CC"/>
              </a:solidFill>
            </a:endParaRPr>
          </a:p>
          <a:p>
            <a:pPr algn="ctr"/>
            <a:endParaRPr lang="ru-RU" sz="2000" b="1" dirty="0">
              <a:solidFill>
                <a:srgbClr val="6600CC"/>
              </a:solidFill>
            </a:endParaRPr>
          </a:p>
        </p:txBody>
      </p:sp>
      <p:pic>
        <p:nvPicPr>
          <p:cNvPr id="11" name="Picture 14" descr="b1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933057"/>
            <a:ext cx="2376488" cy="2016125"/>
          </a:xfrm>
          <a:prstGeom prst="rect">
            <a:avLst/>
          </a:prstGeom>
          <a:noFill/>
          <a:ln w="12700">
            <a:solidFill>
              <a:srgbClr val="993366"/>
            </a:solidFill>
            <a:miter lim="800000"/>
            <a:headEnd/>
            <a:tailEnd/>
          </a:ln>
        </p:spPr>
      </p:pic>
      <p:pic>
        <p:nvPicPr>
          <p:cNvPr id="12" name="Picture 2" descr="C:\Documents and Settings\den\Рабочий стол\vitamin_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7" y="260649"/>
            <a:ext cx="1158875" cy="11588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00" dirty="0" smtClean="0"/>
              <a:t>.</a:t>
            </a:r>
            <a:endParaRPr lang="uk-UA" sz="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 flipV="1">
            <a:off x="8686800" y="6126164"/>
            <a:ext cx="457200" cy="7318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00" dirty="0" smtClean="0"/>
              <a:t>.</a:t>
            </a:r>
            <a:endParaRPr lang="uk-UA" sz="100" dirty="0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267744" y="332657"/>
            <a:ext cx="4895851" cy="1441450"/>
          </a:xfrm>
          <a:prstGeom prst="rightArrow">
            <a:avLst>
              <a:gd name="adj1" fmla="val 50000"/>
              <a:gd name="adj2" fmla="val 84912"/>
            </a:avLst>
          </a:prstGeom>
          <a:solidFill>
            <a:srgbClr val="FFC5C5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0000FF"/>
                </a:solidFill>
              </a:rPr>
              <a:t>ВИТАМИН</a:t>
            </a:r>
            <a:r>
              <a:rPr lang="ru-RU" sz="4400" b="1"/>
              <a:t> </a:t>
            </a: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7270749" y="260350"/>
            <a:ext cx="1873251" cy="1657350"/>
          </a:xfrm>
          <a:prstGeom prst="hexagon">
            <a:avLst>
              <a:gd name="adj" fmla="val 28257"/>
              <a:gd name="vf" fmla="val 115470"/>
            </a:avLst>
          </a:prstGeom>
          <a:solidFill>
            <a:srgbClr val="FFCC99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 Black" pitchFamily="34" charset="0"/>
              </a:rPr>
              <a:t>B</a:t>
            </a:r>
            <a:r>
              <a:rPr lang="en-US" sz="6000" b="1" baseline="-25000" dirty="0">
                <a:solidFill>
                  <a:srgbClr val="FF0000"/>
                </a:solidFill>
                <a:latin typeface="Arial Black" pitchFamily="34" charset="0"/>
              </a:rPr>
              <a:t>2</a:t>
            </a:r>
            <a:endParaRPr lang="ru-RU" sz="6000" b="1" baseline="-25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7308304" y="1988841"/>
            <a:ext cx="1619251" cy="4608512"/>
          </a:xfrm>
          <a:prstGeom prst="upArrow">
            <a:avLst>
              <a:gd name="adj1" fmla="val 50000"/>
              <a:gd name="adj2" fmla="val 71152"/>
            </a:avLst>
          </a:prstGeom>
          <a:solidFill>
            <a:srgbClr val="FFCCCC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Р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И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Б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Ф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Л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А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И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Н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323528" y="1628801"/>
            <a:ext cx="3956051" cy="1228725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Регулирует обмен веществ,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участвует в кроветворении,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снижает усталость глаз, облегчает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поглощение кислорода клетками.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91880" y="2996953"/>
            <a:ext cx="3744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При недостатке - слабость,</a:t>
            </a:r>
          </a:p>
          <a:p>
            <a:pPr algn="ctr"/>
            <a:r>
              <a:rPr lang="ru-RU" b="1" dirty="0" smtClean="0"/>
              <a:t>снижение аппетита, воспаление</a:t>
            </a:r>
          </a:p>
          <a:p>
            <a:pPr algn="ctr"/>
            <a:r>
              <a:rPr lang="ru-RU" b="1" dirty="0" smtClean="0"/>
              <a:t>слизистых оболочек, нарушение</a:t>
            </a:r>
          </a:p>
          <a:p>
            <a:pPr algn="ctr"/>
            <a:r>
              <a:rPr lang="ru-RU" b="1" dirty="0" smtClean="0"/>
              <a:t>функций зрения.</a:t>
            </a:r>
            <a:endParaRPr lang="ru-RU" b="1" dirty="0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642911" y="3717033"/>
            <a:ext cx="2808288" cy="2520280"/>
          </a:xfrm>
          <a:prstGeom prst="octagon">
            <a:avLst>
              <a:gd name="adj" fmla="val 26870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000" b="1" u="sng" dirty="0">
                <a:solidFill>
                  <a:schemeClr val="bg1"/>
                </a:solidFill>
              </a:rPr>
              <a:t>Содержится</a:t>
            </a:r>
            <a:r>
              <a:rPr lang="ru-RU" sz="2000" b="1" dirty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в мясе,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молочных продуктах,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зеленых овощах,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зерновых и бобовых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культурах. </a:t>
            </a:r>
          </a:p>
        </p:txBody>
      </p:sp>
      <p:pic>
        <p:nvPicPr>
          <p:cNvPr id="11" name="Picture 12" descr="b2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221089"/>
            <a:ext cx="2489200" cy="2303463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2" name="Picture 13" descr="b2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777197"/>
            <a:ext cx="1512168" cy="1229999"/>
          </a:xfrm>
          <a:prstGeom prst="rect">
            <a:avLst/>
          </a:prstGeom>
          <a:noFill/>
          <a:ln w="1270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13" name="Picture 11" descr="vitamin !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15482"/>
            <a:ext cx="648072" cy="129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8686800" y="0"/>
            <a:ext cx="457200" cy="274638"/>
          </a:xfrm>
        </p:spPr>
        <p:txBody>
          <a:bodyPr>
            <a:normAutofit fontScale="90000"/>
          </a:bodyPr>
          <a:lstStyle/>
          <a:p>
            <a:r>
              <a:rPr lang="ru-RU" sz="1400" dirty="0" smtClean="0"/>
              <a:t>.</a:t>
            </a:r>
            <a:endParaRPr lang="uk-UA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 flipV="1">
            <a:off x="8686800" y="6126164"/>
            <a:ext cx="457200" cy="7318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00" dirty="0" smtClean="0"/>
              <a:t>.</a:t>
            </a:r>
            <a:endParaRPr lang="uk-UA" sz="100" dirty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7092280" y="260648"/>
            <a:ext cx="1873251" cy="1657350"/>
          </a:xfrm>
          <a:prstGeom prst="hexagon">
            <a:avLst>
              <a:gd name="adj" fmla="val 28257"/>
              <a:gd name="vf" fmla="val 115470"/>
            </a:avLst>
          </a:prstGeom>
          <a:solidFill>
            <a:srgbClr val="FFCC99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 Black" pitchFamily="34" charset="0"/>
              </a:rPr>
              <a:t>B</a:t>
            </a:r>
            <a:r>
              <a:rPr lang="en-US" sz="6000" b="1" baseline="-25000" dirty="0">
                <a:solidFill>
                  <a:srgbClr val="FF0000"/>
                </a:solidFill>
                <a:latin typeface="Arial Black" pitchFamily="34" charset="0"/>
              </a:rPr>
              <a:t>6</a:t>
            </a:r>
            <a:endParaRPr lang="ru-RU" sz="6000" b="1" baseline="-25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907704" y="404664"/>
            <a:ext cx="4895851" cy="1441450"/>
          </a:xfrm>
          <a:prstGeom prst="rightArrow">
            <a:avLst>
              <a:gd name="adj1" fmla="val 50000"/>
              <a:gd name="adj2" fmla="val 84912"/>
            </a:avLst>
          </a:prstGeom>
          <a:solidFill>
            <a:srgbClr val="FFC5C5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0000FF"/>
                </a:solidFill>
              </a:rPr>
              <a:t>ВИТАМИН</a:t>
            </a:r>
            <a:r>
              <a:rPr lang="ru-RU" sz="4400" b="1"/>
              <a:t> 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7236296" y="1988841"/>
            <a:ext cx="1619251" cy="4608512"/>
          </a:xfrm>
          <a:prstGeom prst="upArrow">
            <a:avLst>
              <a:gd name="adj1" fmla="val 50000"/>
              <a:gd name="adj2" fmla="val 71152"/>
            </a:avLst>
          </a:prstGeom>
          <a:solidFill>
            <a:srgbClr val="FFCCCC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И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Р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И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Д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К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И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Н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1331640" y="1700809"/>
            <a:ext cx="4311651" cy="1157287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dirty="0"/>
              <a:t>Участие в обмене аминокислот,</a:t>
            </a:r>
          </a:p>
          <a:p>
            <a:pPr algn="ctr"/>
            <a:r>
              <a:rPr lang="ru-RU" sz="2000" b="1" dirty="0"/>
              <a:t>жиров, работе нервной системы,</a:t>
            </a:r>
          </a:p>
          <a:p>
            <a:pPr algn="ctr"/>
            <a:r>
              <a:rPr lang="ru-RU" sz="2000" b="1" dirty="0"/>
              <a:t>снижает уровень холестерина.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При недостатке - анемия,</a:t>
            </a:r>
          </a:p>
          <a:p>
            <a:pPr algn="ctr"/>
            <a:r>
              <a:rPr lang="ru-RU" b="1" dirty="0" smtClean="0"/>
              <a:t>дерматит, судороги,</a:t>
            </a:r>
          </a:p>
          <a:p>
            <a:pPr algn="ctr"/>
            <a:r>
              <a:rPr lang="ru-RU" b="1" dirty="0" smtClean="0"/>
              <a:t>расстройство пищеварения</a:t>
            </a:r>
            <a:endParaRPr lang="ru-RU" b="1" dirty="0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4139954" y="4077072"/>
            <a:ext cx="2808287" cy="2374900"/>
          </a:xfrm>
          <a:prstGeom prst="octagon">
            <a:avLst>
              <a:gd name="adj" fmla="val 2928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u="sng" dirty="0">
                <a:solidFill>
                  <a:schemeClr val="tx1"/>
                </a:solidFill>
              </a:rPr>
              <a:t>Содержится</a:t>
            </a:r>
            <a:r>
              <a:rPr lang="ru-RU" sz="20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сое, бананах,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в морепродуктах, 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картофеле,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 моркови,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бобовых</a:t>
            </a:r>
          </a:p>
        </p:txBody>
      </p:sp>
      <p:pic>
        <p:nvPicPr>
          <p:cNvPr id="11" name="Picture 13" descr="b6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1352781" cy="1844824"/>
          </a:xfrm>
          <a:prstGeom prst="rect">
            <a:avLst/>
          </a:prstGeom>
          <a:noFill/>
          <a:ln w="1270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12" name="Picture 15" descr="ovoh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212977"/>
            <a:ext cx="2448272" cy="3338775"/>
          </a:xfrm>
          <a:prstGeom prst="rect">
            <a:avLst/>
          </a:prstGeom>
          <a:noFill/>
          <a:ln w="12700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678</Words>
  <Application>Microsoft Office PowerPoint</Application>
  <PresentationFormat>Экран (4:3)</PresentationFormat>
  <Paragraphs>293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ВИТАМИНЫ</vt:lpstr>
      <vt:lpstr>План</vt:lpstr>
      <vt:lpstr>ВИТАМИНЫ</vt:lpstr>
      <vt:lpstr>Витамины </vt:lpstr>
      <vt:lpstr> Виды витаминов 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Виды витаминной недостаточности</vt:lpstr>
      <vt:lpstr>ГИПЕРВИТАМИНОЗ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ВИТАМИНЫ</dc:title>
  <dc:creator>Admin</dc:creator>
  <cp:lastModifiedBy>Admin</cp:lastModifiedBy>
  <cp:revision>10</cp:revision>
  <dcterms:created xsi:type="dcterms:W3CDTF">2013-02-11T12:03:10Z</dcterms:created>
  <dcterms:modified xsi:type="dcterms:W3CDTF">2013-02-11T13:40:41Z</dcterms:modified>
</cp:coreProperties>
</file>