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2"/>
  </p:notesMasterIdLst>
  <p:sldIdLst>
    <p:sldId id="256" r:id="rId3"/>
    <p:sldId id="271" r:id="rId4"/>
    <p:sldId id="273" r:id="rId5"/>
    <p:sldId id="269" r:id="rId6"/>
    <p:sldId id="272" r:id="rId7"/>
    <p:sldId id="274" r:id="rId8"/>
    <p:sldId id="275" r:id="rId9"/>
    <p:sldId id="277" r:id="rId10"/>
    <p:sldId id="259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00" autoAdjust="0"/>
    <p:restoredTop sz="94600"/>
  </p:normalViewPr>
  <p:slideViewPr>
    <p:cSldViewPr>
      <p:cViewPr>
        <p:scale>
          <a:sx n="50" d="100"/>
          <a:sy n="50" d="100"/>
        </p:scale>
        <p:origin x="-1974" y="-10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64E225-FC99-4327-9A73-9782A784D6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0931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*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New Zealand Certificate of Educational</a:t>
            </a:r>
            <a:r>
              <a:rPr lang="en-US" baseline="0" dirty="0" smtClean="0">
                <a:latin typeface="Times New Roman" pitchFamily="18" charset="0"/>
                <a:cs typeface="Times New Roman" pitchFamily="18" charset="0"/>
              </a:rPr>
              <a:t> Achievement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64E225-FC99-4327-9A73-9782A784D69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64E225-FC99-4327-9A73-9782A784D69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30C1722-2E97-452C-8381-E5ECF5B177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1BD814-AEC8-4B5B-8D28-CF4B798CCD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BE931E-7F53-4383-B2C5-F68970B1FE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4B5765A-3625-4CFC-B2E5-E7AF5AF0F9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5B04A2-6938-434B-81CD-350E86D907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10ABB8-D515-4BFD-A659-069101D348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09312E-7EC3-46BD-9332-848BED3197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9EE7C1-65C7-4869-B01B-567474E872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730A2D-B4D3-4501-823C-3FB110E8A6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2D8223-C77A-47C5-B3B1-0EFE7A801B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8D75B2-75F5-4A7A-A852-26EA836783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A1F813-87DC-4EE1-A416-8436D5D6DA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245D2A-D604-40C6-A8B3-67E7DFDFB5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E9C43B-5508-4939-AE6A-F308FB5BFE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563254-5A1A-4C77-89B5-C7CD229B51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7649B-5C6C-47C2-BE39-FFC3E23F86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16BFEF-EE14-4D1E-91DC-184269B7A8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80720B-D597-42DD-92DD-B7A7C19E24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2077FF-B02F-4C10-ABFB-3BD96CD28D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6CEFDE-52C1-4095-A488-CFB1121D38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29209-A737-4E7F-B537-6B76F2EF69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167521-CD80-48FE-8B14-893D13C114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5B1763A-78FA-487C-8EAC-1BFCA67E21F2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C31AB19-815E-4628-BF62-84B4385771E6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606476" y="1913820"/>
            <a:ext cx="5925963" cy="2948891"/>
          </a:xfrm>
        </p:spPr>
        <p:txBody>
          <a:bodyPr/>
          <a:lstStyle/>
          <a:p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Education of New Zealand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оещшг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852936"/>
            <a:ext cx="2276475" cy="2009775"/>
          </a:xfrm>
          <a:prstGeom prst="rect">
            <a:avLst/>
          </a:prstGeom>
        </p:spPr>
      </p:pic>
      <p:pic>
        <p:nvPicPr>
          <p:cNvPr id="7" name="Рисунок 6" descr="untitl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0072" y="332656"/>
            <a:ext cx="3668548" cy="1548000"/>
          </a:xfrm>
          <a:prstGeom prst="rect">
            <a:avLst/>
          </a:prstGeom>
        </p:spPr>
      </p:pic>
      <p:pic>
        <p:nvPicPr>
          <p:cNvPr id="9" name="Рисунок 8" descr="untitle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60032" y="5589240"/>
            <a:ext cx="4056000" cy="93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476672"/>
            <a:ext cx="9084939" cy="1143000"/>
          </a:xfrm>
        </p:spPr>
        <p:txBody>
          <a:bodyPr/>
          <a:lstStyle/>
          <a:p>
            <a:pPr algn="ctr"/>
            <a:r>
              <a:rPr lang="en-US" sz="5400" b="1" dirty="0" smtClean="0"/>
              <a:t>The education in New Zealand </a:t>
            </a:r>
            <a:endParaRPr lang="ru-RU" sz="5400" b="1" dirty="0"/>
          </a:p>
        </p:txBody>
      </p:sp>
      <p:pic>
        <p:nvPicPr>
          <p:cNvPr id="6" name="Содержимое 5" descr="imagesCAQIWUB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755576" y="1700808"/>
            <a:ext cx="7488832" cy="498348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3" y="274638"/>
            <a:ext cx="8784976" cy="1282154"/>
          </a:xfrm>
        </p:spPr>
        <p:txBody>
          <a:bodyPr/>
          <a:lstStyle/>
          <a:p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The Educational system of New Zealand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5612" y="1600200"/>
            <a:ext cx="8292852" cy="5257800"/>
          </a:xfrm>
        </p:spPr>
        <p:txBody>
          <a:bodyPr/>
          <a:lstStyle/>
          <a:p>
            <a:r>
              <a:rPr lang="en-US" sz="3800" dirty="0" smtClean="0"/>
              <a:t>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Primary/ Intermediate ( Ages 5-12 )</a:t>
            </a:r>
          </a:p>
          <a:p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Secondary ( Ages 13-18 )</a:t>
            </a:r>
          </a:p>
          <a:p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Tertiary : </a:t>
            </a:r>
          </a:p>
          <a:p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1. Polytechnics, Institutes of Technology and                       Private Education Providers.</a:t>
            </a:r>
          </a:p>
          <a:p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2. Universities and colleges of education</a:t>
            </a:r>
            <a:endParaRPr lang="ru-RU" sz="3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system of education can be divided into four parts</a:t>
            </a:r>
            <a:r>
              <a:rPr lang="en-US" dirty="0" smtClean="0"/>
              <a:t>: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980263"/>
              </p:ext>
            </p:extLst>
          </p:nvPr>
        </p:nvGraphicFramePr>
        <p:xfrm>
          <a:off x="467544" y="-35868"/>
          <a:ext cx="8292850" cy="68301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0331"/>
                <a:gridCol w="1415904"/>
                <a:gridCol w="5736615"/>
              </a:tblGrid>
              <a:tr h="487867"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AGE</a:t>
                      </a:r>
                      <a:endParaRPr lang="ru-RU" sz="2600" b="1" dirty="0">
                        <a:solidFill>
                          <a:schemeClr val="accent3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8906" marR="118906"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YEAR</a:t>
                      </a:r>
                      <a:endParaRPr lang="ru-RU" sz="2600" b="1" dirty="0">
                        <a:solidFill>
                          <a:schemeClr val="accent3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8906" marR="118906"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600" b="1" dirty="0">
                        <a:solidFill>
                          <a:schemeClr val="accent3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8906" marR="118906"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</a:tr>
              <a:tr h="487867"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600" b="1" dirty="0">
                        <a:solidFill>
                          <a:schemeClr val="accent3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8906" marR="118906"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600" b="1" dirty="0">
                        <a:solidFill>
                          <a:schemeClr val="accent3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8906" marR="118906"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Primary school  commences</a:t>
                      </a:r>
                      <a:endParaRPr lang="ru-RU" sz="2600" b="1" dirty="0">
                        <a:solidFill>
                          <a:schemeClr val="accent3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8906" marR="118906"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</a:tr>
              <a:tr h="487867"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600" b="1" dirty="0">
                        <a:solidFill>
                          <a:schemeClr val="accent3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8906" marR="118906"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600" b="1" dirty="0">
                        <a:solidFill>
                          <a:schemeClr val="accent3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8906" marR="118906"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Primary school </a:t>
                      </a:r>
                      <a:endParaRPr lang="ru-RU" sz="2600" b="1" dirty="0">
                        <a:solidFill>
                          <a:schemeClr val="accent3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8906" marR="118906"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</a:tr>
              <a:tr h="487867"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600" b="1" dirty="0">
                        <a:solidFill>
                          <a:schemeClr val="accent3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8906" marR="118906"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600" b="1" dirty="0">
                        <a:solidFill>
                          <a:schemeClr val="accent3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8906" marR="118906"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Primary school </a:t>
                      </a:r>
                      <a:endParaRPr lang="ru-RU" sz="2600" b="1" dirty="0">
                        <a:solidFill>
                          <a:schemeClr val="accent3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8906" marR="118906"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</a:tr>
              <a:tr h="487867"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600" b="1" dirty="0">
                        <a:solidFill>
                          <a:schemeClr val="accent3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8906" marR="118906"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600" b="1" dirty="0">
                        <a:solidFill>
                          <a:schemeClr val="accent3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8906" marR="118906"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Primary school </a:t>
                      </a:r>
                      <a:endParaRPr lang="ru-RU" sz="2600" b="1" dirty="0">
                        <a:solidFill>
                          <a:schemeClr val="accent3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8906" marR="118906"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</a:tr>
              <a:tr h="487867"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600" b="1" dirty="0">
                        <a:solidFill>
                          <a:schemeClr val="accent3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8906" marR="118906"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600" b="1" dirty="0">
                        <a:solidFill>
                          <a:schemeClr val="accent3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8906" marR="118906"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Primary school </a:t>
                      </a:r>
                      <a:endParaRPr lang="ru-RU" sz="2600" b="1" dirty="0">
                        <a:solidFill>
                          <a:schemeClr val="accent3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8906" marR="118906"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</a:tr>
              <a:tr h="487867"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600" b="1" dirty="0">
                        <a:solidFill>
                          <a:schemeClr val="accent3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8906" marR="118906"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600" b="1" dirty="0">
                        <a:solidFill>
                          <a:schemeClr val="accent3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8906" marR="118906"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Primary school</a:t>
                      </a:r>
                      <a:endParaRPr lang="ru-RU" sz="2600" b="1" dirty="0">
                        <a:solidFill>
                          <a:schemeClr val="accent3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8906" marR="118906"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</a:tr>
              <a:tr h="487867"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2600" b="1" dirty="0">
                        <a:solidFill>
                          <a:schemeClr val="accent3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8906" marR="118906"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600" b="1" dirty="0">
                        <a:solidFill>
                          <a:schemeClr val="accent3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8906" marR="118906"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Primary or intermediate school</a:t>
                      </a:r>
                      <a:endParaRPr lang="ru-RU" sz="2600" b="1" dirty="0">
                        <a:solidFill>
                          <a:schemeClr val="accent3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8906" marR="118906"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</a:tr>
              <a:tr h="487867"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2600" b="1" dirty="0">
                        <a:solidFill>
                          <a:schemeClr val="accent3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8906" marR="118906"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600" b="1" dirty="0">
                        <a:solidFill>
                          <a:schemeClr val="accent3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8906" marR="118906"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Primary or intermediate school</a:t>
                      </a:r>
                      <a:endParaRPr lang="ru-RU" sz="2600" b="1" dirty="0">
                        <a:solidFill>
                          <a:schemeClr val="accent3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8906" marR="118906"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</a:tr>
              <a:tr h="487867"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2600" b="1" dirty="0">
                        <a:solidFill>
                          <a:schemeClr val="accent3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8906" marR="118906"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600" b="1" dirty="0">
                        <a:solidFill>
                          <a:schemeClr val="accent3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8906" marR="118906"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Secondary school</a:t>
                      </a:r>
                      <a:endParaRPr lang="ru-RU" sz="2600" b="1" dirty="0">
                        <a:solidFill>
                          <a:schemeClr val="accent3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8906" marR="118906"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</a:tr>
              <a:tr h="487867"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2600" b="1" dirty="0">
                        <a:solidFill>
                          <a:schemeClr val="accent3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8906" marR="118906"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600" b="1" dirty="0">
                        <a:solidFill>
                          <a:schemeClr val="accent3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8906" marR="118906"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Secondary school</a:t>
                      </a:r>
                      <a:endParaRPr lang="ru-RU" sz="2600" b="1" dirty="0">
                        <a:solidFill>
                          <a:schemeClr val="accent3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8906" marR="118906"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</a:tr>
              <a:tr h="487867"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2600" b="1" dirty="0">
                        <a:solidFill>
                          <a:schemeClr val="accent3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8906" marR="118906"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2600" b="1" dirty="0">
                        <a:solidFill>
                          <a:schemeClr val="accent3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8906" marR="118906"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NCEA*</a:t>
                      </a:r>
                      <a:r>
                        <a:rPr lang="en-US" sz="2600" b="1" baseline="0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Level 1</a:t>
                      </a:r>
                      <a:endParaRPr lang="ru-RU" sz="2600" b="1" dirty="0">
                        <a:solidFill>
                          <a:schemeClr val="accent3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8906" marR="118906"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</a:tr>
              <a:tr h="487867"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2600" b="1" dirty="0">
                        <a:solidFill>
                          <a:schemeClr val="accent3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8906" marR="118906"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2600" b="1" dirty="0">
                        <a:solidFill>
                          <a:schemeClr val="accent3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8906" marR="118906"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NCEA* Level 2</a:t>
                      </a:r>
                      <a:endParaRPr lang="ru-RU" sz="2600" b="1" dirty="0">
                        <a:solidFill>
                          <a:schemeClr val="accent3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8906" marR="118906"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</a:tr>
              <a:tr h="487867"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2600" b="1" dirty="0">
                        <a:solidFill>
                          <a:schemeClr val="accent3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8906" marR="118906"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2600" b="1" dirty="0">
                        <a:solidFill>
                          <a:schemeClr val="accent3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8906" marR="118906"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chemeClr val="accent3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NCEA* Level 3</a:t>
                      </a:r>
                      <a:endParaRPr lang="ru-RU" sz="2600" b="1" dirty="0">
                        <a:solidFill>
                          <a:schemeClr val="accent3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8906" marR="118906"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Secondary education curriculum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Years 9-10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Students in Years 9 and 10 study a basic core of subjects: English, social study, general studies,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maths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music, art and crafts and physical education.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Years 11-13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The NCEA is New Zealand’ s main national qualification for secondary students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in Years 11-13</a:t>
            </a:r>
          </a:p>
          <a:p>
            <a:pPr>
              <a:buNone/>
            </a:pPr>
            <a:r>
              <a:rPr lang="en-US" dirty="0" smtClean="0"/>
              <a:t>     </a:t>
            </a:r>
          </a:p>
          <a:p>
            <a:pPr>
              <a:buNone/>
            </a:pPr>
            <a:r>
              <a:rPr lang="en-US" dirty="0" smtClean="0"/>
              <a:t>     </a:t>
            </a:r>
            <a:endParaRPr lang="ru-RU" dirty="0"/>
          </a:p>
        </p:txBody>
      </p:sp>
      <p:pic>
        <p:nvPicPr>
          <p:cNvPr id="4" name="Рисунок 3" descr="imagesCAWBYM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4581128"/>
            <a:ext cx="3960000" cy="198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National Certificate of  Educational Achievement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NCEA Level 1 is offered in Year 11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Level 2 in  Year 12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Level 3 ( and 4 Scholarship qualification)  in Year 13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3(4) levels are first steps of eight levels in the National Qualifications Framework.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NCEA enables students to link their secondary education to their tertiary education, with all levels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recognised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by universities and other  tertiary education providers around New Zealand.</a:t>
            </a:r>
          </a:p>
          <a:p>
            <a:endParaRPr lang="ru-RU" dirty="0"/>
          </a:p>
        </p:txBody>
      </p:sp>
      <p:pic>
        <p:nvPicPr>
          <p:cNvPr id="4" name="Рисунок 3" descr="пкшгтимполре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15816" y="4941168"/>
            <a:ext cx="5987080" cy="165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Secondary education as a pathway to further study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84784"/>
            <a:ext cx="8226425" cy="4525963"/>
          </a:xfrm>
        </p:spPr>
        <p:txBody>
          <a:bodyPr/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There are numerous educational opportunities at tertiary level.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Options available for further study include: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Foundations Studies  are an introduction to the NZ education system and courses are useful for students looking  to enter the tertiary education system.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Universities (There are about eight State Universities. More then 110 thousand students study there(3-10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are foreigners)).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Institutes of technology and polytechnics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Private training establishments ( most run on a similar timetable to state tertiary institutions. 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6425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Courses of English language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052736"/>
            <a:ext cx="8226425" cy="4525963"/>
          </a:xfrm>
        </p:spPr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As a rule studying for foreign students in NZ starts with these courses.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There is a wide choice of special language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centres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departments of studying English  at   Polytechnics  or Universities. Training is conducted in groups or  individually.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They are :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Business  English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English during holidays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Languages International - IELTS  or TOEFL preparation course.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General English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Thank you for attention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imagesCASRK5N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44208" y="4653136"/>
            <a:ext cx="2438400" cy="1828800"/>
          </a:xfrm>
        </p:spPr>
      </p:pic>
      <p:pic>
        <p:nvPicPr>
          <p:cNvPr id="8" name="Рисунок 7" descr="imagesCA7XXVB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484784"/>
            <a:ext cx="2340000" cy="2340000"/>
          </a:xfrm>
          <a:prstGeom prst="rect">
            <a:avLst/>
          </a:prstGeom>
        </p:spPr>
      </p:pic>
      <p:pic>
        <p:nvPicPr>
          <p:cNvPr id="9" name="Рисунок 8" descr="imagesCA8KEIZU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16216" y="332656"/>
            <a:ext cx="2286000" cy="2000250"/>
          </a:xfrm>
          <a:prstGeom prst="rect">
            <a:avLst/>
          </a:prstGeom>
        </p:spPr>
      </p:pic>
      <p:pic>
        <p:nvPicPr>
          <p:cNvPr id="11" name="Рисунок 10" descr="imageреш8н58агн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4725144"/>
            <a:ext cx="2531565" cy="1872000"/>
          </a:xfrm>
          <a:prstGeom prst="rect">
            <a:avLst/>
          </a:prstGeom>
        </p:spPr>
      </p:pic>
      <p:pic>
        <p:nvPicPr>
          <p:cNvPr id="12" name="Рисунок 11" descr="Университет отаго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699792" y="1844824"/>
            <a:ext cx="4032000" cy="403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ind_0557_slide">
  <a:themeElements>
    <a:clrScheme name="Office Theme 2">
      <a:dk1>
        <a:srgbClr val="333333"/>
      </a:dk1>
      <a:lt1>
        <a:srgbClr val="FFFFFF"/>
      </a:lt1>
      <a:dk2>
        <a:srgbClr val="6600FF"/>
      </a:dk2>
      <a:lt2>
        <a:srgbClr val="FFFFFF"/>
      </a:lt2>
      <a:accent1>
        <a:srgbClr val="C7CFFF"/>
      </a:accent1>
      <a:accent2>
        <a:srgbClr val="FFC9FC"/>
      </a:accent2>
      <a:accent3>
        <a:srgbClr val="B8AAFF"/>
      </a:accent3>
      <a:accent4>
        <a:srgbClr val="DADADA"/>
      </a:accent4>
      <a:accent5>
        <a:srgbClr val="E0E4FF"/>
      </a:accent5>
      <a:accent6>
        <a:srgbClr val="E7B6E4"/>
      </a:accent6>
      <a:hlink>
        <a:srgbClr val="DCC7FF"/>
      </a:hlink>
      <a:folHlink>
        <a:srgbClr val="6AEBB1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333333"/>
        </a:dk1>
        <a:lt1>
          <a:srgbClr val="FFFFFF"/>
        </a:lt1>
        <a:dk2>
          <a:srgbClr val="6600FF"/>
        </a:dk2>
        <a:lt2>
          <a:srgbClr val="FFFFFF"/>
        </a:lt2>
        <a:accent1>
          <a:srgbClr val="C199FF"/>
        </a:accent1>
        <a:accent2>
          <a:srgbClr val="D4B7FF"/>
        </a:accent2>
        <a:accent3>
          <a:srgbClr val="B8AAFF"/>
        </a:accent3>
        <a:accent4>
          <a:srgbClr val="DADADA"/>
        </a:accent4>
        <a:accent5>
          <a:srgbClr val="DDCAFF"/>
        </a:accent5>
        <a:accent6>
          <a:srgbClr val="C0A6E7"/>
        </a:accent6>
        <a:hlink>
          <a:srgbClr val="ECDEFF"/>
        </a:hlink>
        <a:folHlink>
          <a:srgbClr val="DACB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333333"/>
        </a:dk1>
        <a:lt1>
          <a:srgbClr val="FFFFFF"/>
        </a:lt1>
        <a:dk2>
          <a:srgbClr val="6600FF"/>
        </a:dk2>
        <a:lt2>
          <a:srgbClr val="FFFFFF"/>
        </a:lt2>
        <a:accent1>
          <a:srgbClr val="C7CFFF"/>
        </a:accent1>
        <a:accent2>
          <a:srgbClr val="FFC9FC"/>
        </a:accent2>
        <a:accent3>
          <a:srgbClr val="B8AAFF"/>
        </a:accent3>
        <a:accent4>
          <a:srgbClr val="DADADA"/>
        </a:accent4>
        <a:accent5>
          <a:srgbClr val="E0E4FF"/>
        </a:accent5>
        <a:accent6>
          <a:srgbClr val="E7B6E4"/>
        </a:accent6>
        <a:hlink>
          <a:srgbClr val="DCC7FF"/>
        </a:hlink>
        <a:folHlink>
          <a:srgbClr val="6AEB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333333"/>
        </a:dk1>
        <a:lt1>
          <a:srgbClr val="FFFFFF"/>
        </a:lt1>
        <a:dk2>
          <a:srgbClr val="6600FF"/>
        </a:dk2>
        <a:lt2>
          <a:srgbClr val="FFFFFF"/>
        </a:lt2>
        <a:accent1>
          <a:srgbClr val="FFCD5B"/>
        </a:accent1>
        <a:accent2>
          <a:srgbClr val="D5EB10"/>
        </a:accent2>
        <a:accent3>
          <a:srgbClr val="B8AAFF"/>
        </a:accent3>
        <a:accent4>
          <a:srgbClr val="DADADA"/>
        </a:accent4>
        <a:accent5>
          <a:srgbClr val="FFE3B5"/>
        </a:accent5>
        <a:accent6>
          <a:srgbClr val="C1D50D"/>
        </a:accent6>
        <a:hlink>
          <a:srgbClr val="D1B2FF"/>
        </a:hlink>
        <a:folHlink>
          <a:srgbClr val="FFC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333333"/>
        </a:dk1>
        <a:lt1>
          <a:srgbClr val="FFFFFF"/>
        </a:lt1>
        <a:dk2>
          <a:srgbClr val="6600FF"/>
        </a:dk2>
        <a:lt2>
          <a:srgbClr val="FFFFFF"/>
        </a:lt2>
        <a:accent1>
          <a:srgbClr val="F3DF2A"/>
        </a:accent1>
        <a:accent2>
          <a:srgbClr val="FDBFB2"/>
        </a:accent2>
        <a:accent3>
          <a:srgbClr val="B8AAFF"/>
        </a:accent3>
        <a:accent4>
          <a:srgbClr val="DADADA"/>
        </a:accent4>
        <a:accent5>
          <a:srgbClr val="F8ECAC"/>
        </a:accent5>
        <a:accent6>
          <a:srgbClr val="E5ADA1"/>
        </a:accent6>
        <a:hlink>
          <a:srgbClr val="44EA9C"/>
        </a:hlink>
        <a:folHlink>
          <a:srgbClr val="D9B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C199FF"/>
        </a:accent1>
        <a:accent2>
          <a:srgbClr val="D4B7FF"/>
        </a:accent2>
        <a:accent3>
          <a:srgbClr val="FFFFFF"/>
        </a:accent3>
        <a:accent4>
          <a:srgbClr val="000000"/>
        </a:accent4>
        <a:accent5>
          <a:srgbClr val="DDCAFF"/>
        </a:accent5>
        <a:accent6>
          <a:srgbClr val="C0A6E7"/>
        </a:accent6>
        <a:hlink>
          <a:srgbClr val="ECDEFF"/>
        </a:hlink>
        <a:folHlink>
          <a:srgbClr val="DACB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C7CFFF"/>
        </a:accent1>
        <a:accent2>
          <a:srgbClr val="FFC9FC"/>
        </a:accent2>
        <a:accent3>
          <a:srgbClr val="FFFFFF"/>
        </a:accent3>
        <a:accent4>
          <a:srgbClr val="000000"/>
        </a:accent4>
        <a:accent5>
          <a:srgbClr val="E0E4FF"/>
        </a:accent5>
        <a:accent6>
          <a:srgbClr val="E7B6E4"/>
        </a:accent6>
        <a:hlink>
          <a:srgbClr val="DCC7FF"/>
        </a:hlink>
        <a:folHlink>
          <a:srgbClr val="6AEBB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CD5B"/>
        </a:accent1>
        <a:accent2>
          <a:srgbClr val="D5EB10"/>
        </a:accent2>
        <a:accent3>
          <a:srgbClr val="FFFFFF"/>
        </a:accent3>
        <a:accent4>
          <a:srgbClr val="000000"/>
        </a:accent4>
        <a:accent5>
          <a:srgbClr val="FFE3B5"/>
        </a:accent5>
        <a:accent6>
          <a:srgbClr val="C1D50D"/>
        </a:accent6>
        <a:hlink>
          <a:srgbClr val="D1B2FF"/>
        </a:hlink>
        <a:folHlink>
          <a:srgbClr val="FFC1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3DF2A"/>
        </a:accent1>
        <a:accent2>
          <a:srgbClr val="FDBFB2"/>
        </a:accent2>
        <a:accent3>
          <a:srgbClr val="FFFFFF"/>
        </a:accent3>
        <a:accent4>
          <a:srgbClr val="000000"/>
        </a:accent4>
        <a:accent5>
          <a:srgbClr val="F8ECAC"/>
        </a:accent5>
        <a:accent6>
          <a:srgbClr val="E5ADA1"/>
        </a:accent6>
        <a:hlink>
          <a:srgbClr val="44EA9C"/>
        </a:hlink>
        <a:folHlink>
          <a:srgbClr val="D9B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333333"/>
      </a:dk1>
      <a:lt1>
        <a:srgbClr val="FFFFFF"/>
      </a:lt1>
      <a:dk2>
        <a:srgbClr val="6600FF"/>
      </a:dk2>
      <a:lt2>
        <a:srgbClr val="FFFFFF"/>
      </a:lt2>
      <a:accent1>
        <a:srgbClr val="C7CFFF"/>
      </a:accent1>
      <a:accent2>
        <a:srgbClr val="FFC9FC"/>
      </a:accent2>
      <a:accent3>
        <a:srgbClr val="B8AAFF"/>
      </a:accent3>
      <a:accent4>
        <a:srgbClr val="DADADA"/>
      </a:accent4>
      <a:accent5>
        <a:srgbClr val="E0E4FF"/>
      </a:accent5>
      <a:accent6>
        <a:srgbClr val="E7B6E4"/>
      </a:accent6>
      <a:hlink>
        <a:srgbClr val="DCC7FF"/>
      </a:hlink>
      <a:folHlink>
        <a:srgbClr val="6AEBB1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333333"/>
        </a:dk1>
        <a:lt1>
          <a:srgbClr val="FFFFFF"/>
        </a:lt1>
        <a:dk2>
          <a:srgbClr val="6600FF"/>
        </a:dk2>
        <a:lt2>
          <a:srgbClr val="FFFFFF"/>
        </a:lt2>
        <a:accent1>
          <a:srgbClr val="C199FF"/>
        </a:accent1>
        <a:accent2>
          <a:srgbClr val="D4B7FF"/>
        </a:accent2>
        <a:accent3>
          <a:srgbClr val="B8AAFF"/>
        </a:accent3>
        <a:accent4>
          <a:srgbClr val="DADADA"/>
        </a:accent4>
        <a:accent5>
          <a:srgbClr val="DDCAFF"/>
        </a:accent5>
        <a:accent6>
          <a:srgbClr val="C0A6E7"/>
        </a:accent6>
        <a:hlink>
          <a:srgbClr val="ECDEFF"/>
        </a:hlink>
        <a:folHlink>
          <a:srgbClr val="DACB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333333"/>
        </a:dk1>
        <a:lt1>
          <a:srgbClr val="FFFFFF"/>
        </a:lt1>
        <a:dk2>
          <a:srgbClr val="6600FF"/>
        </a:dk2>
        <a:lt2>
          <a:srgbClr val="FFFFFF"/>
        </a:lt2>
        <a:accent1>
          <a:srgbClr val="C7CFFF"/>
        </a:accent1>
        <a:accent2>
          <a:srgbClr val="FFC9FC"/>
        </a:accent2>
        <a:accent3>
          <a:srgbClr val="B8AAFF"/>
        </a:accent3>
        <a:accent4>
          <a:srgbClr val="DADADA"/>
        </a:accent4>
        <a:accent5>
          <a:srgbClr val="E0E4FF"/>
        </a:accent5>
        <a:accent6>
          <a:srgbClr val="E7B6E4"/>
        </a:accent6>
        <a:hlink>
          <a:srgbClr val="DCC7FF"/>
        </a:hlink>
        <a:folHlink>
          <a:srgbClr val="6AEB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333333"/>
        </a:dk1>
        <a:lt1>
          <a:srgbClr val="FFFFFF"/>
        </a:lt1>
        <a:dk2>
          <a:srgbClr val="6600FF"/>
        </a:dk2>
        <a:lt2>
          <a:srgbClr val="FFFFFF"/>
        </a:lt2>
        <a:accent1>
          <a:srgbClr val="FFCD5B"/>
        </a:accent1>
        <a:accent2>
          <a:srgbClr val="D5EB10"/>
        </a:accent2>
        <a:accent3>
          <a:srgbClr val="B8AAFF"/>
        </a:accent3>
        <a:accent4>
          <a:srgbClr val="DADADA"/>
        </a:accent4>
        <a:accent5>
          <a:srgbClr val="FFE3B5"/>
        </a:accent5>
        <a:accent6>
          <a:srgbClr val="C1D50D"/>
        </a:accent6>
        <a:hlink>
          <a:srgbClr val="D1B2FF"/>
        </a:hlink>
        <a:folHlink>
          <a:srgbClr val="FFC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333333"/>
        </a:dk1>
        <a:lt1>
          <a:srgbClr val="FFFFFF"/>
        </a:lt1>
        <a:dk2>
          <a:srgbClr val="6600FF"/>
        </a:dk2>
        <a:lt2>
          <a:srgbClr val="FFFFFF"/>
        </a:lt2>
        <a:accent1>
          <a:srgbClr val="F3DF2A"/>
        </a:accent1>
        <a:accent2>
          <a:srgbClr val="FDBFB2"/>
        </a:accent2>
        <a:accent3>
          <a:srgbClr val="B8AAFF"/>
        </a:accent3>
        <a:accent4>
          <a:srgbClr val="DADADA"/>
        </a:accent4>
        <a:accent5>
          <a:srgbClr val="F8ECAC"/>
        </a:accent5>
        <a:accent6>
          <a:srgbClr val="E5ADA1"/>
        </a:accent6>
        <a:hlink>
          <a:srgbClr val="44EA9C"/>
        </a:hlink>
        <a:folHlink>
          <a:srgbClr val="D9B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C199FF"/>
        </a:accent1>
        <a:accent2>
          <a:srgbClr val="D4B7FF"/>
        </a:accent2>
        <a:accent3>
          <a:srgbClr val="FFFFFF"/>
        </a:accent3>
        <a:accent4>
          <a:srgbClr val="000000"/>
        </a:accent4>
        <a:accent5>
          <a:srgbClr val="DDCAFF"/>
        </a:accent5>
        <a:accent6>
          <a:srgbClr val="C0A6E7"/>
        </a:accent6>
        <a:hlink>
          <a:srgbClr val="ECDEFF"/>
        </a:hlink>
        <a:folHlink>
          <a:srgbClr val="DACB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C7CFFF"/>
        </a:accent1>
        <a:accent2>
          <a:srgbClr val="FFC9FC"/>
        </a:accent2>
        <a:accent3>
          <a:srgbClr val="FFFFFF"/>
        </a:accent3>
        <a:accent4>
          <a:srgbClr val="000000"/>
        </a:accent4>
        <a:accent5>
          <a:srgbClr val="E0E4FF"/>
        </a:accent5>
        <a:accent6>
          <a:srgbClr val="E7B6E4"/>
        </a:accent6>
        <a:hlink>
          <a:srgbClr val="DCC7FF"/>
        </a:hlink>
        <a:folHlink>
          <a:srgbClr val="6AEBB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CD5B"/>
        </a:accent1>
        <a:accent2>
          <a:srgbClr val="D5EB10"/>
        </a:accent2>
        <a:accent3>
          <a:srgbClr val="FFFFFF"/>
        </a:accent3>
        <a:accent4>
          <a:srgbClr val="000000"/>
        </a:accent4>
        <a:accent5>
          <a:srgbClr val="FFE3B5"/>
        </a:accent5>
        <a:accent6>
          <a:srgbClr val="C1D50D"/>
        </a:accent6>
        <a:hlink>
          <a:srgbClr val="D1B2FF"/>
        </a:hlink>
        <a:folHlink>
          <a:srgbClr val="FFC1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3DF2A"/>
        </a:accent1>
        <a:accent2>
          <a:srgbClr val="FDBFB2"/>
        </a:accent2>
        <a:accent3>
          <a:srgbClr val="FFFFFF"/>
        </a:accent3>
        <a:accent4>
          <a:srgbClr val="000000"/>
        </a:accent4>
        <a:accent5>
          <a:srgbClr val="F8ECAC"/>
        </a:accent5>
        <a:accent6>
          <a:srgbClr val="E5ADA1"/>
        </a:accent6>
        <a:hlink>
          <a:srgbClr val="44EA9C"/>
        </a:hlink>
        <a:folHlink>
          <a:srgbClr val="D9B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ind_0557_slide</Template>
  <TotalTime>569</TotalTime>
  <Words>434</Words>
  <Application>Microsoft Office PowerPoint</Application>
  <PresentationFormat>On-screen Show (4:3)</PresentationFormat>
  <Paragraphs>84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ind_0557_slide</vt:lpstr>
      <vt:lpstr>1_Default Design</vt:lpstr>
      <vt:lpstr>Education of New Zealand</vt:lpstr>
      <vt:lpstr>The education in New Zealand </vt:lpstr>
      <vt:lpstr>The Educational system of New Zealand</vt:lpstr>
      <vt:lpstr>The system of education can be divided into four parts:</vt:lpstr>
      <vt:lpstr>Secondary education curriculum </vt:lpstr>
      <vt:lpstr>National Certificate of  Educational Achievement</vt:lpstr>
      <vt:lpstr>Secondary education as a pathway to further study</vt:lpstr>
      <vt:lpstr>Courses of English language</vt:lpstr>
      <vt:lpstr>Thank you for attention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 of New Zealand</dc:title>
  <dc:creator>Настя</dc:creator>
  <cp:lastModifiedBy>Александр</cp:lastModifiedBy>
  <cp:revision>61</cp:revision>
  <dcterms:created xsi:type="dcterms:W3CDTF">2012-12-16T06:43:45Z</dcterms:created>
  <dcterms:modified xsi:type="dcterms:W3CDTF">2014-05-11T07:57:09Z</dcterms:modified>
</cp:coreProperties>
</file>