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1"/>
  </p:notesMasterIdLst>
  <p:sldIdLst>
    <p:sldId id="256" r:id="rId2"/>
    <p:sldId id="285" r:id="rId3"/>
    <p:sldId id="286" r:id="rId4"/>
    <p:sldId id="287" r:id="rId5"/>
    <p:sldId id="288" r:id="rId6"/>
    <p:sldId id="289" r:id="rId7"/>
    <p:sldId id="290" r:id="rId8"/>
    <p:sldId id="291" r:id="rId9"/>
    <p:sldId id="292" r:id="rId10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9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Темный стиль 2 -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3" autoAdjust="0"/>
    <p:restoredTop sz="92782" autoAdjust="0"/>
  </p:normalViewPr>
  <p:slideViewPr>
    <p:cSldViewPr>
      <p:cViewPr>
        <p:scale>
          <a:sx n="70" d="100"/>
          <a:sy n="70" d="100"/>
        </p:scale>
        <p:origin x="-2814" y="-9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A4BEBE-F5B0-40BC-A164-F089FE2C8105}" type="datetimeFigureOut">
              <a:rPr lang="ru-RU" smtClean="0"/>
              <a:pPr/>
              <a:t>03.02.2013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8E2115-E9BC-41CE-9AA1-9562C4AC299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0289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2/3/2013</a:t>
            </a:fld>
            <a:endParaRPr lang="en-US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2/3/2013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2/3/2013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2/3/2013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2/3/2013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2/3/2013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2/3/2013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2/3/2013</a:t>
            </a:fld>
            <a:endParaRPr lang="en-US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2/3/2013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2/3/2013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2/3/2013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2/3/2013</a:t>
            </a:fld>
            <a:endParaRPr lang="en-US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spd="slow">
    <p:fade thruBlk="1"/>
  </p:transition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uk-UA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Пріони</a:t>
            </a:r>
            <a:endParaRPr lang="ru-RU" sz="8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2514600"/>
            <a:ext cx="4967010" cy="3877658"/>
          </a:xfr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883"/>
    </mc:Choice>
    <mc:Fallback xmlns="">
      <p:transition advTm="188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228600" y="838200"/>
            <a:ext cx="9372600" cy="4525963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uk-UA" i="1" dirty="0" smtClean="0">
                <a:solidFill>
                  <a:srgbClr val="FF0000"/>
                </a:solidFill>
              </a:rPr>
              <a:t>		</a:t>
            </a:r>
            <a:r>
              <a:rPr lang="uk-UA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2D050"/>
                </a:solidFill>
              </a:rPr>
              <a:t>Пріони</a:t>
            </a:r>
            <a:r>
              <a:rPr lang="uk-UA" dirty="0" smtClean="0"/>
              <a:t> </a:t>
            </a:r>
            <a:r>
              <a:rPr lang="uk-UA" dirty="0" smtClean="0">
                <a:solidFill>
                  <a:srgbClr val="92D050"/>
                </a:solidFill>
              </a:rPr>
              <a:t>— особливий клас інфекційних агентів, чисто білкових (тобто таких, що не містять нуклеїнових кислот), що викликають важкі захворювання центральної нервової системи у людей і ряду вищих.</a:t>
            </a:r>
          </a:p>
          <a:p>
            <a:pPr algn="just">
              <a:buNone/>
            </a:pPr>
            <a:r>
              <a:rPr lang="uk-UA" dirty="0" smtClean="0">
                <a:solidFill>
                  <a:srgbClr val="92D050"/>
                </a:solidFill>
              </a:rPr>
              <a:t>		Пріонний білок, що володіє аномальною тривимірною структурою, здатний прямо каталізувати структурне перетворення гомологічного йому нормального клітинного білка в собі подібний (пріонний), приєднуючись до білка-мішені і змінюючи його конформацію. Як правило, пріонний стан білка характеризується переходом </a:t>
            </a:r>
            <a:r>
              <a:rPr lang="el-GR" dirty="0" smtClean="0">
                <a:solidFill>
                  <a:srgbClr val="92D050"/>
                </a:solidFill>
              </a:rPr>
              <a:t>α-</a:t>
            </a:r>
            <a:r>
              <a:rPr lang="uk-UA" dirty="0" smtClean="0">
                <a:solidFill>
                  <a:srgbClr val="92D050"/>
                </a:solidFill>
              </a:rPr>
              <a:t>спіралей білка в </a:t>
            </a:r>
            <a:r>
              <a:rPr lang="el-GR" dirty="0" smtClean="0">
                <a:solidFill>
                  <a:srgbClr val="92D050"/>
                </a:solidFill>
              </a:rPr>
              <a:t>β-</a:t>
            </a:r>
            <a:r>
              <a:rPr lang="uk-UA" dirty="0" smtClean="0">
                <a:solidFill>
                  <a:srgbClr val="92D050"/>
                </a:solidFill>
              </a:rPr>
              <a:t>складчастість.</a:t>
            </a:r>
            <a:endParaRPr lang="uk-UA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ransition spd="slow" advTm="47060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D:\Танюша, школа\новое\Копия foto-full-29426-148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52400"/>
            <a:ext cx="6324600" cy="569465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676400" y="5867400"/>
            <a:ext cx="63591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i="1" dirty="0" smtClean="0">
                <a:solidFill>
                  <a:srgbClr val="92D050"/>
                </a:solidFill>
              </a:rPr>
              <a:t>Зміна укладки поліпептидного ланцюга </a:t>
            </a:r>
          </a:p>
          <a:p>
            <a:pPr algn="ctr"/>
            <a:r>
              <a:rPr lang="uk-UA" i="1" dirty="0" smtClean="0">
                <a:solidFill>
                  <a:srgbClr val="92D050"/>
                </a:solidFill>
              </a:rPr>
              <a:t>під час перетворення нормального білка (а) на пріон (</a:t>
            </a:r>
            <a:r>
              <a:rPr lang="en-US" i="1" dirty="0" smtClean="0">
                <a:solidFill>
                  <a:srgbClr val="92D050"/>
                </a:solidFill>
              </a:rPr>
              <a:t>b)</a:t>
            </a:r>
            <a:endParaRPr lang="ru-RU" i="1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4908">
        <p:fade/>
      </p:transition>
    </mc:Choice>
    <mc:Fallback xmlns="">
      <p:transition spd="med" advTm="14908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24400" y="3339999"/>
            <a:ext cx="4419600" cy="35180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228600" y="0"/>
            <a:ext cx="9372600" cy="452596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uk-UA" sz="2400" dirty="0" smtClean="0"/>
              <a:t>		</a:t>
            </a:r>
            <a:r>
              <a:rPr lang="uk-UA" sz="2400" dirty="0" smtClean="0">
                <a:solidFill>
                  <a:srgbClr val="92D050"/>
                </a:solidFill>
              </a:rPr>
              <a:t>Життєвий цикл пріонів має свої особливості. За нормальних умов пріони – це нешкідливі клітинні білки,проте вони мають здатність перетворюватися на стійкі структури, які спричиняють деякі смертельні захворювання головного мозку в людей та тварин. Уражена ділянка мозку має характерну губчасту структуру, яка свідчить про ураження великої кількості нервових клітин, що призводить до виражених неврологічних симптомів, таких як зниження тонусу м</a:t>
            </a:r>
            <a:r>
              <a:rPr lang="en-US" sz="2400" dirty="0" smtClean="0">
                <a:solidFill>
                  <a:srgbClr val="92D050"/>
                </a:solidFill>
              </a:rPr>
              <a:t>’</a:t>
            </a:r>
            <a:r>
              <a:rPr lang="uk-UA" sz="2400" dirty="0" smtClean="0">
                <a:solidFill>
                  <a:srgbClr val="92D050"/>
                </a:solidFill>
              </a:rPr>
              <a:t>язів, недоумство, втрата</a:t>
            </a:r>
            <a:r>
              <a:rPr lang="en-US" sz="2400" dirty="0" smtClean="0">
                <a:solidFill>
                  <a:srgbClr val="92D050"/>
                </a:solidFill>
              </a:rPr>
              <a:t> </a:t>
            </a:r>
            <a:r>
              <a:rPr lang="uk-UA" sz="2400" dirty="0" smtClean="0">
                <a:solidFill>
                  <a:srgbClr val="92D050"/>
                </a:solidFill>
              </a:rPr>
              <a:t>пам</a:t>
            </a:r>
            <a:r>
              <a:rPr lang="en-US" sz="2400" dirty="0" smtClean="0">
                <a:solidFill>
                  <a:srgbClr val="92D050"/>
                </a:solidFill>
              </a:rPr>
              <a:t>’</a:t>
            </a:r>
            <a:r>
              <a:rPr lang="uk-UA" sz="2400" dirty="0" smtClean="0">
                <a:solidFill>
                  <a:srgbClr val="92D050"/>
                </a:solidFill>
              </a:rPr>
              <a:t>яті і безсоння.</a:t>
            </a:r>
            <a:endParaRPr lang="ru-RU" sz="2400" dirty="0">
              <a:solidFill>
                <a:srgbClr val="92D05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5715000"/>
            <a:ext cx="49979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i="1" dirty="0" smtClean="0">
                <a:solidFill>
                  <a:srgbClr val="92D050"/>
                </a:solidFill>
              </a:rPr>
              <a:t>Гістологічний препарат, ураженої пріонами</a:t>
            </a:r>
          </a:p>
          <a:p>
            <a:r>
              <a:rPr lang="uk-UA" i="1" dirty="0" smtClean="0">
                <a:solidFill>
                  <a:srgbClr val="92D050"/>
                </a:solidFill>
              </a:rPr>
              <a:t> тканини із утворенням характерною</a:t>
            </a:r>
          </a:p>
          <a:p>
            <a:r>
              <a:rPr lang="uk-UA" i="1" dirty="0" smtClean="0">
                <a:solidFill>
                  <a:srgbClr val="92D050"/>
                </a:solidFill>
              </a:rPr>
              <a:t> губчастої структури.</a:t>
            </a:r>
            <a:endParaRPr lang="uk-UA" i="1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ransition spd="slow" advTm="45214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pPr algn="ctr"/>
            <a:r>
              <a:rPr lang="uk-UA" dirty="0" smtClean="0">
                <a:solidFill>
                  <a:srgbClr val="66FF99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Пріонні захворювання людини</a:t>
            </a:r>
            <a:endParaRPr lang="uk-UA" dirty="0">
              <a:solidFill>
                <a:srgbClr val="66FF99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14400"/>
            <a:ext cx="8915400" cy="4525963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sz="2800" dirty="0" smtClean="0"/>
              <a:t>	</a:t>
            </a:r>
            <a:r>
              <a:rPr lang="ru-RU" sz="2800" dirty="0" smtClean="0">
                <a:solidFill>
                  <a:srgbClr val="92D050"/>
                </a:solidFill>
              </a:rPr>
              <a:t>Найбільш відомі пріонні інфекції, пов'язані з ураженням головного мозку:</a:t>
            </a:r>
          </a:p>
          <a:p>
            <a:pPr>
              <a:buFont typeface="Wingdings" pitchFamily="2" charset="2"/>
              <a:buChar char="ü"/>
            </a:pPr>
            <a:r>
              <a:rPr lang="ru-RU" sz="2800" dirty="0" smtClean="0">
                <a:solidFill>
                  <a:srgbClr val="92D050"/>
                </a:solidFill>
              </a:rPr>
              <a:t>хвороба Кройтцфельдта - Якоба </a:t>
            </a:r>
            <a:endParaRPr lang="en-US" sz="2800" dirty="0" smtClean="0">
              <a:solidFill>
                <a:srgbClr val="92D050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ru-RU" sz="2800" dirty="0" smtClean="0">
                <a:solidFill>
                  <a:srgbClr val="92D050"/>
                </a:solidFill>
              </a:rPr>
              <a:t>фатальна сімейна безсоння</a:t>
            </a:r>
            <a:endParaRPr lang="en-US" sz="2800" dirty="0" smtClean="0">
              <a:solidFill>
                <a:srgbClr val="92D050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ru-RU" sz="2800" dirty="0" smtClean="0">
                <a:solidFill>
                  <a:srgbClr val="92D050"/>
                </a:solidFill>
              </a:rPr>
              <a:t>хвороба Куру (</a:t>
            </a:r>
            <a:r>
              <a:rPr lang="en-US" sz="2800" dirty="0" smtClean="0">
                <a:solidFill>
                  <a:srgbClr val="92D050"/>
                </a:solidFill>
              </a:rPr>
              <a:t>Kuru), </a:t>
            </a:r>
            <a:r>
              <a:rPr lang="ru-RU" sz="2800" dirty="0" smtClean="0">
                <a:solidFill>
                  <a:srgbClr val="92D050"/>
                </a:solidFill>
              </a:rPr>
              <a:t>пов'язана з ритуальним канібалізмом у деяких країнах Океанії;</a:t>
            </a:r>
          </a:p>
          <a:p>
            <a:pPr>
              <a:buFont typeface="Wingdings" pitchFamily="2" charset="2"/>
              <a:buChar char="ü"/>
            </a:pPr>
            <a:r>
              <a:rPr lang="ru-RU" sz="2800" dirty="0" smtClean="0">
                <a:solidFill>
                  <a:srgbClr val="92D050"/>
                </a:solidFill>
              </a:rPr>
              <a:t>синдром Герстманна - Штройслера - Шейнкера.</a:t>
            </a:r>
          </a:p>
          <a:p>
            <a:pPr algn="just">
              <a:buNone/>
            </a:pPr>
            <a:r>
              <a:rPr lang="uk-UA" sz="2800" dirty="0" smtClean="0">
                <a:solidFill>
                  <a:srgbClr val="92D050"/>
                </a:solidFill>
              </a:rPr>
              <a:t>		Ці хвороби є повільними інфекціями, що спричиняють ураження сірої речовини головного мозку і призводять  до рухових порушень, психічних розладів, недоумства, смерті.</a:t>
            </a:r>
            <a:endParaRPr lang="ru-RU" sz="2800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ransition spd="slow" advTm="39661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21" r="14221"/>
          <a:stretch>
            <a:fillRect/>
          </a:stretch>
        </p:blipFill>
        <p:spPr>
          <a:xfrm>
            <a:off x="685800" y="1019906"/>
            <a:ext cx="3981734" cy="4314093"/>
          </a:xfrm>
        </p:spPr>
      </p:pic>
      <p:sp>
        <p:nvSpPr>
          <p:cNvPr id="3" name="Объект 2"/>
          <p:cNvSpPr>
            <a:spLocks noGrp="1"/>
          </p:cNvSpPr>
          <p:nvPr>
            <p:ph type="body" sz="half" idx="2"/>
          </p:nvPr>
        </p:nvSpPr>
        <p:spPr>
          <a:xfrm>
            <a:off x="5105400" y="762000"/>
            <a:ext cx="3505200" cy="5181600"/>
          </a:xfrm>
        </p:spPr>
        <p:txBody>
          <a:bodyPr>
            <a:noAutofit/>
          </a:bodyPr>
          <a:lstStyle/>
          <a:p>
            <a:pPr marL="36576" indent="0">
              <a:buNone/>
            </a:pPr>
            <a:r>
              <a:rPr lang="ru-RU" sz="2000" dirty="0">
                <a:solidFill>
                  <a:srgbClr val="92D050"/>
                </a:solidFill>
              </a:rPr>
              <a:t>Пріони дуже стійкі до звичайних </a:t>
            </a:r>
            <a:r>
              <a:rPr lang="ru-RU" sz="2000" dirty="0">
                <a:solidFill>
                  <a:srgbClr val="92D050"/>
                </a:solidFill>
              </a:rPr>
              <a:t>методів</a:t>
            </a:r>
            <a:r>
              <a:rPr lang="ru-RU" sz="2000" dirty="0">
                <a:solidFill>
                  <a:srgbClr val="92D050"/>
                </a:solidFill>
              </a:rPr>
              <a:t> </a:t>
            </a:r>
            <a:r>
              <a:rPr lang="ru-RU" sz="2000" dirty="0" smtClean="0">
                <a:solidFill>
                  <a:srgbClr val="92D050"/>
                </a:solidFill>
              </a:rPr>
              <a:t>дезинфекції</a:t>
            </a:r>
            <a:r>
              <a:rPr lang="ru-RU" sz="2000" dirty="0">
                <a:solidFill>
                  <a:srgbClr val="92D050"/>
                </a:solidFill>
              </a:rPr>
              <a:t>. Іонізуюче, ультрафіолетове або мікрохвильове випромінювання на них практично не діє. </a:t>
            </a:r>
            <a:r>
              <a:rPr lang="ru-RU" sz="2000" dirty="0" smtClean="0">
                <a:solidFill>
                  <a:srgbClr val="92D050"/>
                </a:solidFill>
              </a:rPr>
              <a:t>Дезинфекційні</a:t>
            </a:r>
            <a:r>
              <a:rPr lang="ru-RU" sz="2000" dirty="0" smtClean="0">
                <a:solidFill>
                  <a:srgbClr val="92D050"/>
                </a:solidFill>
              </a:rPr>
              <a:t> </a:t>
            </a:r>
            <a:r>
              <a:rPr lang="ru-RU" sz="2000" dirty="0">
                <a:solidFill>
                  <a:srgbClr val="92D050"/>
                </a:solidFill>
              </a:rPr>
              <a:t>засоби, що зазвичай використовуються в медичній практиці, діють на них лише в дуже обмеженій формі. Надійно їх ліквідовують дезінфікуючі реактиви - сильні окисники, що мають руйнівну дію на </a:t>
            </a:r>
            <a:r>
              <a:rPr lang="ru-RU" sz="2000" dirty="0" smtClean="0">
                <a:solidFill>
                  <a:srgbClr val="92D050"/>
                </a:solidFill>
              </a:rPr>
              <a:t>протеїни</a:t>
            </a:r>
            <a:r>
              <a:rPr lang="en-US" sz="2000" dirty="0">
                <a:solidFill>
                  <a:srgbClr val="92D050"/>
                </a:solidFill>
              </a:rPr>
              <a:t>.</a:t>
            </a:r>
            <a:endParaRPr lang="ru-RU" sz="2000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8742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1026">
        <p:split orient="vert"/>
      </p:transition>
    </mc:Choice>
    <mc:Fallback xmlns="">
      <p:transition spd="slow" advTm="31026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077200" cy="1143000"/>
          </a:xfrm>
        </p:spPr>
        <p:txBody>
          <a:bodyPr>
            <a:normAutofit fontScale="90000"/>
          </a:bodyPr>
          <a:lstStyle/>
          <a:p>
            <a:r>
              <a:rPr lang="ru-RU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Потенційна небезпека для людини</a:t>
            </a:r>
            <a:br>
              <a:rPr lang="ru-RU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</a:br>
            <a:endParaRPr lang="ru-RU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981200"/>
            <a:ext cx="8077200" cy="4525963"/>
          </a:xfrm>
        </p:spPr>
        <p:txBody>
          <a:bodyPr>
            <a:normAutofit fontScale="85000" lnSpcReduction="20000"/>
          </a:bodyPr>
          <a:lstStyle/>
          <a:p>
            <a:pPr marL="36576" indent="0">
              <a:buNone/>
            </a:pPr>
            <a:r>
              <a:rPr lang="ru-RU" dirty="0">
                <a:solidFill>
                  <a:srgbClr val="92D050"/>
                </a:solidFill>
              </a:rPr>
              <a:t> </a:t>
            </a:r>
            <a:r>
              <a:rPr lang="ru-RU" dirty="0" smtClean="0">
                <a:solidFill>
                  <a:srgbClr val="92D050"/>
                </a:solidFill>
              </a:rPr>
              <a:t>Незважаючи</a:t>
            </a:r>
            <a:r>
              <a:rPr lang="ru-RU" dirty="0" smtClean="0">
                <a:solidFill>
                  <a:srgbClr val="92D050"/>
                </a:solidFill>
              </a:rPr>
              <a:t> </a:t>
            </a:r>
            <a:r>
              <a:rPr lang="ru-RU" dirty="0">
                <a:solidFill>
                  <a:srgbClr val="92D050"/>
                </a:solidFill>
              </a:rPr>
              <a:t>на незначну кількість явних випадків пріонних захворювань у людей, багато фахівців вважають, що мається високий ступінь небезпеки «повільних» інфекцій для людини.</a:t>
            </a:r>
          </a:p>
          <a:p>
            <a:pPr marL="36576" indent="0">
              <a:buNone/>
            </a:pPr>
            <a:r>
              <a:rPr lang="ru-RU" dirty="0" smtClean="0">
                <a:solidFill>
                  <a:srgbClr val="92D050"/>
                </a:solidFill>
              </a:rPr>
              <a:t> За </a:t>
            </a:r>
            <a:r>
              <a:rPr lang="ru-RU" dirty="0">
                <a:solidFill>
                  <a:srgbClr val="92D050"/>
                </a:solidFill>
              </a:rPr>
              <a:t>неперевіреними даними, джерелом поширення можуть бути стоматологічні процедури, пов'язані з попаданням пріонів в кров'яне русло.</a:t>
            </a:r>
          </a:p>
          <a:p>
            <a:pPr marL="36576" indent="0">
              <a:buNone/>
            </a:pPr>
            <a:r>
              <a:rPr lang="ru-RU" dirty="0" smtClean="0">
                <a:solidFill>
                  <a:srgbClr val="92D050"/>
                </a:solidFill>
              </a:rPr>
              <a:t> </a:t>
            </a:r>
            <a:r>
              <a:rPr lang="ru-RU" dirty="0" smtClean="0">
                <a:solidFill>
                  <a:srgbClr val="92D050"/>
                </a:solidFill>
              </a:rPr>
              <a:t>Під</a:t>
            </a:r>
            <a:r>
              <a:rPr lang="ru-RU" dirty="0" smtClean="0">
                <a:solidFill>
                  <a:srgbClr val="92D050"/>
                </a:solidFill>
              </a:rPr>
              <a:t> </a:t>
            </a:r>
            <a:r>
              <a:rPr lang="ru-RU" dirty="0">
                <a:solidFill>
                  <a:srgbClr val="92D050"/>
                </a:solidFill>
              </a:rPr>
              <a:t>підозру потрапив також лецитин тваринного походження, що викликало скорочення застосування його в фармакологічній промисловості, і витіснення рослинним (в основному, соєвим) лецитином.</a:t>
            </a:r>
          </a:p>
        </p:txBody>
      </p:sp>
    </p:spTree>
    <p:extLst>
      <p:ext uri="{BB962C8B-B14F-4D97-AF65-F5344CB8AC3E}">
        <p14:creationId xmlns:p14="http://schemas.microsoft.com/office/powerpoint/2010/main" val="2539662895"/>
      </p:ext>
    </p:extLst>
  </p:cSld>
  <p:clrMapOvr>
    <a:masterClrMapping/>
  </p:clrMapOvr>
  <p:transition spd="slow" advTm="53440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077200" cy="1554162"/>
          </a:xfrm>
        </p:spPr>
        <p:txBody>
          <a:bodyPr>
            <a:normAutofit fontScale="90000"/>
          </a:bodyPr>
          <a:lstStyle/>
          <a:p>
            <a:r>
              <a:rPr lang="ru-RU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Дослідження пріонів дріжджів та інших мікроміцетів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153400" cy="5257800"/>
          </a:xfrm>
        </p:spPr>
        <p:txBody>
          <a:bodyPr>
            <a:normAutofit fontScale="85000" lnSpcReduction="20000"/>
          </a:bodyPr>
          <a:lstStyle/>
          <a:p>
            <a:pPr marL="36576" indent="0">
              <a:buNone/>
            </a:pPr>
            <a:r>
              <a:rPr lang="ru-RU" dirty="0" smtClean="0">
                <a:solidFill>
                  <a:srgbClr val="92D050"/>
                </a:solidFill>
              </a:rPr>
              <a:t> </a:t>
            </a:r>
            <a:r>
              <a:rPr lang="ru-RU" dirty="0" smtClean="0">
                <a:solidFill>
                  <a:srgbClr val="92D050"/>
                </a:solidFill>
              </a:rPr>
              <a:t>Пріони-подібні</a:t>
            </a:r>
            <a:r>
              <a:rPr lang="ru-RU" dirty="0" smtClean="0">
                <a:solidFill>
                  <a:srgbClr val="92D050"/>
                </a:solidFill>
              </a:rPr>
              <a:t> </a:t>
            </a:r>
            <a:r>
              <a:rPr lang="ru-RU" dirty="0">
                <a:solidFill>
                  <a:srgbClr val="92D050"/>
                </a:solidFill>
              </a:rPr>
              <a:t>білки, поведінка яких подібно до поведінки </a:t>
            </a:r>
            <a:r>
              <a:rPr lang="en-US" dirty="0">
                <a:solidFill>
                  <a:srgbClr val="92D050"/>
                </a:solidFill>
              </a:rPr>
              <a:t>PrP, </a:t>
            </a:r>
            <a:r>
              <a:rPr lang="ru-RU" dirty="0">
                <a:solidFill>
                  <a:srgbClr val="92D050"/>
                </a:solidFill>
              </a:rPr>
              <a:t>знайдені в природних популяціях дріжджів та інших мікроміцетів. Дослідження пріонів дріжджів підтвердили гіпотезу про те, що перетворення білків у пріонний стан залежить тільки від білків. Було показано, що пріони, екстраговані з клітин, можуть служити «зерном» утворення пріонів у пробірці. </a:t>
            </a:r>
            <a:endParaRPr lang="ru-RU" dirty="0" smtClean="0">
              <a:solidFill>
                <a:srgbClr val="92D050"/>
              </a:solidFill>
            </a:endParaRPr>
          </a:p>
          <a:p>
            <a:pPr marL="36576" indent="0">
              <a:buNone/>
            </a:pPr>
            <a:r>
              <a:rPr lang="ru-RU" dirty="0">
                <a:solidFill>
                  <a:srgbClr val="92D050"/>
                </a:solidFill>
              </a:rPr>
              <a:t> </a:t>
            </a:r>
            <a:r>
              <a:rPr lang="ru-RU" dirty="0" smtClean="0">
                <a:solidFill>
                  <a:srgbClr val="92D050"/>
                </a:solidFill>
              </a:rPr>
              <a:t>Один </a:t>
            </a:r>
            <a:r>
              <a:rPr lang="ru-RU" dirty="0">
                <a:solidFill>
                  <a:srgbClr val="92D050"/>
                </a:solidFill>
              </a:rPr>
              <a:t>із найдобріше вивчених білків, схильних до утворення пріонів у дріжджів - фактор термінації трансляції (</a:t>
            </a:r>
            <a:r>
              <a:rPr lang="en-US" dirty="0">
                <a:solidFill>
                  <a:srgbClr val="92D050"/>
                </a:solidFill>
              </a:rPr>
              <a:t>eRF3), </a:t>
            </a:r>
            <a:r>
              <a:rPr lang="ru-RU" dirty="0">
                <a:solidFill>
                  <a:srgbClr val="92D050"/>
                </a:solidFill>
              </a:rPr>
              <a:t>який утворює так названі </a:t>
            </a:r>
            <a:r>
              <a:rPr lang="en-US" dirty="0">
                <a:solidFill>
                  <a:srgbClr val="92D050"/>
                </a:solidFill>
              </a:rPr>
              <a:t>PSI + </a:t>
            </a:r>
            <a:r>
              <a:rPr lang="ru-RU" dirty="0">
                <a:solidFill>
                  <a:srgbClr val="92D050"/>
                </a:solidFill>
              </a:rPr>
              <a:t>клітини. Такі клітини мають змінений фізіологічний стан і змінений рівень експресії деяких генів, що дозволило висунути гіпотезу про те, що у дріжджів утворення пріонів може грати адаптативну </a:t>
            </a:r>
            <a:r>
              <a:rPr lang="ru-RU" dirty="0" smtClean="0">
                <a:solidFill>
                  <a:srgbClr val="92D050"/>
                </a:solidFill>
              </a:rPr>
              <a:t>роль.</a:t>
            </a:r>
            <a:endParaRPr lang="ru-RU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5135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Tm="78871">
        <p:circle/>
      </p:transition>
    </mc:Choice>
    <mc:Fallback xmlns="">
      <p:transition spd="slow" advTm="78871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62000" y="2438400"/>
            <a:ext cx="7470648" cy="1143000"/>
          </a:xfrm>
        </p:spPr>
        <p:txBody>
          <a:bodyPr>
            <a:noAutofit/>
          </a:bodyPr>
          <a:lstStyle/>
          <a:p>
            <a:r>
              <a:rPr lang="uk-UA" sz="7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Дякую за увагу!!!</a:t>
            </a:r>
            <a:endParaRPr lang="ru-RU" sz="72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29525558"/>
      </p:ext>
    </p:extLst>
  </p:cSld>
  <p:clrMapOvr>
    <a:masterClrMapping/>
  </p:clrMapOvr>
  <p:transition spd="slow" advTm="2344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454</TotalTime>
  <Words>298</Words>
  <Application>Microsoft Office PowerPoint</Application>
  <PresentationFormat>Экран (4:3)</PresentationFormat>
  <Paragraphs>25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Техническая</vt:lpstr>
      <vt:lpstr>Пріони</vt:lpstr>
      <vt:lpstr>Презентация PowerPoint</vt:lpstr>
      <vt:lpstr>Презентация PowerPoint</vt:lpstr>
      <vt:lpstr>Презентация PowerPoint</vt:lpstr>
      <vt:lpstr>Пріонні захворювання людини</vt:lpstr>
      <vt:lpstr>Презентация PowerPoint</vt:lpstr>
      <vt:lpstr>Потенційна небезпека для людини </vt:lpstr>
      <vt:lpstr>Дослідження пріонів дріжджів та інших мікроміцетів </vt:lpstr>
      <vt:lpstr>Дякую за увагу!!!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Віруси. Бактерії. Пріони</dc:title>
  <cp:lastModifiedBy>МАРТА</cp:lastModifiedBy>
  <cp:revision>83</cp:revision>
  <dcterms:modified xsi:type="dcterms:W3CDTF">2013-02-03T13:23:13Z</dcterms:modified>
</cp:coreProperties>
</file>