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sldIdLst>
    <p:sldId id="256" r:id="rId3"/>
    <p:sldId id="262" r:id="rId4"/>
    <p:sldId id="257" r:id="rId5"/>
    <p:sldId id="260" r:id="rId6"/>
    <p:sldId id="261" r:id="rId7"/>
    <p:sldId id="258" r:id="rId8"/>
    <p:sldId id="263" r:id="rId9"/>
    <p:sldId id="271" r:id="rId10"/>
    <p:sldId id="272" r:id="rId11"/>
    <p:sldId id="270" r:id="rId12"/>
    <p:sldId id="269" r:id="rId13"/>
    <p:sldId id="264" r:id="rId14"/>
    <p:sldId id="267" r:id="rId15"/>
    <p:sldId id="268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93" autoAdjust="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698F5-F89F-4739-9808-A0DF417A7EEE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1EBA-5D8C-4885-8A99-B546B3AEF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8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microsoft.com/office/2007/relationships/hdphoto" Target="../media/hdphoto13.wdp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2" y="4869160"/>
            <a:ext cx="8712968" cy="1607840"/>
          </a:xfrm>
          <a:prstGeom prst="roundRect">
            <a:avLst>
              <a:gd name="adj" fmla="val 5281"/>
            </a:avLst>
          </a:pr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alpha val="31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Національний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природний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парк </a:t>
            </a:r>
            <a:r>
              <a:rPr lang="ru-RU" sz="4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Подільські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Товтри</a:t>
            </a:r>
            <a:endParaRPr lang="en-US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1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Lanius_excubitor_L.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t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17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Lacerta_virid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78" b="42051"/>
          <a:stretch/>
        </p:blipFill>
        <p:spPr bwMode="auto">
          <a:xfrm>
            <a:off x="0" y="-1"/>
            <a:ext cx="5143500" cy="3691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Parnassius_mnemosyn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6" y="3691095"/>
            <a:ext cx="51435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esktop\Lacerta_viridis_Laur.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01" r="22058"/>
          <a:stretch/>
        </p:blipFill>
        <p:spPr bwMode="auto">
          <a:xfrm>
            <a:off x="5136684" y="0"/>
            <a:ext cx="40073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03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Bombina_variegata_L.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30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Rhip-08.02.2008-Yac-PodTovtry-Drebe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" y="-1"/>
            <a:ext cx="9162615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46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Paur-18.12.2008-Iva-PodTovtry-Drebe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" y="-1"/>
            <a:ext cx="9144318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445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542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441325" algn="just"/>
            <a:r>
              <a:rPr lang="uk-UA" sz="1800" dirty="0">
                <a:latin typeface="Cambria" pitchFamily="18" charset="0"/>
              </a:rPr>
              <a:t>Родзинкою Подільських </a:t>
            </a:r>
            <a:r>
              <a:rPr lang="uk-UA" sz="1800" dirty="0" err="1">
                <a:latin typeface="Cambria" pitchFamily="18" charset="0"/>
              </a:rPr>
              <a:t>Товтр</a:t>
            </a:r>
            <a:r>
              <a:rPr lang="uk-UA" sz="1800" dirty="0">
                <a:latin typeface="Cambria" pitchFamily="18" charset="0"/>
              </a:rPr>
              <a:t> є </a:t>
            </a:r>
            <a:r>
              <a:rPr lang="uk-UA" sz="1800" dirty="0" err="1">
                <a:latin typeface="Cambria" pitchFamily="18" charset="0"/>
              </a:rPr>
              <a:t>Бакотська</a:t>
            </a:r>
            <a:r>
              <a:rPr lang="uk-UA" sz="1800" dirty="0">
                <a:latin typeface="Cambria" pitchFamily="18" charset="0"/>
              </a:rPr>
              <a:t> долина, де розташований скельний монастир, який був першим оплотом християнства в Київській Русі. До нашого часу в скелі збереглися келії ченців, місця для молитов і поховання.</a:t>
            </a:r>
          </a:p>
        </p:txBody>
      </p:sp>
      <p:pic>
        <p:nvPicPr>
          <p:cNvPr id="14338" name="Picture 2" descr="C:\Users\Admin\Desktop\igor-melika-dnister-22-26-08-2012-bakota-70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621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287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193813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" y="0"/>
            <a:ext cx="914090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9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1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41325" algn="just"/>
            <a:r>
              <a:rPr lang="ru-RU" sz="2000" dirty="0" err="1">
                <a:latin typeface="Cambria" pitchFamily="18" charset="0"/>
              </a:rPr>
              <a:t>Національний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природний</a:t>
            </a:r>
            <a:r>
              <a:rPr lang="ru-RU" sz="2000" dirty="0">
                <a:latin typeface="Cambria" pitchFamily="18" charset="0"/>
              </a:rPr>
              <a:t> парк </a:t>
            </a:r>
            <a:r>
              <a:rPr lang="ru-RU" sz="2000" dirty="0" err="1">
                <a:latin typeface="Cambria" pitchFamily="18" charset="0"/>
              </a:rPr>
              <a:t>Подільські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Товтри</a:t>
            </a:r>
            <a:r>
              <a:rPr lang="ru-RU" sz="2000" dirty="0">
                <a:latin typeface="Cambria" pitchFamily="18" charset="0"/>
              </a:rPr>
              <a:t> - </a:t>
            </a:r>
            <a:r>
              <a:rPr lang="ru-RU" sz="2000" dirty="0" err="1">
                <a:latin typeface="Cambria" pitchFamily="18" charset="0"/>
              </a:rPr>
              <a:t>унікальний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природний</a:t>
            </a:r>
            <a:r>
              <a:rPr lang="ru-RU" sz="2000" dirty="0">
                <a:latin typeface="Cambria" pitchFamily="18" charset="0"/>
              </a:rPr>
              <a:t> парк, </a:t>
            </a:r>
            <a:r>
              <a:rPr lang="ru-RU" sz="2000" dirty="0" err="1">
                <a:latin typeface="Cambria" pitchFamily="18" charset="0"/>
              </a:rPr>
              <a:t>який</a:t>
            </a:r>
            <a:r>
              <a:rPr lang="ru-RU" sz="2000" dirty="0">
                <a:latin typeface="Cambria" pitchFamily="18" charset="0"/>
              </a:rPr>
              <a:t> входить до списку семи </a:t>
            </a:r>
            <a:r>
              <a:rPr lang="ru-RU" sz="2000" dirty="0" err="1">
                <a:latin typeface="Cambria" pitchFamily="18" charset="0"/>
              </a:rPr>
              <a:t>природних</a:t>
            </a:r>
            <a:r>
              <a:rPr lang="ru-RU" sz="2000" dirty="0">
                <a:latin typeface="Cambria" pitchFamily="18" charset="0"/>
              </a:rPr>
              <a:t> див </a:t>
            </a:r>
            <a:r>
              <a:rPr lang="ru-RU" sz="2000" dirty="0" err="1">
                <a:latin typeface="Cambria" pitchFamily="18" charset="0"/>
              </a:rPr>
              <a:t>України</a:t>
            </a:r>
            <a:r>
              <a:rPr lang="ru-RU" sz="2000" dirty="0">
                <a:latin typeface="Cambria" pitchFamily="18" charset="0"/>
              </a:rPr>
              <a:t> і </a:t>
            </a:r>
            <a:r>
              <a:rPr lang="ru-RU" sz="2000" dirty="0" err="1">
                <a:latin typeface="Cambria" pitchFamily="18" charset="0"/>
              </a:rPr>
              <a:t>знаходиться</a:t>
            </a:r>
            <a:r>
              <a:rPr lang="ru-RU" sz="2000" dirty="0">
                <a:latin typeface="Cambria" pitchFamily="18" charset="0"/>
              </a:rPr>
              <a:t> в </a:t>
            </a:r>
            <a:r>
              <a:rPr lang="ru-RU" sz="2000" dirty="0" err="1">
                <a:latin typeface="Cambria" pitchFamily="18" charset="0"/>
              </a:rPr>
              <a:t>Хмельницькій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області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України</a:t>
            </a:r>
            <a:r>
              <a:rPr lang="ru-RU" sz="2000" dirty="0" smtClean="0">
                <a:latin typeface="Cambria" pitchFamily="18" charset="0"/>
              </a:rPr>
              <a:t>.</a:t>
            </a:r>
          </a:p>
          <a:p>
            <a:pPr indent="441325" algn="just"/>
            <a:r>
              <a:rPr lang="ru-RU" sz="2000" dirty="0" err="1" smtClean="0">
                <a:latin typeface="Cambria" pitchFamily="18" charset="0"/>
              </a:rPr>
              <a:t>Аналогів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Подільським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Товтрам</a:t>
            </a:r>
            <a:r>
              <a:rPr lang="ru-RU" sz="2000" dirty="0">
                <a:latin typeface="Cambria" pitchFamily="18" charset="0"/>
              </a:rPr>
              <a:t> у </a:t>
            </a:r>
            <a:r>
              <a:rPr lang="ru-RU" sz="2000" dirty="0" err="1">
                <a:latin typeface="Cambria" pitchFamily="18" charset="0"/>
              </a:rPr>
              <a:t>світі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немає</a:t>
            </a:r>
            <a:r>
              <a:rPr lang="ru-RU" sz="2000" dirty="0">
                <a:latin typeface="Cambria" pitchFamily="18" charset="0"/>
              </a:rPr>
              <a:t>, </a:t>
            </a:r>
            <a:r>
              <a:rPr lang="ru-RU" sz="2000" dirty="0" err="1">
                <a:latin typeface="Cambria" pitchFamily="18" charset="0"/>
              </a:rPr>
              <a:t>подібні</a:t>
            </a:r>
            <a:r>
              <a:rPr lang="ru-RU" sz="2000" dirty="0">
                <a:latin typeface="Cambria" pitchFamily="18" charset="0"/>
              </a:rPr>
              <a:t> за </a:t>
            </a:r>
            <a:r>
              <a:rPr lang="ru-RU" sz="2000" dirty="0" err="1">
                <a:latin typeface="Cambria" pitchFamily="18" charset="0"/>
              </a:rPr>
              <a:t>геологічними</a:t>
            </a:r>
            <a:r>
              <a:rPr lang="ru-RU" sz="2000" dirty="0">
                <a:latin typeface="Cambria" pitchFamily="18" charset="0"/>
              </a:rPr>
              <a:t> структурами </a:t>
            </a:r>
            <a:r>
              <a:rPr lang="ru-RU" sz="2000" dirty="0" err="1">
                <a:latin typeface="Cambria" pitchFamily="18" charset="0"/>
              </a:rPr>
              <a:t>скелясті</a:t>
            </a:r>
            <a:r>
              <a:rPr lang="ru-RU" sz="2000" dirty="0">
                <a:latin typeface="Cambria" pitchFamily="18" charset="0"/>
              </a:rPr>
              <a:t> гряди </a:t>
            </a:r>
            <a:r>
              <a:rPr lang="ru-RU" sz="2000" dirty="0" err="1">
                <a:latin typeface="Cambria" pitchFamily="18" charset="0"/>
              </a:rPr>
              <a:t>існують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тільки</a:t>
            </a:r>
            <a:r>
              <a:rPr lang="ru-RU" sz="2000" dirty="0">
                <a:latin typeface="Cambria" pitchFamily="18" charset="0"/>
              </a:rPr>
              <a:t> у </a:t>
            </a:r>
            <a:r>
              <a:rPr lang="ru-RU" sz="2000" dirty="0" err="1">
                <a:latin typeface="Cambria" pitchFamily="18" charset="0"/>
              </a:rPr>
              <a:t>Великобританії</a:t>
            </a:r>
            <a:r>
              <a:rPr lang="ru-RU" sz="2000" dirty="0">
                <a:latin typeface="Cambria" pitchFamily="18" charset="0"/>
              </a:rPr>
              <a:t> і США</a:t>
            </a:r>
            <a:r>
              <a:rPr lang="ru-RU" sz="2000" dirty="0" smtClean="0">
                <a:latin typeface="Cambria" pitchFamily="18" charset="0"/>
              </a:rPr>
              <a:t>.</a:t>
            </a:r>
          </a:p>
          <a:p>
            <a:pPr indent="441325" algn="just"/>
            <a:r>
              <a:rPr lang="ru-RU" sz="2000" dirty="0" err="1" smtClean="0">
                <a:latin typeface="Cambria" pitchFamily="18" charset="0"/>
              </a:rPr>
              <a:t>Площа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>
                <a:latin typeface="Cambria" pitchFamily="18" charset="0"/>
              </a:rPr>
              <a:t>природного парку </a:t>
            </a:r>
            <a:r>
              <a:rPr lang="ru-RU" sz="2000" dirty="0" err="1">
                <a:latin typeface="Cambria" pitchFamily="18" charset="0"/>
              </a:rPr>
              <a:t>досить</a:t>
            </a:r>
            <a:r>
              <a:rPr lang="ru-RU" sz="2000" dirty="0">
                <a:latin typeface="Cambria" pitchFamily="18" charset="0"/>
              </a:rPr>
              <a:t> велика і становить 26 </a:t>
            </a:r>
            <a:r>
              <a:rPr lang="ru-RU" sz="2000" dirty="0" err="1">
                <a:latin typeface="Cambria" pitchFamily="18" charset="0"/>
              </a:rPr>
              <a:t>тисяч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гектарів</a:t>
            </a:r>
            <a:r>
              <a:rPr lang="ru-RU" sz="2000" dirty="0">
                <a:latin typeface="Cambria" pitchFamily="18" charset="0"/>
              </a:rPr>
              <a:t>.</a:t>
            </a:r>
            <a:endParaRPr lang="uk-UA" sz="2000" dirty="0">
              <a:latin typeface="Cambria" pitchFamily="18" charset="0"/>
            </a:endParaRPr>
          </a:p>
        </p:txBody>
      </p:sp>
      <p:pic>
        <p:nvPicPr>
          <p:cNvPr id="1026" name="Picture 2" descr="C:\Users\Admin\Desktop\3838384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2968"/>
            <a:ext cx="9144000" cy="4895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709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0003"/>
            <a:ext cx="91440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441325" algn="just"/>
            <a:r>
              <a:rPr lang="ru-RU" sz="2000" dirty="0" err="1">
                <a:latin typeface="Cambria" pitchFamily="18" charset="0"/>
              </a:rPr>
              <a:t>Подільські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Товтри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знаходяться</a:t>
            </a:r>
            <a:r>
              <a:rPr lang="ru-RU" sz="2000" dirty="0">
                <a:latin typeface="Cambria" pitchFamily="18" charset="0"/>
              </a:rPr>
              <a:t> на </a:t>
            </a:r>
            <a:r>
              <a:rPr lang="ru-RU" sz="2000" dirty="0" err="1">
                <a:latin typeface="Cambria" pitchFamily="18" charset="0"/>
              </a:rPr>
              <a:t>території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Кам'янець-Подільського</a:t>
            </a:r>
            <a:r>
              <a:rPr lang="ru-RU" sz="2000" dirty="0">
                <a:latin typeface="Cambria" pitchFamily="18" charset="0"/>
              </a:rPr>
              <a:t>, </a:t>
            </a:r>
            <a:r>
              <a:rPr lang="ru-RU" sz="2000" dirty="0" err="1">
                <a:latin typeface="Cambria" pitchFamily="18" charset="0"/>
              </a:rPr>
              <a:t>Чемеровецького</a:t>
            </a:r>
            <a:r>
              <a:rPr lang="ru-RU" sz="2000" dirty="0">
                <a:latin typeface="Cambria" pitchFamily="18" charset="0"/>
              </a:rPr>
              <a:t> та </a:t>
            </a:r>
            <a:r>
              <a:rPr lang="ru-RU" sz="2000" dirty="0" err="1">
                <a:latin typeface="Cambria" pitchFamily="18" charset="0"/>
              </a:rPr>
              <a:t>Городоцького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районів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Хмельницької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області</a:t>
            </a:r>
            <a:r>
              <a:rPr lang="ru-RU" sz="2000" dirty="0">
                <a:latin typeface="Cambria" pitchFamily="18" charset="0"/>
              </a:rPr>
              <a:t>.</a:t>
            </a:r>
            <a:endParaRPr lang="uk-UA" sz="2000" dirty="0">
              <a:latin typeface="Cambria" pitchFamily="18" charset="0"/>
            </a:endParaRPr>
          </a:p>
        </p:txBody>
      </p:sp>
      <p:pic>
        <p:nvPicPr>
          <p:cNvPr id="4098" name="Picture 2" descr="C:\Users\Admin\Desktop\11562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7883"/>
            <a:ext cx="9144000" cy="617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71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9035"/>
            <a:ext cx="9144000" cy="4258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1325" algn="just"/>
            <a:r>
              <a:rPr lang="uk-UA" dirty="0">
                <a:latin typeface="Cambria" pitchFamily="18" charset="0"/>
              </a:rPr>
              <a:t>Всього в парку налічується цілих 160 </a:t>
            </a:r>
            <a:r>
              <a:rPr lang="uk-UA" dirty="0" err="1">
                <a:latin typeface="Cambria" pitchFamily="18" charset="0"/>
              </a:rPr>
              <a:t>товтр</a:t>
            </a:r>
            <a:r>
              <a:rPr lang="uk-UA" dirty="0">
                <a:latin typeface="Cambria" pitchFamily="18" charset="0"/>
              </a:rPr>
              <a:t>. Різні за висотою, порослі лісом і лисі, всі </a:t>
            </a:r>
            <a:r>
              <a:rPr lang="uk-UA" dirty="0" err="1">
                <a:latin typeface="Cambria" pitchFamily="18" charset="0"/>
              </a:rPr>
              <a:t>товтри</a:t>
            </a:r>
            <a:r>
              <a:rPr lang="uk-UA" dirty="0">
                <a:latin typeface="Cambria" pitchFamily="18" charset="0"/>
              </a:rPr>
              <a:t> мають спільну рису: їхній західний схил крутий, а східний - пологий.</a:t>
            </a:r>
            <a:br>
              <a:rPr lang="uk-UA" dirty="0">
                <a:latin typeface="Cambria" pitchFamily="18" charset="0"/>
              </a:rPr>
            </a:br>
            <a:r>
              <a:rPr lang="uk-UA" dirty="0">
                <a:latin typeface="Cambria" pitchFamily="18" charset="0"/>
              </a:rPr>
              <a:t>У рельєфі Подільські </a:t>
            </a:r>
            <a:r>
              <a:rPr lang="uk-UA" dirty="0" err="1">
                <a:latin typeface="Cambria" pitchFamily="18" charset="0"/>
              </a:rPr>
              <a:t>Товтри</a:t>
            </a:r>
            <a:r>
              <a:rPr lang="uk-UA" dirty="0">
                <a:latin typeface="Cambria" pitchFamily="18" charset="0"/>
              </a:rPr>
              <a:t> виглядають як скеляста </a:t>
            </a:r>
            <a:r>
              <a:rPr lang="uk-UA" dirty="0" err="1">
                <a:latin typeface="Cambria" pitchFamily="18" charset="0"/>
              </a:rPr>
              <a:t>дугопод</a:t>
            </a:r>
            <a:r>
              <a:rPr lang="en-US" dirty="0" err="1">
                <a:latin typeface="Cambria" pitchFamily="18" charset="0"/>
              </a:rPr>
              <a:t>i</a:t>
            </a:r>
            <a:r>
              <a:rPr lang="uk-UA" dirty="0" err="1">
                <a:latin typeface="Cambria" pitchFamily="18" charset="0"/>
              </a:rPr>
              <a:t>бна</a:t>
            </a:r>
            <a:r>
              <a:rPr lang="uk-UA" dirty="0">
                <a:latin typeface="Cambria" pitchFamily="18" charset="0"/>
              </a:rPr>
              <a:t> гряда, висота якої досягає 443 м. Над навколишньою Подільською р</a:t>
            </a:r>
            <a:r>
              <a:rPr lang="en-US" dirty="0" err="1">
                <a:latin typeface="Cambria" pitchFamily="18" charset="0"/>
              </a:rPr>
              <a:t>i</a:t>
            </a:r>
            <a:r>
              <a:rPr lang="uk-UA" dirty="0" err="1">
                <a:latin typeface="Cambria" pitchFamily="18" charset="0"/>
              </a:rPr>
              <a:t>вниною</a:t>
            </a:r>
            <a:r>
              <a:rPr lang="uk-UA" dirty="0">
                <a:latin typeface="Cambria" pitchFamily="18" charset="0"/>
              </a:rPr>
              <a:t> ця гряда п</a:t>
            </a:r>
            <a:r>
              <a:rPr lang="en-US" dirty="0" err="1">
                <a:latin typeface="Cambria" pitchFamily="18" charset="0"/>
              </a:rPr>
              <a:t>i</a:t>
            </a:r>
            <a:r>
              <a:rPr lang="uk-UA" dirty="0" err="1">
                <a:latin typeface="Cambria" pitchFamily="18" charset="0"/>
              </a:rPr>
              <a:t>дн</a:t>
            </a:r>
            <a:r>
              <a:rPr lang="en-US" dirty="0" err="1">
                <a:latin typeface="Cambria" pitchFamily="18" charset="0"/>
              </a:rPr>
              <a:t>i</a:t>
            </a:r>
            <a:r>
              <a:rPr lang="uk-UA" dirty="0">
                <a:latin typeface="Cambria" pitchFamily="18" charset="0"/>
              </a:rPr>
              <a:t>мається на 60-65 м. Її довжина досягає 250 км, ширина 15-20 км. </a:t>
            </a:r>
            <a:endParaRPr lang="uk-UA" dirty="0" smtClean="0">
              <a:latin typeface="Cambria" pitchFamily="18" charset="0"/>
            </a:endParaRPr>
          </a:p>
          <a:p>
            <a:pPr indent="441325" algn="just"/>
            <a:r>
              <a:rPr lang="uk-UA" dirty="0" smtClean="0">
                <a:latin typeface="Cambria" pitchFamily="18" charset="0"/>
              </a:rPr>
              <a:t>Окремі </a:t>
            </a:r>
            <a:r>
              <a:rPr lang="uk-UA" dirty="0">
                <a:latin typeface="Cambria" pitchFamily="18" charset="0"/>
              </a:rPr>
              <a:t>форми піднімаються у вигляді витягнутого валу, або окремих конусоподібних горбів, іноді мають форму морських атол</a:t>
            </a:r>
            <a:r>
              <a:rPr lang="en-US" dirty="0" err="1">
                <a:latin typeface="Cambria" pitchFamily="18" charset="0"/>
              </a:rPr>
              <a:t>i</a:t>
            </a:r>
            <a:r>
              <a:rPr lang="uk-UA" dirty="0">
                <a:latin typeface="Cambria" pitchFamily="18" charset="0"/>
              </a:rPr>
              <a:t>в; </a:t>
            </a:r>
            <a:r>
              <a:rPr lang="uk-UA" dirty="0" err="1">
                <a:latin typeface="Cambria" pitchFamily="18" charset="0"/>
              </a:rPr>
              <a:t>найб</a:t>
            </a:r>
            <a:r>
              <a:rPr lang="en-US" dirty="0" err="1">
                <a:latin typeface="Cambria" pitchFamily="18" charset="0"/>
              </a:rPr>
              <a:t>i</a:t>
            </a:r>
            <a:r>
              <a:rPr lang="uk-UA" dirty="0" err="1">
                <a:latin typeface="Cambria" pitchFamily="18" charset="0"/>
              </a:rPr>
              <a:t>льш</a:t>
            </a:r>
            <a:r>
              <a:rPr lang="uk-UA" dirty="0">
                <a:latin typeface="Cambria" pitchFamily="18" charset="0"/>
              </a:rPr>
              <a:t> поширеною формою є кряж</a:t>
            </a:r>
            <a:r>
              <a:rPr lang="en-US" dirty="0" err="1">
                <a:latin typeface="Cambria" pitchFamily="18" charset="0"/>
              </a:rPr>
              <a:t>i</a:t>
            </a:r>
            <a:r>
              <a:rPr lang="en-US" dirty="0">
                <a:latin typeface="Cambria" pitchFamily="18" charset="0"/>
              </a:rPr>
              <a:t> </a:t>
            </a:r>
            <a:r>
              <a:rPr lang="uk-UA" dirty="0">
                <a:latin typeface="Cambria" pitchFamily="18" charset="0"/>
              </a:rPr>
              <a:t>у вигляд</a:t>
            </a:r>
            <a:r>
              <a:rPr lang="en-US" dirty="0" err="1">
                <a:latin typeface="Cambria" pitchFamily="18" charset="0"/>
              </a:rPr>
              <a:t>i</a:t>
            </a:r>
            <a:r>
              <a:rPr lang="en-US" dirty="0">
                <a:latin typeface="Cambria" pitchFamily="18" charset="0"/>
              </a:rPr>
              <a:t> </a:t>
            </a:r>
            <a:r>
              <a:rPr lang="uk-UA" dirty="0">
                <a:latin typeface="Cambria" pitchFamily="18" charset="0"/>
              </a:rPr>
              <a:t>витягнутих вал</a:t>
            </a:r>
            <a:r>
              <a:rPr lang="en-US" dirty="0" err="1">
                <a:latin typeface="Cambria" pitchFamily="18" charset="0"/>
              </a:rPr>
              <a:t>i</a:t>
            </a:r>
            <a:r>
              <a:rPr lang="uk-UA" dirty="0">
                <a:latin typeface="Cambria" pitchFamily="18" charset="0"/>
              </a:rPr>
              <a:t>в шириною до 0,5 км. Поверхня їх б</a:t>
            </a:r>
            <a:r>
              <a:rPr lang="en-US" dirty="0" err="1">
                <a:latin typeface="Cambria" pitchFamily="18" charset="0"/>
              </a:rPr>
              <a:t>i</a:t>
            </a:r>
            <a:r>
              <a:rPr lang="uk-UA" dirty="0" err="1">
                <a:latin typeface="Cambria" pitchFamily="18" charset="0"/>
              </a:rPr>
              <a:t>льшою</a:t>
            </a:r>
            <a:r>
              <a:rPr lang="uk-UA" dirty="0">
                <a:latin typeface="Cambria" pitchFamily="18" charset="0"/>
              </a:rPr>
              <a:t> частиною хвиляста, схили </a:t>
            </a:r>
            <a:r>
              <a:rPr lang="uk-UA" dirty="0" err="1">
                <a:latin typeface="Cambria" pitchFamily="18" charset="0"/>
              </a:rPr>
              <a:t>опукл</a:t>
            </a:r>
            <a:r>
              <a:rPr lang="en-US" dirty="0" err="1">
                <a:latin typeface="Cambria" pitchFamily="18" charset="0"/>
              </a:rPr>
              <a:t>i</a:t>
            </a:r>
            <a:r>
              <a:rPr lang="en-US" dirty="0">
                <a:latin typeface="Cambria" pitchFamily="18" charset="0"/>
              </a:rPr>
              <a:t>.</a:t>
            </a:r>
            <a:endParaRPr lang="uk-UA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59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801"/>
            <a:ext cx="9144000" cy="2308324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441325" algn="just"/>
            <a:r>
              <a:rPr lang="uk-UA" dirty="0">
                <a:solidFill>
                  <a:schemeClr val="tx1"/>
                </a:solidFill>
                <a:latin typeface="Cambria" pitchFamily="18" charset="0"/>
              </a:rPr>
              <a:t>На території Подільських </a:t>
            </a:r>
            <a:r>
              <a:rPr lang="uk-UA" dirty="0" err="1">
                <a:solidFill>
                  <a:schemeClr val="tx1"/>
                </a:solidFill>
                <a:latin typeface="Cambria" pitchFamily="18" charset="0"/>
              </a:rPr>
              <a:t>Товтр</a:t>
            </a:r>
            <a:r>
              <a:rPr lang="uk-UA" dirty="0">
                <a:solidFill>
                  <a:schemeClr val="tx1"/>
                </a:solidFill>
                <a:latin typeface="Cambria" pitchFamily="18" charset="0"/>
              </a:rPr>
              <a:t> склалися особливі мікрокліматичні умови для збереження рідкісних </a:t>
            </a:r>
            <a:r>
              <a:rPr lang="en-US" dirty="0" err="1">
                <a:solidFill>
                  <a:schemeClr val="tx1"/>
                </a:solidFill>
                <a:latin typeface="Cambria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Cambria" pitchFamily="18" charset="0"/>
              </a:rPr>
              <a:t>реліктових рослин. У Парку сконцентрована найбільша кількість реліктових та ендемічних (тих, які не ростуть ніде більше) видів</a:t>
            </a:r>
            <a:r>
              <a:rPr lang="uk-UA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pPr indent="441325" algn="just"/>
            <a:r>
              <a:rPr lang="uk-UA" dirty="0" smtClean="0">
                <a:solidFill>
                  <a:schemeClr val="tx1"/>
                </a:solidFill>
                <a:latin typeface="Cambria" pitchFamily="18" charset="0"/>
              </a:rPr>
              <a:t>З </a:t>
            </a:r>
            <a:r>
              <a:rPr lang="uk-UA" dirty="0">
                <a:solidFill>
                  <a:schemeClr val="tx1"/>
                </a:solidFill>
                <a:latin typeface="Cambria" pitchFamily="18" charset="0"/>
              </a:rPr>
              <a:t>1700 видів рослин, які ростуть у парку, 300 є ендемічними і </a:t>
            </a:r>
            <a:r>
              <a:rPr lang="uk-UA" dirty="0" err="1">
                <a:solidFill>
                  <a:schemeClr val="tx1"/>
                </a:solidFill>
                <a:latin typeface="Cambria" pitchFamily="18" charset="0"/>
              </a:rPr>
              <a:t>субендемічними</a:t>
            </a:r>
            <a:r>
              <a:rPr lang="uk-UA" dirty="0">
                <a:solidFill>
                  <a:schemeClr val="tx1"/>
                </a:solidFill>
                <a:latin typeface="Cambria" pitchFamily="18" charset="0"/>
              </a:rPr>
              <a:t> видами, а також реліктовими та рідкісними рослинами. З цього унікального генофонду 60 видів занесені в Червону книгу України</a:t>
            </a:r>
            <a:r>
              <a:rPr lang="uk-UA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pPr indent="441325" algn="just"/>
            <a:r>
              <a:rPr lang="uk-UA" dirty="0" smtClean="0">
                <a:solidFill>
                  <a:schemeClr val="tx1"/>
                </a:solidFill>
                <a:latin typeface="Cambria" pitchFamily="18" charset="0"/>
              </a:rPr>
              <a:t>Тваринний </a:t>
            </a:r>
            <a:r>
              <a:rPr lang="uk-UA" dirty="0">
                <a:solidFill>
                  <a:schemeClr val="tx1"/>
                </a:solidFill>
                <a:latin typeface="Cambria" pitchFamily="18" charset="0"/>
              </a:rPr>
              <a:t>світ </a:t>
            </a:r>
            <a:r>
              <a:rPr lang="uk-UA" dirty="0" err="1">
                <a:solidFill>
                  <a:schemeClr val="tx1"/>
                </a:solidFill>
                <a:latin typeface="Cambria" pitchFamily="18" charset="0"/>
              </a:rPr>
              <a:t>Товтр</a:t>
            </a:r>
            <a:r>
              <a:rPr lang="uk-UA" dirty="0">
                <a:solidFill>
                  <a:schemeClr val="tx1"/>
                </a:solidFill>
                <a:latin typeface="Cambria" pitchFamily="18" charset="0"/>
              </a:rPr>
              <a:t> налічує 55 видів ссавців, 214 видів птахів, 10 - плазунів, 11 - земноводних. З них 85 видів охороняються Червоною книгою України.</a:t>
            </a:r>
          </a:p>
        </p:txBody>
      </p:sp>
      <p:pic>
        <p:nvPicPr>
          <p:cNvPr id="5122" name="Picture 2" descr="C:\Users\Admin\Desktop\t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" y="2280523"/>
            <a:ext cx="9122598" cy="4577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01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Iphiclides_podalirius_L.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03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Lucanus_cervu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4" y="0"/>
            <a:ext cx="9152344" cy="686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5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Lucanus_cervus_L.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t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99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43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E1A2F53-9962-42BC-8526-23A14A9ED0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TS101881430</Template>
  <TotalTime>0</TotalTime>
  <Words>243</Words>
  <Application>Microsoft Office PowerPoint</Application>
  <PresentationFormat>Экран (4:3)</PresentationFormat>
  <Paragraphs>11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TS101881430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Родзинкою Подільських Товтр є Бакотська долина, де розташований скельний монастир, який був першим оплотом християнства в Київській Русі. До нашого часу в скелі збереглися келії ченців, місця для молитов і поховання.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2014-04-29T17:10:25Z</dcterms:created>
  <dcterms:modified xsi:type="dcterms:W3CDTF">2014-04-29T18:55:05Z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TC018814309991</vt:lpwstr>
  </property>
</Properties>
</file>