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4" d="100"/>
          <a:sy n="64" d="100"/>
        </p:scale>
        <p:origin x="-6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17" name="Нижний колонтитул 16"/>
          <p:cNvSpPr>
            <a:spLocks noGrp="1"/>
          </p:cNvSpPr>
          <p:nvPr>
            <p:ph type="ftr" sz="quarter" idx="11"/>
          </p:nvPr>
        </p:nvSpPr>
        <p:spPr/>
        <p:txBody>
          <a:bodyPr/>
          <a:lstStyle>
            <a:extLst/>
          </a:lstStyle>
          <a:p>
            <a:endParaRPr lang="ru-RU" dirty="0"/>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dirty="0"/>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3" name="Нижний колонтитул 2"/>
          <p:cNvSpPr>
            <a:spLocks noGrp="1"/>
          </p:cNvSpPr>
          <p:nvPr>
            <p:ph type="ftr" sz="quarter" idx="11"/>
          </p:nvPr>
        </p:nvSpPr>
        <p:spPr/>
        <p:txBody>
          <a:bodyPr/>
          <a:lstStyle>
            <a:extLst/>
          </a:lstStyle>
          <a:p>
            <a:endParaRPr lang="ru-RU" dirty="0"/>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14.02.2013</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14.02.2013</a:t>
            </a:fld>
            <a:endParaRPr lang="ru-RU" dirty="0"/>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dirty="0"/>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14.02.2013</a:t>
            </a:fld>
            <a:endParaRPr lang="ru-RU" dirty="0"/>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dirty="0"/>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Хвороби</a:t>
            </a:r>
            <a:r>
              <a:rPr lang="ru-RU" dirty="0" smtClean="0"/>
              <a:t> органів дихання та їх </a:t>
            </a:r>
            <a:r>
              <a:rPr lang="ru-RU" dirty="0" smtClean="0"/>
              <a:t>профілактика</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a:bodyPr>
          <a:lstStyle/>
          <a:p>
            <a:r>
              <a:rPr lang="ru-RU" sz="2800" dirty="0" smtClean="0"/>
              <a:t>П</a:t>
            </a:r>
            <a:r>
              <a:rPr lang="uk-UA" sz="2800" dirty="0" smtClean="0"/>
              <a:t>ідготувала</a:t>
            </a:r>
            <a:r>
              <a:rPr lang="uk-UA" sz="2800" dirty="0" smtClean="0"/>
              <a:t> учениця 10 класу</a:t>
            </a:r>
            <a:br>
              <a:rPr lang="uk-UA" sz="2800" dirty="0" smtClean="0"/>
            </a:br>
            <a:r>
              <a:rPr lang="uk-UA" sz="2800" dirty="0" smtClean="0"/>
              <a:t>Хижняк Тетяна</a:t>
            </a:r>
          </a:p>
          <a:p>
            <a:endParaRPr lang="ru-RU" sz="2800" dirty="0"/>
          </a:p>
        </p:txBody>
      </p:sp>
    </p:spTree>
  </p:cSld>
  <p:clrMapOvr>
    <a:masterClrMapping/>
  </p:clrMapOvr>
  <p:transition advTm="5600">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54626"/>
          </a:xfrm>
        </p:spPr>
        <p:txBody>
          <a:bodyPr>
            <a:normAutofit/>
          </a:bodyPr>
          <a:lstStyle/>
          <a:p>
            <a:pPr algn="l"/>
            <a:r>
              <a:rPr lang="ru-RU" sz="2400" dirty="0" smtClean="0"/>
              <a:t>     Мікроорганізми </a:t>
            </a:r>
            <a:r>
              <a:rPr lang="ru-RU" sz="2400" dirty="0" smtClean="0"/>
              <a:t>і пил </a:t>
            </a:r>
            <a:r>
              <a:rPr lang="ru-RU" sz="2400" dirty="0" smtClean="0"/>
              <a:t>затримуються</a:t>
            </a:r>
            <a:r>
              <a:rPr lang="ru-RU" sz="2400" dirty="0" smtClean="0"/>
              <a:t> </a:t>
            </a:r>
            <a:r>
              <a:rPr lang="ru-RU" sz="2400" dirty="0" smtClean="0"/>
              <a:t>слизовою</a:t>
            </a:r>
            <a:r>
              <a:rPr lang="ru-RU" sz="2400" dirty="0" smtClean="0"/>
              <a:t> </a:t>
            </a:r>
            <a:r>
              <a:rPr lang="ru-RU" sz="2400" dirty="0" smtClean="0"/>
              <a:t>оболонкою</a:t>
            </a:r>
            <a:r>
              <a:rPr lang="ru-RU" sz="2400" dirty="0" smtClean="0"/>
              <a:t> </a:t>
            </a:r>
            <a:r>
              <a:rPr lang="ru-RU" sz="2400" dirty="0" smtClean="0"/>
              <a:t>верхніх</a:t>
            </a:r>
            <a:r>
              <a:rPr lang="ru-RU" sz="2400" dirty="0" smtClean="0"/>
              <a:t> </a:t>
            </a:r>
            <a:r>
              <a:rPr lang="ru-RU" sz="2400" dirty="0" smtClean="0"/>
              <a:t>дихальних</a:t>
            </a:r>
            <a:r>
              <a:rPr lang="ru-RU" sz="2400" dirty="0" smtClean="0"/>
              <a:t> шляхів і видаляються з них разом із слизом. Більшість мікроорганізмів при цьому гине. Проте частина з них, потрапивши в органи дихання, може спричинити різні захворювання. Збудниками цих захворювань можуть бути віруси, бактерії і алергени.</a:t>
            </a:r>
            <a:endParaRPr lang="ru-RU" sz="2400" dirty="0"/>
          </a:p>
        </p:txBody>
      </p:sp>
      <p:pic>
        <p:nvPicPr>
          <p:cNvPr id="1026" name="Picture 2" descr="E:\Desktop\76774422_654.jpg"/>
          <p:cNvPicPr>
            <a:picLocks noChangeAspect="1" noChangeArrowheads="1"/>
          </p:cNvPicPr>
          <p:nvPr/>
        </p:nvPicPr>
        <p:blipFill>
          <a:blip r:embed="rId2"/>
          <a:srcRect/>
          <a:stretch>
            <a:fillRect/>
          </a:stretch>
        </p:blipFill>
        <p:spPr bwMode="auto">
          <a:xfrm rot="740738">
            <a:off x="5209194" y="3076848"/>
            <a:ext cx="2995304" cy="3342444"/>
          </a:xfrm>
          <a:prstGeom prst="rect">
            <a:avLst/>
          </a:prstGeom>
          <a:noFill/>
        </p:spPr>
      </p:pic>
      <p:pic>
        <p:nvPicPr>
          <p:cNvPr id="1027" name="Picture 3" descr="E:\Desktop\789979_w640_h640_51610659inositollung.jpg"/>
          <p:cNvPicPr>
            <a:picLocks noChangeAspect="1" noChangeArrowheads="1"/>
          </p:cNvPicPr>
          <p:nvPr/>
        </p:nvPicPr>
        <p:blipFill>
          <a:blip r:embed="rId3"/>
          <a:srcRect l="7825" t="4434" r="6133"/>
          <a:stretch>
            <a:fillRect/>
          </a:stretch>
        </p:blipFill>
        <p:spPr bwMode="auto">
          <a:xfrm rot="645966">
            <a:off x="695321" y="3871491"/>
            <a:ext cx="3435389" cy="2414572"/>
          </a:xfrm>
          <a:prstGeom prst="rect">
            <a:avLst/>
          </a:prstGeom>
          <a:noFill/>
        </p:spPr>
      </p:pic>
    </p:spTree>
  </p:cSld>
  <p:clrMapOvr>
    <a:masterClrMapping/>
  </p:clrMapOvr>
  <p:transition advTm="32027">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i="1" dirty="0" smtClean="0"/>
              <a:t>Які захворювання органів дихання спричинюють віруси?</a:t>
            </a:r>
            <a:endParaRPr lang="ru-RU" sz="3600" dirty="0"/>
          </a:p>
        </p:txBody>
      </p:sp>
      <p:sp>
        <p:nvSpPr>
          <p:cNvPr id="3" name="Содержимое 2"/>
          <p:cNvSpPr>
            <a:spLocks noGrp="1"/>
          </p:cNvSpPr>
          <p:nvPr>
            <p:ph idx="1"/>
          </p:nvPr>
        </p:nvSpPr>
        <p:spPr/>
        <p:txBody>
          <a:bodyPr>
            <a:normAutofit/>
          </a:bodyPr>
          <a:lstStyle/>
          <a:p>
            <a:pPr algn="just">
              <a:buNone/>
            </a:pPr>
            <a:r>
              <a:rPr lang="ru-RU" sz="2400" dirty="0" smtClean="0"/>
              <a:t>            Найпоширенішим </a:t>
            </a:r>
            <a:r>
              <a:rPr lang="ru-RU" sz="2400" dirty="0" smtClean="0"/>
              <a:t>захворюванням, спричиненим вірусами, є грип. Це захворювання належить до повітряно-крапельної інфекції. Під час чхання й кашлю мільйони невидимих для ока краплинок з вірусами грипу потрапляють у повітря, а з нього через дихальні шляхи </a:t>
            </a:r>
            <a:r>
              <a:rPr lang="ru-RU" sz="2400" dirty="0" smtClean="0"/>
              <a:t>здорової людини </a:t>
            </a:r>
            <a:r>
              <a:rPr lang="ru-RU" sz="2400" dirty="0" smtClean="0"/>
              <a:t>проникають в її організм.</a:t>
            </a:r>
            <a:br>
              <a:rPr lang="ru-RU" sz="2400" dirty="0" smtClean="0"/>
            </a:br>
            <a:r>
              <a:rPr lang="ru-RU" sz="2400" dirty="0" smtClean="0"/>
              <a:t>Грип поширюється дуже швидко, тому хворих на грип не можна допускати до роботи на підприємствах, в установах, до занять у навчальних закладах.</a:t>
            </a:r>
            <a:endParaRPr lang="ru-RU" sz="2400" dirty="0"/>
          </a:p>
        </p:txBody>
      </p:sp>
      <p:pic>
        <p:nvPicPr>
          <p:cNvPr id="2050" name="Picture 2" descr="E:\Desktop\1264453400_h_aw1x6qjpodgcyvu8n2wb0xj9bfdocrkz_.jpg"/>
          <p:cNvPicPr>
            <a:picLocks noChangeAspect="1" noChangeArrowheads="1"/>
          </p:cNvPicPr>
          <p:nvPr/>
        </p:nvPicPr>
        <p:blipFill>
          <a:blip r:embed="rId2" cstate="print"/>
          <a:srcRect/>
          <a:stretch>
            <a:fillRect/>
          </a:stretch>
        </p:blipFill>
        <p:spPr bwMode="auto">
          <a:xfrm rot="21431304">
            <a:off x="7255288" y="5145773"/>
            <a:ext cx="1608806" cy="1673777"/>
          </a:xfrm>
          <a:prstGeom prst="rect">
            <a:avLst/>
          </a:prstGeom>
          <a:noFill/>
        </p:spPr>
      </p:pic>
    </p:spTree>
  </p:cSld>
  <p:clrMapOvr>
    <a:masterClrMapping/>
  </p:clrMapOvr>
  <p:transition advTm="39562">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i="1" dirty="0" smtClean="0"/>
              <a:t>Які захворювання органів дихання спричинюють бактерії?</a:t>
            </a:r>
            <a:endParaRPr lang="ru-RU" sz="3600" dirty="0"/>
          </a:p>
        </p:txBody>
      </p:sp>
      <p:sp>
        <p:nvSpPr>
          <p:cNvPr id="3" name="Содержимое 2"/>
          <p:cNvSpPr>
            <a:spLocks noGrp="1"/>
          </p:cNvSpPr>
          <p:nvPr>
            <p:ph idx="1"/>
          </p:nvPr>
        </p:nvSpPr>
        <p:spPr/>
        <p:txBody>
          <a:bodyPr>
            <a:normAutofit lnSpcReduction="10000"/>
          </a:bodyPr>
          <a:lstStyle/>
          <a:p>
            <a:r>
              <a:rPr lang="ru-RU" sz="2400" dirty="0" smtClean="0"/>
              <a:t>Інфекційний риніт </a:t>
            </a:r>
            <a:r>
              <a:rPr lang="ru-RU" sz="2400" dirty="0" smtClean="0"/>
              <a:t> </a:t>
            </a:r>
            <a:r>
              <a:rPr lang="ru-RU" sz="2400" dirty="0" smtClean="0"/>
              <a:t>- це запалення слизової оболонки порожнини носа </a:t>
            </a:r>
            <a:r>
              <a:rPr lang="ru-RU" sz="2400" dirty="0" smtClean="0"/>
              <a:t>. </a:t>
            </a:r>
            <a:r>
              <a:rPr lang="ru-RU" sz="2400" dirty="0" smtClean="0"/>
              <a:t>Воно найчастіше є наслідком </a:t>
            </a:r>
            <a:r>
              <a:rPr lang="ru-RU" sz="2400" dirty="0" smtClean="0"/>
              <a:t>грипу.</a:t>
            </a:r>
          </a:p>
          <a:p>
            <a:r>
              <a:rPr lang="ru-RU" sz="2400" dirty="0" smtClean="0"/>
              <a:t>Утворення</a:t>
            </a:r>
            <a:r>
              <a:rPr lang="ru-RU" sz="2400" dirty="0" smtClean="0"/>
              <a:t> </a:t>
            </a:r>
            <a:r>
              <a:rPr lang="ru-RU" sz="2400" dirty="0" smtClean="0"/>
              <a:t>аденоїдів  </a:t>
            </a:r>
            <a:r>
              <a:rPr lang="ru-RU" sz="2400" dirty="0" smtClean="0"/>
              <a:t>спричинюють постійне закладання носа, хронічний нежить</a:t>
            </a:r>
            <a:r>
              <a:rPr lang="ru-RU" sz="2400" dirty="0" smtClean="0"/>
              <a:t>,  </a:t>
            </a:r>
            <a:r>
              <a:rPr lang="ru-RU" sz="2400" dirty="0" smtClean="0"/>
              <a:t>формування «аденоїдного типу обличчя», зниження працездатності у школярів</a:t>
            </a:r>
            <a:r>
              <a:rPr lang="ru-RU" sz="2400" dirty="0" smtClean="0"/>
              <a:t>.</a:t>
            </a:r>
          </a:p>
          <a:p>
            <a:r>
              <a:rPr lang="ru-RU" sz="2400" dirty="0" smtClean="0"/>
              <a:t>Ангіна </a:t>
            </a:r>
            <a:r>
              <a:rPr lang="ru-RU" sz="2400" dirty="0" smtClean="0"/>
              <a:t>- гостре запалення мигдаликів, які розташовані в глотці</a:t>
            </a:r>
            <a:r>
              <a:rPr lang="ru-RU" sz="2400" dirty="0" smtClean="0"/>
              <a:t>.</a:t>
            </a:r>
            <a:r>
              <a:rPr lang="ru-RU" sz="2400" dirty="0" smtClean="0"/>
              <a:t> Ангіна дає </a:t>
            </a:r>
            <a:r>
              <a:rPr lang="ru-RU" sz="2400" dirty="0" smtClean="0"/>
              <a:t>ускладнення,тому </a:t>
            </a:r>
            <a:r>
              <a:rPr lang="ru-RU" sz="2400" dirty="0" smtClean="0"/>
              <a:t>лікувати її треба тільки під наглядом </a:t>
            </a:r>
            <a:r>
              <a:rPr lang="ru-RU" sz="2400" dirty="0" smtClean="0"/>
              <a:t>лікаря</a:t>
            </a:r>
          </a:p>
          <a:p>
            <a:r>
              <a:rPr lang="ru-RU" sz="2400" dirty="0" smtClean="0"/>
              <a:t>Трахеїт </a:t>
            </a:r>
            <a:r>
              <a:rPr lang="ru-RU" sz="2400" dirty="0" smtClean="0"/>
              <a:t>- запалення слизової оболонки </a:t>
            </a:r>
            <a:r>
              <a:rPr lang="ru-RU" sz="2400" dirty="0" smtClean="0"/>
              <a:t>трахеї. Спричинюється </a:t>
            </a:r>
            <a:r>
              <a:rPr lang="ru-RU" sz="2400" dirty="0" smtClean="0"/>
              <a:t>переохолодженням, курінням, інфекціями.</a:t>
            </a:r>
            <a:endParaRPr lang="ru-RU" sz="2400" dirty="0"/>
          </a:p>
        </p:txBody>
      </p:sp>
    </p:spTree>
  </p:cSld>
  <p:clrMapOvr>
    <a:masterClrMapping/>
  </p:clrMapOvr>
  <p:transition advTm="36878">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i="1" dirty="0" smtClean="0"/>
              <a:t>Які захворювання органів дихання спричинюють алергени?</a:t>
            </a:r>
            <a:endParaRPr lang="ru-RU" sz="3600" dirty="0"/>
          </a:p>
        </p:txBody>
      </p:sp>
      <p:sp>
        <p:nvSpPr>
          <p:cNvPr id="3" name="Содержимое 2"/>
          <p:cNvSpPr>
            <a:spLocks noGrp="1"/>
          </p:cNvSpPr>
          <p:nvPr>
            <p:ph idx="1"/>
          </p:nvPr>
        </p:nvSpPr>
        <p:spPr/>
        <p:txBody>
          <a:bodyPr>
            <a:normAutofit/>
          </a:bodyPr>
          <a:lstStyle/>
          <a:p>
            <a:pPr>
              <a:buNone/>
            </a:pPr>
            <a:r>
              <a:rPr lang="ru-RU" sz="2400" dirty="0" smtClean="0"/>
              <a:t>          До </a:t>
            </a:r>
            <a:r>
              <a:rPr lang="ru-RU" sz="2400" dirty="0" smtClean="0"/>
              <a:t>найпоширеніших алергічних захворювань відносять алергічний риніт, бронхіальну астму. Їх спричинюють алергени, серед яких можуть бути продукти харчування (цитрусові, яйця, шоколадні цукерки тощо), пил, шерсть тварин, пилок деяких рослин, хімічні речовини, різні косметичні засоби, медикаменти тощо. </a:t>
            </a:r>
            <a:endParaRPr lang="ru-RU" sz="2400" dirty="0"/>
          </a:p>
        </p:txBody>
      </p:sp>
      <p:pic>
        <p:nvPicPr>
          <p:cNvPr id="3074" name="Picture 2" descr="E:\Desktop\ladisten1.jpg"/>
          <p:cNvPicPr>
            <a:picLocks noChangeAspect="1" noChangeArrowheads="1"/>
          </p:cNvPicPr>
          <p:nvPr/>
        </p:nvPicPr>
        <p:blipFill>
          <a:blip r:embed="rId2"/>
          <a:srcRect/>
          <a:stretch>
            <a:fillRect/>
          </a:stretch>
        </p:blipFill>
        <p:spPr bwMode="auto">
          <a:xfrm rot="21141960">
            <a:off x="4932049" y="4379947"/>
            <a:ext cx="4082806" cy="2216687"/>
          </a:xfrm>
          <a:prstGeom prst="rect">
            <a:avLst/>
          </a:prstGeom>
          <a:noFill/>
        </p:spPr>
      </p:pic>
    </p:spTree>
  </p:cSld>
  <p:clrMapOvr>
    <a:masterClrMapping/>
  </p:clrMapOvr>
  <p:transition advTm="29282">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i="1" dirty="0" smtClean="0"/>
              <a:t>У чому полягає профілактика захворювань органів дихання?</a:t>
            </a:r>
            <a:endParaRPr lang="ru-RU" sz="3600" dirty="0"/>
          </a:p>
        </p:txBody>
      </p:sp>
      <p:sp>
        <p:nvSpPr>
          <p:cNvPr id="3" name="Содержимое 2"/>
          <p:cNvSpPr>
            <a:spLocks noGrp="1"/>
          </p:cNvSpPr>
          <p:nvPr>
            <p:ph idx="1"/>
          </p:nvPr>
        </p:nvSpPr>
        <p:spPr/>
        <p:txBody>
          <a:bodyPr>
            <a:normAutofit lnSpcReduction="10000"/>
          </a:bodyPr>
          <a:lstStyle/>
          <a:p>
            <a:pPr>
              <a:buNone/>
            </a:pPr>
            <a:r>
              <a:rPr lang="ru-RU" sz="2400" dirty="0" smtClean="0"/>
              <a:t>         Для </a:t>
            </a:r>
            <a:r>
              <a:rPr lang="ru-RU" sz="2400" dirty="0" smtClean="0"/>
              <a:t>попередження захворювань органів дихання необхідно: у період епідемій здійснювати відповідну вакцинацію </a:t>
            </a:r>
            <a:r>
              <a:rPr lang="ru-RU" sz="2400" dirty="0" smtClean="0"/>
              <a:t>не </a:t>
            </a:r>
            <a:r>
              <a:rPr lang="ru-RU" sz="2400" dirty="0" smtClean="0"/>
              <a:t>відвідувати людні </a:t>
            </a:r>
            <a:r>
              <a:rPr lang="ru-RU" sz="2400" dirty="0" smtClean="0"/>
              <a:t>місця, </a:t>
            </a:r>
            <a:r>
              <a:rPr lang="ru-RU" sz="2400" dirty="0" smtClean="0"/>
              <a:t>дотримуватися правил особистої гігієни, не ухилятися від диспансерного </a:t>
            </a:r>
            <a:r>
              <a:rPr lang="ru-RU" sz="2400" dirty="0" smtClean="0"/>
              <a:t>обстеження, яке </a:t>
            </a:r>
            <a:r>
              <a:rPr lang="ru-RU" sz="2400" dirty="0" smtClean="0"/>
              <a:t>дає змогу вчасно виявити серйозні захворювання органів дихання; дотримуватися чистоти в приміщеннях, правил особистої гігієни, не спілкуватися з хворими під час епідемії та загартовуватися. До надзвичайно поширених чинників, що призводять до захворювань органів дихання, належать речовини, які утворюються при згорянні тютюну в сигарет </a:t>
            </a:r>
            <a:br>
              <a:rPr lang="ru-RU" sz="2400" dirty="0" smtClean="0"/>
            </a:br>
            <a:endParaRPr lang="ru-RU" sz="2400" dirty="0" smtClean="0"/>
          </a:p>
          <a:p>
            <a:pPr>
              <a:buNone/>
            </a:pPr>
            <a:endParaRPr lang="ru-RU" sz="2400" dirty="0" smtClean="0"/>
          </a:p>
          <a:p>
            <a:pPr>
              <a:buNone/>
            </a:pPr>
            <a:endParaRPr lang="ru-RU" sz="2400" dirty="0"/>
          </a:p>
        </p:txBody>
      </p:sp>
    </p:spTree>
  </p:cSld>
  <p:clrMapOvr>
    <a:masterClrMapping/>
  </p:clrMapOvr>
  <p:transition advTm="46987">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000" dirty="0" smtClean="0"/>
              <a:t>Висновок</a:t>
            </a:r>
            <a:endParaRPr lang="ru-RU" sz="4000" dirty="0"/>
          </a:p>
        </p:txBody>
      </p:sp>
      <p:sp>
        <p:nvSpPr>
          <p:cNvPr id="3" name="Содержимое 2"/>
          <p:cNvSpPr>
            <a:spLocks noGrp="1"/>
          </p:cNvSpPr>
          <p:nvPr>
            <p:ph idx="1"/>
          </p:nvPr>
        </p:nvSpPr>
        <p:spPr/>
        <p:txBody>
          <a:bodyPr>
            <a:normAutofit/>
          </a:bodyPr>
          <a:lstStyle/>
          <a:p>
            <a:pPr>
              <a:buNone/>
            </a:pPr>
            <a:r>
              <a:rPr lang="ru-RU" sz="2400" dirty="0" smtClean="0"/>
              <a:t>           Захворювання </a:t>
            </a:r>
            <a:r>
              <a:rPr lang="ru-RU" sz="2400" dirty="0" smtClean="0"/>
              <a:t>органів дихання можуть спричинюватися вірусами, бактеріями та алергенами. Дотримання правил особистої гігієни, здійснення в період епідемій вакцинації, регулярне проходження диспансерного обстеження, загартовування організму, уникнення фізичних і розумових перенапружень у період епідемій, калорійне харчування запобігатимуть захворюванням.</a:t>
            </a:r>
            <a:endParaRPr lang="ru-RU" sz="2400" dirty="0"/>
          </a:p>
        </p:txBody>
      </p:sp>
    </p:spTree>
  </p:cSld>
  <p:clrMapOvr>
    <a:masterClrMapping/>
  </p:clrMapOvr>
  <p:transition advClick="0" advTm="34929">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116</TotalTime>
  <Words>361</Words>
  <PresentationFormat>Экран (4:3)</PresentationFormat>
  <Paragraphs>16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Метро</vt:lpstr>
      <vt:lpstr>Хвороби органів дихання та їх профілактика </vt:lpstr>
      <vt:lpstr>     Мікроорганізми і пил затримуються слизовою оболонкою верхніх дихальних шляхів і видаляються з них разом із слизом. Більшість мікроорганізмів при цьому гине. Проте частина з них, потрапивши в органи дихання, може спричинити різні захворювання. Збудниками цих захворювань можуть бути віруси, бактерії і алергени.</vt:lpstr>
      <vt:lpstr>Які захворювання органів дихання спричинюють віруси?</vt:lpstr>
      <vt:lpstr>Які захворювання органів дихання спричинюють бактерії?</vt:lpstr>
      <vt:lpstr>Які захворювання органів дихання спричинюють алергени?</vt:lpstr>
      <vt:lpstr>У чому полягає профілактика захворювань органів дихання?</vt:lpstr>
      <vt:lpstr>Висновок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Хвороби органів дихання та їх профілактика </dc:title>
  <dc:creator>Full</dc:creator>
  <cp:lastModifiedBy>Full</cp:lastModifiedBy>
  <cp:revision>13</cp:revision>
  <dcterms:created xsi:type="dcterms:W3CDTF">2013-02-14T18:59:05Z</dcterms:created>
  <dcterms:modified xsi:type="dcterms:W3CDTF">2013-02-14T21:06:23Z</dcterms:modified>
</cp:coreProperties>
</file>