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C84F824-D3DC-4921-81B2-8E4E7C1EEAC9}" type="datetimeFigureOut">
              <a:rPr lang="uk-UA" smtClean="0"/>
              <a:t>22.12.2013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D81431-6648-4411-9CF6-AEBA32D7FFEF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Анастасія Ткаченко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6984776" cy="1224136"/>
          </a:xfrm>
        </p:spPr>
        <p:txBody>
          <a:bodyPr>
            <a:noAutofit/>
          </a:bodyPr>
          <a:lstStyle/>
          <a:p>
            <a:r>
              <a:rPr lang="ru-RU" sz="3500" dirty="0" err="1" smtClean="0">
                <a:latin typeface="+mn-lt"/>
              </a:rPr>
              <a:t>Вплив</a:t>
            </a:r>
            <a:r>
              <a:rPr lang="ru-RU" sz="3500" dirty="0" smtClean="0">
                <a:latin typeface="+mn-lt"/>
              </a:rPr>
              <a:t> на </a:t>
            </a:r>
            <a:r>
              <a:rPr lang="ru-RU" sz="3500" dirty="0" err="1" smtClean="0">
                <a:latin typeface="+mn-lt"/>
              </a:rPr>
              <a:t>безпеку</a:t>
            </a:r>
            <a:r>
              <a:rPr lang="ru-RU" sz="3500" dirty="0" smtClean="0">
                <a:latin typeface="+mn-lt"/>
              </a:rPr>
              <a:t> та </a:t>
            </a:r>
            <a:r>
              <a:rPr lang="ru-RU" sz="3500" dirty="0" err="1" smtClean="0">
                <a:latin typeface="+mn-lt"/>
              </a:rPr>
              <a:t>життя</a:t>
            </a:r>
            <a:r>
              <a:rPr lang="ru-RU" sz="3500" dirty="0" smtClean="0">
                <a:latin typeface="+mn-lt"/>
              </a:rPr>
              <a:t> людей та </a:t>
            </a:r>
            <a:r>
              <a:rPr lang="ru-RU" sz="3500" dirty="0" err="1" smtClean="0">
                <a:latin typeface="+mn-lt"/>
              </a:rPr>
              <a:t>їх</a:t>
            </a:r>
            <a:r>
              <a:rPr lang="ru-RU" sz="3500" dirty="0" smtClean="0">
                <a:latin typeface="+mn-lt"/>
              </a:rPr>
              <a:t> </a:t>
            </a:r>
            <a:r>
              <a:rPr lang="ru-RU" sz="3500" dirty="0" err="1" smtClean="0">
                <a:latin typeface="+mn-lt"/>
              </a:rPr>
              <a:t>майбутніх</a:t>
            </a:r>
            <a:r>
              <a:rPr lang="ru-RU" sz="3500" dirty="0" smtClean="0">
                <a:latin typeface="+mn-lt"/>
              </a:rPr>
              <a:t> </a:t>
            </a:r>
            <a:r>
              <a:rPr lang="ru-RU" sz="3500" dirty="0" err="1" smtClean="0">
                <a:latin typeface="+mn-lt"/>
              </a:rPr>
              <a:t>поколінь</a:t>
            </a:r>
            <a:r>
              <a:rPr lang="ru-RU" sz="3500" dirty="0" smtClean="0">
                <a:latin typeface="+mn-lt"/>
              </a:rPr>
              <a:t> ГМО, </a:t>
            </a:r>
            <a:r>
              <a:rPr lang="ru-RU" sz="3500" dirty="0" err="1" smtClean="0">
                <a:latin typeface="+mn-lt"/>
              </a:rPr>
              <a:t>ферментів</a:t>
            </a:r>
            <a:r>
              <a:rPr lang="ru-RU" sz="3500" dirty="0" smtClean="0">
                <a:latin typeface="+mn-lt"/>
              </a:rPr>
              <a:t> та </a:t>
            </a:r>
            <a:r>
              <a:rPr lang="ru-RU" sz="3500" dirty="0" err="1" smtClean="0">
                <a:latin typeface="+mn-lt"/>
              </a:rPr>
              <a:t>гормонів</a:t>
            </a:r>
            <a:r>
              <a:rPr lang="ru-RU" sz="3500" dirty="0" smtClean="0">
                <a:latin typeface="+mn-lt"/>
              </a:rPr>
              <a:t>.</a:t>
            </a:r>
            <a:endParaRPr lang="uk-UA" sz="3500" dirty="0">
              <a:latin typeface="+mn-lt"/>
            </a:endParaRPr>
          </a:p>
        </p:txBody>
      </p:sp>
      <p:pic>
        <p:nvPicPr>
          <p:cNvPr id="1026" name="Picture 2" descr="G:\Works\Stok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4248472" cy="2827165"/>
          </a:xfrm>
          <a:prstGeom prst="rect">
            <a:avLst/>
          </a:prstGeom>
          <a:noFill/>
        </p:spPr>
      </p:pic>
      <p:pic>
        <p:nvPicPr>
          <p:cNvPr id="1027" name="Picture 3" descr="G:\Works\Stok\G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429000"/>
            <a:ext cx="4248472" cy="28421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Основні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інженерії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галузі</a:t>
            </a:r>
            <a:r>
              <a:rPr lang="ru-RU" sz="2800" dirty="0" smtClean="0"/>
              <a:t> </a:t>
            </a:r>
            <a:r>
              <a:rPr lang="ru-RU" sz="2800" dirty="0" err="1" smtClean="0"/>
              <a:t>харчового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виробництва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638400" cy="4638256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ГМО е продуктах - вибір майбутнього</a:t>
            </a:r>
            <a:br>
              <a:rPr lang="uk-UA" dirty="0" smtClean="0"/>
            </a:br>
            <a:r>
              <a:rPr lang="uk-UA" dirty="0" smtClean="0"/>
              <a:t>З кожним роком все більше фермерів надають перевагу ГМО рослинам перед їх «звичайними» видами. Більшість з цих культур — соя, кукурудза, бавовна,ріпак і люцерна, генетичне модифіковані, щоб протистояти шкідникам та гербіцидам. Інші культури, що вирощуються на комерційній основі або для польових випробувань - це картопля, стійка до вірусу та рис із підвищеним вмістом заліза та вітамінів.</a:t>
            </a:r>
            <a:endParaRPr lang="uk-UA" dirty="0"/>
          </a:p>
        </p:txBody>
      </p:sp>
      <p:pic>
        <p:nvPicPr>
          <p:cNvPr id="7170" name="Picture 2" descr="G:\Works\Stok\clKclGASn5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628800"/>
            <a:ext cx="3010724" cy="2232248"/>
          </a:xfrm>
          <a:prstGeom prst="rect">
            <a:avLst/>
          </a:prstGeom>
          <a:noFill/>
        </p:spPr>
      </p:pic>
      <p:pic>
        <p:nvPicPr>
          <p:cNvPr id="7171" name="Picture 3" descr="G:\Works\Stok\9880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005064"/>
            <a:ext cx="3024336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ГМО в продуктах можуть використовуватись в різних цілях. В процесі розробки:</a:t>
            </a:r>
            <a:br>
              <a:rPr lang="uk-UA" dirty="0" smtClean="0"/>
            </a:br>
            <a:r>
              <a:rPr lang="uk-UA" dirty="0" smtClean="0"/>
              <a:t>- банани, які будуть виробляти вакцину проти інфекційних захворювань, таких як гепатит В;</a:t>
            </a:r>
            <a:br>
              <a:rPr lang="uk-UA" dirty="0" smtClean="0"/>
            </a:br>
            <a:r>
              <a:rPr lang="uk-UA" dirty="0" smtClean="0"/>
              <a:t>- риба, що зростає вдвічі швидше ніж звичайна;</a:t>
            </a:r>
            <a:br>
              <a:rPr lang="uk-UA" dirty="0" smtClean="0"/>
            </a:br>
            <a:r>
              <a:rPr lang="uk-UA" dirty="0" smtClean="0"/>
              <a:t>- корови, стійкі до </a:t>
            </a:r>
            <a:r>
              <a:rPr lang="uk-UA" dirty="0" err="1" smtClean="0"/>
              <a:t>коров'вчої</a:t>
            </a:r>
            <a:r>
              <a:rPr lang="uk-UA" dirty="0" smtClean="0"/>
              <a:t> губчастої </a:t>
            </a:r>
            <a:r>
              <a:rPr lang="uk-UA" dirty="0" err="1" smtClean="0"/>
              <a:t>енцефалопатії</a:t>
            </a:r>
            <a:r>
              <a:rPr lang="uk-UA" dirty="0" smtClean="0"/>
              <a:t>;</a:t>
            </a:r>
            <a:br>
              <a:rPr lang="uk-UA" dirty="0" smtClean="0"/>
            </a:br>
            <a:r>
              <a:rPr lang="uk-UA" dirty="0" smtClean="0"/>
              <a:t>- фруктові і горіхові дерева, які дають врожайність на кілька років</a:t>
            </a:r>
            <a:br>
              <a:rPr lang="uk-UA" dirty="0" smtClean="0"/>
            </a:br>
            <a:r>
              <a:rPr lang="uk-UA" dirty="0" smtClean="0"/>
              <a:t>раніше;</a:t>
            </a:r>
            <a:br>
              <a:rPr lang="uk-UA" dirty="0" smtClean="0"/>
            </a:br>
            <a:r>
              <a:rPr lang="uk-UA" dirty="0" smtClean="0"/>
              <a:t>- рослини з яких виробляють нові види пластмас з унікальними властивостями.</a:t>
            </a:r>
            <a:br>
              <a:rPr lang="uk-UA" dirty="0" smtClean="0"/>
            </a:br>
            <a:r>
              <a:rPr lang="uk-UA" dirty="0" smtClean="0"/>
              <a:t>ГМО в продуктах: переваги та недоліки</a:t>
            </a:r>
            <a:br>
              <a:rPr lang="uk-UA" dirty="0" smtClean="0"/>
            </a:br>
            <a:r>
              <a:rPr lang="uk-UA" dirty="0" smtClean="0"/>
              <a:t>Технології генетичної зміни продуктів пропонують спокусливі перспективи для задоволення деяких з найбільших проблем 21 століття. Як і всі нові технології , вони створюють певні ризики, як відомі, так і поки що невідомі. Суперечки навколо ГМО в продуктах харчування і сільськогосподарських культурах, зазвичай зосереджені на людині та екологічній безпеці, маркуванні та споживчому виборі, праві інтелектуальної власності, етиці, продовольчої безпеки, охорони навколишнього середовища.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Переваги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8360" cy="45662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Культурні рослини</a:t>
            </a:r>
            <a:br>
              <a:rPr lang="uk-UA" dirty="0" smtClean="0"/>
            </a:br>
            <a:r>
              <a:rPr lang="uk-UA" dirty="0" smtClean="0"/>
              <a:t>- покрашення смаку та якості; 4- зменшення часу дозрівання; 4- збільшення врожайності;</a:t>
            </a:r>
            <a:br>
              <a:rPr lang="uk-UA" dirty="0" smtClean="0"/>
            </a:br>
            <a:r>
              <a:rPr lang="uk-UA" dirty="0" smtClean="0"/>
              <a:t>- підвищена стійкість до хвороб, шкідників, гербіцидів; 4- збільшення вмісту поживних речовин;</a:t>
            </a:r>
            <a:br>
              <a:rPr lang="uk-UA" dirty="0" smtClean="0"/>
            </a:br>
            <a:r>
              <a:rPr lang="uk-UA" dirty="0" smtClean="0"/>
              <a:t>- нові продукти і технології вирощування.</a:t>
            </a:r>
            <a:endParaRPr lang="uk-UA" dirty="0"/>
          </a:p>
        </p:txBody>
      </p:sp>
      <p:pic>
        <p:nvPicPr>
          <p:cNvPr id="8194" name="Picture 2" descr="G:\Works\Stok\post_44849_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3636404" cy="2520280"/>
          </a:xfrm>
          <a:prstGeom prst="rect">
            <a:avLst/>
          </a:prstGeom>
          <a:noFill/>
        </p:spPr>
      </p:pic>
      <p:pic>
        <p:nvPicPr>
          <p:cNvPr id="8195" name="Picture 3" descr="D:\bolshe-ne-budet-otmetki-bez-g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149080"/>
            <a:ext cx="3563888" cy="2137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990328" cy="5070304"/>
          </a:xfrm>
        </p:spPr>
        <p:txBody>
          <a:bodyPr/>
          <a:lstStyle/>
          <a:p>
            <a:r>
              <a:rPr lang="uk-UA" dirty="0" smtClean="0"/>
              <a:t>Тварини</a:t>
            </a:r>
            <a:br>
              <a:rPr lang="uk-UA" dirty="0" smtClean="0"/>
            </a:br>
            <a:r>
              <a:rPr lang="uk-UA" dirty="0" smtClean="0"/>
              <a:t>- покращене здоров'я, продуктивність, стійкість до холоду і</a:t>
            </a:r>
            <a:br>
              <a:rPr lang="uk-UA" dirty="0" smtClean="0"/>
            </a:br>
            <a:r>
              <a:rPr lang="uk-UA" dirty="0" smtClean="0"/>
              <a:t>нарощування маси;</a:t>
            </a:r>
            <a:br>
              <a:rPr lang="uk-UA" dirty="0" smtClean="0"/>
            </a:br>
            <a:r>
              <a:rPr lang="uk-UA" dirty="0" smtClean="0"/>
              <a:t>- більша кількість і вища якість м'яса, яєць і молока;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9218" name="Picture 2" descr="D:\GM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628800"/>
            <a:ext cx="3456383" cy="2448272"/>
          </a:xfrm>
          <a:prstGeom prst="rect">
            <a:avLst/>
          </a:prstGeom>
          <a:noFill/>
        </p:spPr>
      </p:pic>
      <p:pic>
        <p:nvPicPr>
          <p:cNvPr id="9219" name="Picture 3" descr="D:\dc9ed8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30873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710408" cy="4710264"/>
          </a:xfrm>
        </p:spPr>
        <p:txBody>
          <a:bodyPr/>
          <a:lstStyle/>
          <a:p>
            <a:r>
              <a:rPr lang="uk-UA" dirty="0" smtClean="0"/>
              <a:t>Навколишнє середовище</a:t>
            </a:r>
            <a:br>
              <a:rPr lang="uk-UA" dirty="0" smtClean="0"/>
            </a:br>
            <a:r>
              <a:rPr lang="uk-UA" dirty="0" smtClean="0"/>
              <a:t>- «дружні» </a:t>
            </a:r>
            <a:r>
              <a:rPr lang="uk-UA" dirty="0" err="1" smtClean="0"/>
              <a:t>біогербіциди</a:t>
            </a:r>
            <a:r>
              <a:rPr lang="uk-UA" dirty="0" smtClean="0"/>
              <a:t> і </a:t>
            </a:r>
            <a:r>
              <a:rPr lang="uk-UA" dirty="0" err="1" smtClean="0"/>
              <a:t>біоінсектициди</a:t>
            </a:r>
            <a:r>
              <a:rPr lang="uk-UA" dirty="0" smtClean="0"/>
              <a:t>;</a:t>
            </a:r>
            <a:br>
              <a:rPr lang="uk-UA" dirty="0" smtClean="0"/>
            </a:br>
            <a:r>
              <a:rPr lang="uk-UA" dirty="0" smtClean="0"/>
              <a:t>- охорона </a:t>
            </a:r>
            <a:r>
              <a:rPr lang="uk-UA" dirty="0" err="1" smtClean="0"/>
              <a:t>грунтів</a:t>
            </a:r>
            <a:r>
              <a:rPr lang="uk-UA" dirty="0" smtClean="0"/>
              <a:t>, води, повітря;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 err="1" smtClean="0"/>
              <a:t>біопереробки</a:t>
            </a:r>
            <a:r>
              <a:rPr lang="uk-UA" dirty="0" smtClean="0"/>
              <a:t> для лісового господарства; 4- природна переробка відходів; Суспільство</a:t>
            </a:r>
            <a:br>
              <a:rPr lang="uk-UA" dirty="0" smtClean="0"/>
            </a:br>
            <a:r>
              <a:rPr lang="uk-UA" dirty="0" smtClean="0"/>
              <a:t>- збільшення продовольчої безпеки для зростаючого населення.</a:t>
            </a:r>
            <a:endParaRPr lang="uk-UA" dirty="0"/>
          </a:p>
        </p:txBody>
      </p:sp>
      <p:pic>
        <p:nvPicPr>
          <p:cNvPr id="10242" name="Picture 2" descr="D:\ГМО-стерилизация-290x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484784"/>
            <a:ext cx="2880320" cy="2880320"/>
          </a:xfrm>
          <a:prstGeom prst="rect">
            <a:avLst/>
          </a:prstGeom>
          <a:noFill/>
        </p:spPr>
      </p:pic>
      <p:pic>
        <p:nvPicPr>
          <p:cNvPr id="10243" name="Picture 3" descr="D:\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437112"/>
            <a:ext cx="2684196" cy="1924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Недоліки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214464" cy="449424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Безпека</a:t>
            </a:r>
            <a:br>
              <a:rPr lang="uk-UA" dirty="0" smtClean="0"/>
            </a:br>
            <a:r>
              <a:rPr lang="uk-UA" dirty="0" smtClean="0"/>
              <a:t>- потенційний вплив на здоров'я людини, в тому числі алергени, передача генів стійкості до </a:t>
            </a:r>
            <a:r>
              <a:rPr lang="uk-UA" dirty="0" err="1" smtClean="0"/>
              <a:t>атибіотиків</a:t>
            </a:r>
            <a:r>
              <a:rPr lang="uk-UA" dirty="0" smtClean="0"/>
              <a:t>, та ще не вивчені фактори;</a:t>
            </a:r>
            <a:br>
              <a:rPr lang="uk-UA" dirty="0" smtClean="0"/>
            </a:br>
            <a:r>
              <a:rPr lang="uk-UA" dirty="0" smtClean="0"/>
              <a:t>- потенційний вплив на навколишнє середовище, в тому числі: ненавмисне переміщення </a:t>
            </a:r>
            <a:r>
              <a:rPr lang="uk-UA" dirty="0" err="1" smtClean="0"/>
              <a:t>трансгенів</a:t>
            </a:r>
            <a:r>
              <a:rPr lang="uk-UA" dirty="0" smtClean="0"/>
              <a:t> шляхом перехресного запилення, невідомі фактори </a:t>
            </a:r>
            <a:r>
              <a:rPr lang="uk-UA" dirty="0" err="1" smtClean="0"/>
              <a:t>фпливу</a:t>
            </a:r>
            <a:r>
              <a:rPr lang="uk-UA" dirty="0" smtClean="0"/>
              <a:t> на інші організми, втрата флори і фауни.</a:t>
            </a:r>
            <a:br>
              <a:rPr lang="uk-UA" dirty="0" smtClean="0"/>
            </a:br>
            <a:r>
              <a:rPr lang="uk-UA" dirty="0" smtClean="0"/>
              <a:t>- збільшення залежності країн, що розвиваються від промислово розвинених країн;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 err="1" smtClean="0"/>
              <a:t>біопіратство</a:t>
            </a:r>
            <a:r>
              <a:rPr lang="uk-UA" dirty="0" smtClean="0"/>
              <a:t>,або несанкціонована експлуатація природних ресурсів.</a:t>
            </a:r>
            <a:endParaRPr lang="uk-UA" dirty="0"/>
          </a:p>
        </p:txBody>
      </p:sp>
      <p:pic>
        <p:nvPicPr>
          <p:cNvPr id="11266" name="Picture 2" descr="D:\dna-g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521783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Вплив</a:t>
            </a:r>
            <a:r>
              <a:rPr lang="ru-RU" dirty="0" smtClean="0"/>
              <a:t> ГМО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Мільйони людей у всьому світі кожен день вживають їжу, що містить ГМО. При цьому питання впливу ГМО на здоров'я людини досі залишається без відповіді. Дискусії на цю тему тривають у світі більше 10-ти років.</a:t>
            </a:r>
            <a:br>
              <a:rPr lang="uk-UA" dirty="0" smtClean="0"/>
            </a:br>
            <a:r>
              <a:rPr lang="uk-UA" dirty="0" smtClean="0"/>
              <a:t>Вчені-генетики ніяк не дійдуть певної думки про те, як же впливають на організм людини </a:t>
            </a:r>
            <a:r>
              <a:rPr lang="uk-UA" dirty="0" err="1" smtClean="0"/>
              <a:t>трансгенні</a:t>
            </a:r>
            <a:r>
              <a:rPr lang="uk-UA" dirty="0" smtClean="0"/>
              <a:t> продукти, якими можуть бути наслідки їх споживання у віддаленому майбутньому. Адже з моменту їх появи минуло трохи більше 20-ти років, а це надто </a:t>
            </a:r>
            <a:r>
              <a:rPr lang="uk-UA" dirty="0" smtClean="0"/>
              <a:t>малий</a:t>
            </a:r>
            <a:r>
              <a:rPr lang="en-US" dirty="0" smtClean="0"/>
              <a:t> </a:t>
            </a:r>
            <a:r>
              <a:rPr lang="uk-UA" dirty="0" smtClean="0"/>
              <a:t>термін для остаточних висновків.</a:t>
            </a: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Деякі експерти вважають, що змодельовані гени здатні викликати генетичні мутації в клітинах організму людини. Отже ГМО можуть здійснювати негативний вплив на організм людини.</a:t>
            </a:r>
            <a:br>
              <a:rPr lang="uk-UA" dirty="0" smtClean="0"/>
            </a:br>
            <a:r>
              <a:rPr lang="uk-UA" dirty="0" smtClean="0"/>
              <a:t>Вчені не виключають, що ГМО можуть стати причиною алергій і серйозних порушень обміну речовин, а також збільшувати ризик виникнення злоякісних пухлин, придушувати імунну систему і привести до несприятливості організму до окремих медичних </a:t>
            </a:r>
            <a:r>
              <a:rPr lang="uk-UA" dirty="0" err="1" smtClean="0"/>
              <a:t>припаратів</a:t>
            </a:r>
            <a:r>
              <a:rPr lang="uk-UA" dirty="0" smtClean="0"/>
              <a:t>. З кожним днем з'являються нові наукові дані, що підтверджують факти негативного впливу ГМО на піддослідних тварин, у яких всі процеси в організмі протікають набагато швидше, ніж у людини.</a:t>
            </a:r>
            <a:br>
              <a:rPr lang="uk-UA" dirty="0" smtClean="0"/>
            </a:br>
            <a:r>
              <a:rPr lang="uk-UA" dirty="0" smtClean="0"/>
              <a:t>Незважаючи на наведені факти, слід враховувати, що довгострокові дослідження безпеки </a:t>
            </a:r>
            <a:r>
              <a:rPr lang="uk-UA" dirty="0" err="1" smtClean="0"/>
              <a:t>трансгенних</a:t>
            </a:r>
            <a:r>
              <a:rPr lang="uk-UA" dirty="0" smtClean="0"/>
              <a:t> продуктів не проводилися, тому ніхто не може точно стверджувати про будь-який негативний вплив їх на людину. Втім, як і заперечувати таке.</a:t>
            </a: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ГМО в </a:t>
            </a:r>
            <a:r>
              <a:rPr lang="ru-RU" dirty="0" err="1" smtClean="0"/>
              <a:t>Україні</a:t>
            </a:r>
            <a:r>
              <a:rPr lang="ru-RU" dirty="0" smtClean="0"/>
              <a:t>?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модифікованого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зареєстрованого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Тому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генетичне</a:t>
            </a:r>
            <a:r>
              <a:rPr lang="ru-RU" dirty="0" smtClean="0"/>
              <a:t> </a:t>
            </a:r>
            <a:r>
              <a:rPr lang="ru-RU" dirty="0" err="1" smtClean="0"/>
              <a:t>модифікованих</a:t>
            </a:r>
            <a:r>
              <a:rPr lang="ru-RU" dirty="0" smtClean="0"/>
              <a:t> </a:t>
            </a:r>
            <a:r>
              <a:rPr lang="ru-RU" dirty="0" err="1" smtClean="0"/>
              <a:t>інгредієнтів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їжу</a:t>
            </a:r>
            <a:r>
              <a:rPr lang="ru-RU" dirty="0" smtClean="0"/>
              <a:t>, яка </a:t>
            </a:r>
            <a:r>
              <a:rPr lang="ru-RU" dirty="0" err="1" smtClean="0"/>
              <a:t>продається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законним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норма </a:t>
            </a:r>
            <a:r>
              <a:rPr lang="ru-RU" dirty="0" err="1" smtClean="0"/>
              <a:t>передбачена</a:t>
            </a:r>
            <a:r>
              <a:rPr lang="ru-RU" dirty="0" smtClean="0"/>
              <a:t> в </a:t>
            </a:r>
            <a:r>
              <a:rPr lang="ru-RU" dirty="0" err="1" smtClean="0"/>
              <a:t>законі</a:t>
            </a:r>
            <a:r>
              <a:rPr lang="ru-RU" dirty="0" smtClean="0"/>
              <a:t> про </a:t>
            </a:r>
            <a:r>
              <a:rPr lang="ru-RU" dirty="0" err="1" smtClean="0"/>
              <a:t>біологічну</a:t>
            </a:r>
            <a:r>
              <a:rPr lang="ru-RU" dirty="0" smtClean="0"/>
              <a:t> </a:t>
            </a:r>
            <a:r>
              <a:rPr lang="ru-RU" dirty="0" err="1" smtClean="0"/>
              <a:t>безпеку</a:t>
            </a:r>
            <a:r>
              <a:rPr lang="ru-RU" dirty="0" smtClean="0"/>
              <a:t>, </a:t>
            </a:r>
            <a:r>
              <a:rPr lang="ru-RU" dirty="0" err="1" smtClean="0"/>
              <a:t>прийнятому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2007 </a:t>
            </a:r>
            <a:r>
              <a:rPr lang="ru-RU" dirty="0" err="1" smtClean="0"/>
              <a:t>році</a:t>
            </a:r>
            <a:r>
              <a:rPr lang="ru-RU" dirty="0" smtClean="0"/>
              <a:t>», сказав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Проданчук</a:t>
            </a:r>
            <a:r>
              <a:rPr lang="ru-RU" dirty="0" smtClean="0"/>
              <a:t>, директор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екогігієни</a:t>
            </a:r>
            <a:r>
              <a:rPr lang="ru-RU" dirty="0" smtClean="0"/>
              <a:t> та </a:t>
            </a:r>
            <a:r>
              <a:rPr lang="ru-RU" dirty="0" err="1" smtClean="0"/>
              <a:t>токсикології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Л. І. Медведя.</a:t>
            </a:r>
            <a:br>
              <a:rPr lang="ru-RU" dirty="0" smtClean="0"/>
            </a:b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прийняла</a:t>
            </a:r>
            <a:r>
              <a:rPr lang="ru-RU" dirty="0" smtClean="0"/>
              <a:t> закон,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забороняє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ГМО та </a:t>
            </a:r>
            <a:r>
              <a:rPr lang="ru-RU" dirty="0" err="1" smtClean="0"/>
              <a:t>похідних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ГМО в </a:t>
            </a:r>
            <a:r>
              <a:rPr lang="ru-RU" dirty="0" err="1" smtClean="0"/>
              <a:t>органічному</a:t>
            </a:r>
            <a:r>
              <a:rPr lang="ru-RU" dirty="0" smtClean="0"/>
              <a:t> </a:t>
            </a:r>
            <a:r>
              <a:rPr lang="ru-RU" dirty="0" err="1" smtClean="0"/>
              <a:t>виробництві</a:t>
            </a:r>
            <a:r>
              <a:rPr lang="ru-RU" dirty="0" smtClean="0"/>
              <a:t>. Закон,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органічна</a:t>
            </a:r>
            <a:r>
              <a:rPr lang="ru-RU" dirty="0" smtClean="0"/>
              <a:t> </a:t>
            </a:r>
            <a:r>
              <a:rPr lang="ru-RU" dirty="0" err="1" smtClean="0"/>
              <a:t>продукція</a:t>
            </a:r>
            <a:r>
              <a:rPr lang="ru-RU" dirty="0" smtClean="0"/>
              <a:t> повинна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, </a:t>
            </a:r>
            <a:r>
              <a:rPr lang="ru-RU" dirty="0" err="1" smtClean="0"/>
              <a:t>встановленим</a:t>
            </a:r>
            <a:r>
              <a:rPr lang="ru-RU" dirty="0" smtClean="0"/>
              <a:t> для </a:t>
            </a:r>
            <a:r>
              <a:rPr lang="ru-RU" dirty="0" err="1" smtClean="0"/>
              <a:t>такої</a:t>
            </a:r>
            <a:r>
              <a:rPr lang="ru-RU" dirty="0" smtClean="0"/>
              <a:t> ж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виробленої</a:t>
            </a:r>
            <a:r>
              <a:rPr lang="ru-RU" dirty="0" smtClean="0"/>
              <a:t> </a:t>
            </a:r>
            <a:r>
              <a:rPr lang="ru-RU" dirty="0" err="1" smtClean="0"/>
              <a:t>конвенційним</a:t>
            </a:r>
            <a:r>
              <a:rPr lang="ru-RU" dirty="0" smtClean="0"/>
              <a:t> (</a:t>
            </a:r>
            <a:r>
              <a:rPr lang="ru-RU" dirty="0" err="1" smtClean="0"/>
              <a:t>неорганічним</a:t>
            </a:r>
            <a:r>
              <a:rPr lang="ru-RU" dirty="0" smtClean="0"/>
              <a:t>) способом.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8360" cy="456624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Безумовно</a:t>
            </a:r>
            <a:r>
              <a:rPr lang="ru-RU" dirty="0" smtClean="0"/>
              <a:t> </a:t>
            </a:r>
            <a:r>
              <a:rPr lang="ru-RU" dirty="0" err="1" smtClean="0"/>
              <a:t>генномодифіковані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- </a:t>
            </a:r>
            <a:r>
              <a:rPr lang="ru-RU" dirty="0" err="1" smtClean="0"/>
              <a:t>величезне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теперішнього</a:t>
            </a:r>
            <a:r>
              <a:rPr lang="ru-RU" dirty="0" smtClean="0"/>
              <a:t> часу та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досконало</a:t>
            </a:r>
            <a:r>
              <a:rPr lang="ru-RU" dirty="0" smtClean="0"/>
              <a:t> не </a:t>
            </a:r>
            <a:r>
              <a:rPr lang="ru-RU" dirty="0" err="1" smtClean="0"/>
              <a:t>вивчений</a:t>
            </a:r>
            <a:r>
              <a:rPr lang="ru-RU" dirty="0" smtClean="0"/>
              <a:t>, а тому </a:t>
            </a:r>
            <a:r>
              <a:rPr lang="ru-RU" dirty="0" err="1" smtClean="0"/>
              <a:t>неможна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впевненістю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 </a:t>
            </a:r>
            <a:r>
              <a:rPr lang="ru-RU" dirty="0" err="1" smtClean="0"/>
              <a:t>корисність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шкоду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організмі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не </a:t>
            </a:r>
            <a:r>
              <a:rPr lang="ru-RU" dirty="0" err="1" smtClean="0"/>
              <a:t>з'являться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на </a:t>
            </a:r>
            <a:r>
              <a:rPr lang="ru-RU" dirty="0" err="1" smtClean="0"/>
              <a:t>генетичному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упененістю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ГМО </a:t>
            </a:r>
            <a:r>
              <a:rPr lang="ru-RU" dirty="0" err="1" smtClean="0"/>
              <a:t>безпечне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вирішенням</a:t>
            </a:r>
            <a:r>
              <a:rPr lang="ru-RU" dirty="0" smtClean="0"/>
              <a:t> </a:t>
            </a:r>
            <a:r>
              <a:rPr lang="ru-RU" dirty="0" err="1" smtClean="0"/>
              <a:t>продоволбчої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2290" name="Picture 2" descr="D:\9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556792"/>
            <a:ext cx="3024336" cy="2510199"/>
          </a:xfrm>
          <a:prstGeom prst="rect">
            <a:avLst/>
          </a:prstGeom>
          <a:noFill/>
        </p:spPr>
      </p:pic>
      <p:pic>
        <p:nvPicPr>
          <p:cNvPr id="12291" name="Picture 3" descr="D:\Fruit_Doub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5028" y="4077072"/>
            <a:ext cx="2980747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Досягнення </a:t>
            </a:r>
            <a:r>
              <a:rPr lang="uk-UA" dirty="0" err="1" smtClean="0"/>
              <a:t>науково-</a:t>
            </a:r>
            <a:r>
              <a:rPr lang="uk-UA" dirty="0" smtClean="0"/>
              <a:t> технічного прогресу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XX </a:t>
            </a:r>
            <a:r>
              <a:rPr lang="uk-UA" sz="2400" dirty="0" smtClean="0"/>
              <a:t>століття характеризувалося видатними досягненнями </a:t>
            </a:r>
            <a:r>
              <a:rPr lang="uk-UA" sz="2400" dirty="0" err="1" smtClean="0"/>
              <a:t>науково-</a:t>
            </a:r>
            <a:r>
              <a:rPr lang="uk-UA" sz="2400" dirty="0" smtClean="0"/>
              <a:t> технічного прогресу, які радикально змінили життя людини. Це передусім ядерна технологія, електроніка і новітня біотехнологія. Сучасні темпи розвитку біотехнології та її перспективи, в порівнянні щонайменше з комп'ютеризацією нашого життя вражають уяву сучасної людини, що навіть саме існування людини залежить від досягнень новітньої біотехнології. Нині біотехнологія на практиці показує великі успіхи в сільському господарстві. Це виведення нових сортів рослин стійких до гербіцидів, комах, хвороб, стресових впливів.</a:t>
            </a:r>
            <a:endParaRPr lang="uk-UA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Звідки взялися </a:t>
            </a:r>
            <a:r>
              <a:rPr lang="uk-UA" sz="2800" dirty="0" err="1" smtClean="0"/>
              <a:t>генномодифіковані</a:t>
            </a:r>
            <a:r>
              <a:rPr lang="uk-UA" sz="2800" dirty="0" smtClean="0"/>
              <a:t> організми?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8360" cy="449424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Під час «холодної війни» військові кола обох супердержав - США і СРСР покладали неабиякі надії на біологічну зброю нового типу. Ця зброя мала бути набагато ефективнішою, ніж термоядерна. Вона не знищувала би територію та індустрію, а впливала би тільки на населення.</a:t>
            </a:r>
            <a:endParaRPr lang="uk-UA" dirty="0"/>
          </a:p>
        </p:txBody>
      </p:sp>
      <p:pic>
        <p:nvPicPr>
          <p:cNvPr id="2050" name="Picture 2" descr="G:\Works\Stok\v_es_ne_pospishajut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41845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генну</a:t>
            </a:r>
            <a:r>
              <a:rPr lang="ru-RU" dirty="0" smtClean="0"/>
              <a:t> </a:t>
            </a:r>
            <a:r>
              <a:rPr lang="ru-RU" dirty="0" err="1" smtClean="0"/>
              <a:t>інженерію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Генетичні зміни це зміни у генетичному коді рослини - геномі. Гени несуть інформацію про всі риси, що їх успадковує будь - який організм - жива істота. Вони складаються з ДНК. Генетична модифікація є результатом зміни ДНК або введення генетичного матеріалу з одного організму до іншого, який може бути різновидом або того самого, або іншого виду.</a:t>
            </a:r>
            <a:br>
              <a:rPr lang="uk-UA" dirty="0" smtClean="0"/>
            </a:br>
            <a:r>
              <a:rPr lang="uk-UA" dirty="0" smtClean="0"/>
              <a:t>Наприклад гени можуть бути перенесені з однієї рослини до іншої, з рослини до тварини чи з тварини до рослини. Нині генетики можуть майже все. Їм вдалося вивести сорти картоплі, яка не приваблює колорадських жуків, або </a:t>
            </a:r>
            <a:r>
              <a:rPr lang="uk-UA" dirty="0" err="1" smtClean="0"/>
              <a:t>винограу</a:t>
            </a:r>
            <a:r>
              <a:rPr lang="uk-UA" dirty="0" smtClean="0"/>
              <a:t>, що не боїться заморозків. Така модифікація - це зміна одного чи кількох генів у геномі, тобто виведення нових рослин з новими функціями.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36152" cy="89614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Для </a:t>
            </a:r>
            <a:r>
              <a:rPr lang="ru-RU" sz="2800" dirty="0" err="1" smtClean="0"/>
              <a:t>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генетична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модифікація</a:t>
            </a:r>
            <a:r>
              <a:rPr lang="ru-RU" sz="2800" dirty="0" smtClean="0"/>
              <a:t>?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062336" cy="463825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Генетична модифікація дозволяє отримати рослини, тварин та мікроорганізми, зокрема бактерії, зі специфічними властивостями, що дуже важко досягти традиційними методами. Крім того вона дає змогу переносити гени з одного виду до іншого, для отримання певних ознак, чого взагалі неможливо добитися шляхом традиційної селекції.</a:t>
            </a:r>
            <a:br>
              <a:rPr lang="uk-UA" dirty="0" smtClean="0"/>
            </a:br>
            <a:r>
              <a:rPr lang="uk-UA" dirty="0" smtClean="0"/>
              <a:t>За допомогою генетичної модифікації, гени можна «ввімкнути» чи «вимкнути», міняючи у такий спосіб процес розвитку рослин чи тварин.</a:t>
            </a:r>
            <a:endParaRPr lang="uk-UA" dirty="0"/>
          </a:p>
        </p:txBody>
      </p:sp>
      <p:pic>
        <p:nvPicPr>
          <p:cNvPr id="3074" name="Picture 2" descr="G:\Works\Stok\a5ef3f19e935883a3ad26697f17695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629490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710408" cy="456624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Не можна забувати про можливість ненавмисного або навмисного створення продуктів з ГМО, здатних справити негативний вплив на організм людини в умовах неконтрольованої генно-інженерної діяльності. Це означає, що потрібний багаторівневий контроль за харчовою продукцією, що має ГМ- аналоги. У процесі впровадження в організм гени здатні як самі </a:t>
            </a:r>
            <a:r>
              <a:rPr lang="uk-UA" dirty="0" err="1" smtClean="0"/>
              <a:t>мутувати</a:t>
            </a:r>
            <a:r>
              <a:rPr lang="uk-UA" dirty="0" smtClean="0"/>
              <a:t>, так і чинити негативний вплив на геном організму людини. У результаті можуть утворюватися невідомі токсичні білки, що викликають токсикоз і алергію. Що, власне, і відбувається. Зростання онкологічних захворювань в усьому світі - результат впровадження ГМО.</a:t>
            </a:r>
            <a:endParaRPr lang="uk-UA" dirty="0"/>
          </a:p>
        </p:txBody>
      </p:sp>
      <p:pic>
        <p:nvPicPr>
          <p:cNvPr id="4098" name="Picture 2" descr="G:\Works\Stok\originnal_1af621456f8bcd6a077b6065501e41d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556792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 переваги ГМО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478227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Насправді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буде </a:t>
            </a:r>
            <a:r>
              <a:rPr lang="ru-RU" dirty="0" err="1" smtClean="0"/>
              <a:t>вирощувати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для </a:t>
            </a:r>
            <a:r>
              <a:rPr lang="ru-RU" dirty="0" err="1" smtClean="0"/>
              <a:t>трансплантації</a:t>
            </a:r>
            <a:r>
              <a:rPr lang="ru-RU" dirty="0" smtClean="0"/>
              <a:t>. </a:t>
            </a:r>
            <a:r>
              <a:rPr lang="ru-RU" dirty="0" err="1" smtClean="0"/>
              <a:t>Тисячі</a:t>
            </a:r>
            <a:r>
              <a:rPr lang="ru-RU" dirty="0" smtClean="0"/>
              <a:t> людей </a:t>
            </a:r>
            <a:r>
              <a:rPr lang="ru-RU" dirty="0" err="1" smtClean="0"/>
              <a:t>помирають</a:t>
            </a:r>
            <a:r>
              <a:rPr lang="ru-RU" dirty="0" smtClean="0"/>
              <a:t> </a:t>
            </a:r>
            <a:r>
              <a:rPr lang="ru-RU" dirty="0" err="1" smtClean="0"/>
              <a:t>щодня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дочикавшись</a:t>
            </a:r>
            <a:r>
              <a:rPr lang="ru-RU" dirty="0" smtClean="0"/>
              <a:t> </a:t>
            </a:r>
            <a:r>
              <a:rPr lang="ru-RU" dirty="0" err="1" smtClean="0"/>
              <a:t>донорської</a:t>
            </a:r>
            <a:r>
              <a:rPr lang="ru-RU" dirty="0" smtClean="0"/>
              <a:t> </a:t>
            </a:r>
            <a:r>
              <a:rPr lang="ru-RU" dirty="0" err="1" smtClean="0"/>
              <a:t>нирки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. А ось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генної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буде </a:t>
            </a:r>
            <a:r>
              <a:rPr lang="ru-RU" dirty="0" err="1" smtClean="0"/>
              <a:t>вирощувати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в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uk-UA" dirty="0" smtClean="0"/>
              <a:t>Розробка методів генної інженерії і накопичення знань про обмін речовин людини і тварин дадуть можливість створювати такі продукти значно швидше і з більшою точністю отримувати бажаний результат. Загальноприйнятою стає думка, що тільки ГМО можуть позбавити світ від загрози голоду, так як за допомогою генної модифікації можна збільшувати врожайність та якість їжі.</a:t>
            </a:r>
            <a:br>
              <a:rPr lang="uk-UA" dirty="0" smtClean="0"/>
            </a:br>
            <a:r>
              <a:rPr lang="uk-UA" dirty="0" smtClean="0"/>
              <a:t>Без генної інженерії людство може опинитися в глухому куті.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ГМО в сільському </a:t>
            </a:r>
            <a:r>
              <a:rPr lang="uk-UA" dirty="0" smtClean="0"/>
              <a:t>господарстві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926432" cy="463825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вирощування</a:t>
            </a:r>
            <a:r>
              <a:rPr lang="ru-RU" dirty="0" smtClean="0"/>
              <a:t> ГМО в </a:t>
            </a:r>
            <a:r>
              <a:rPr lang="ru-RU" dirty="0" err="1" smtClean="0"/>
              <a:t>природі</a:t>
            </a:r>
            <a:r>
              <a:rPr lang="ru-RU" dirty="0" smtClean="0"/>
              <a:t>: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uk-UA" dirty="0" smtClean="0"/>
              <a:t>а)ГМО, зокрема рослини, які вирощують у відкритому </a:t>
            </a:r>
            <a:r>
              <a:rPr lang="uk-UA" dirty="0" err="1" smtClean="0"/>
              <a:t>грунті</a:t>
            </a:r>
            <a:r>
              <a:rPr lang="uk-UA" dirty="0" smtClean="0"/>
              <a:t>, поза сумнівом взаємодіють з оточуючими </a:t>
            </a:r>
            <a:r>
              <a:rPr lang="uk-UA" dirty="0" smtClean="0"/>
              <a:t>їх</a:t>
            </a:r>
            <a:r>
              <a:rPr lang="en-US" dirty="0" smtClean="0"/>
              <a:t> </a:t>
            </a:r>
            <a:r>
              <a:rPr lang="uk-UA" dirty="0" smtClean="0"/>
              <a:t>організмами.</a:t>
            </a:r>
            <a:br>
              <a:rPr lang="uk-UA" dirty="0" smtClean="0"/>
            </a:br>
            <a:r>
              <a:rPr lang="uk-UA" dirty="0" smtClean="0"/>
              <a:t>Тому постає питання чи може така взаємодія порушити екологічну рівновагу? Як правило, в першу чергу в нанесенні шкоди навколишньому середовищу звинувачують рослини, які виробляють токсини для захисту від </a:t>
            </a:r>
            <a:r>
              <a:rPr lang="uk-UA" dirty="0" err="1" smtClean="0"/>
              <a:t>комах-шкідніків</a:t>
            </a:r>
            <a:r>
              <a:rPr lang="uk-UA" dirty="0" smtClean="0"/>
              <a:t> — наприклад, стійка до колорадського жука </a:t>
            </a:r>
            <a:r>
              <a:rPr lang="uk-UA" dirty="0" err="1" smtClean="0"/>
              <a:t>трансгенна</a:t>
            </a:r>
            <a:r>
              <a:rPr lang="uk-UA" dirty="0" smtClean="0"/>
              <a:t> картопля, яка виробляє </a:t>
            </a:r>
            <a:r>
              <a:rPr lang="en-US" dirty="0" smtClean="0"/>
              <a:t>Bt-</a:t>
            </a:r>
            <a:r>
              <a:rPr lang="uk-UA" dirty="0" smtClean="0"/>
              <a:t>токсин, але використання отрутохімікатів в порівнянні з вирощуванням стійких до жука ГМО завдає незрівнянно більше шкоди екологічній рівновазі. </a:t>
            </a:r>
            <a:endParaRPr lang="uk-UA" dirty="0"/>
          </a:p>
        </p:txBody>
      </p:sp>
      <p:pic>
        <p:nvPicPr>
          <p:cNvPr id="5122" name="Picture 2" descr="G:\Works\Stok\doodoo.com.ua_jpg_203x203_crop_upscale_q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484784"/>
            <a:ext cx="2664296" cy="2664296"/>
          </a:xfrm>
          <a:prstGeom prst="rect">
            <a:avLst/>
          </a:prstGeom>
          <a:noFill/>
        </p:spPr>
      </p:pic>
      <p:pic>
        <p:nvPicPr>
          <p:cNvPr id="5123" name="Picture 3" descr="G:\Works\Stok\0c95054981de037de06e544a52eb3613.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21088"/>
            <a:ext cx="2674583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710408" cy="449424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б)Вирощування більш продуктивних і невибагливих </a:t>
            </a:r>
            <a:r>
              <a:rPr lang="uk-UA" dirty="0" err="1" smtClean="0"/>
              <a:t>трансгенних</a:t>
            </a:r>
            <a:r>
              <a:rPr lang="uk-UA" dirty="0" smtClean="0"/>
              <a:t> рослин дозволить збільшити врожайність без територіального розширення полів, зберігаючи тим самим ліси від вирубки під сільськогосподарське і промислове використання.</a:t>
            </a:r>
            <a:br>
              <a:rPr lang="uk-UA" dirty="0" smtClean="0"/>
            </a:br>
            <a:r>
              <a:rPr lang="uk-UA" dirty="0" smtClean="0"/>
              <a:t>Отже, саме по собі, як явище, ГМО є порівняно нешкідливим для людини та </a:t>
            </a:r>
            <a:r>
              <a:rPr lang="uk-UA" dirty="0" err="1" smtClean="0"/>
              <a:t>нваколишнього</a:t>
            </a:r>
            <a:r>
              <a:rPr lang="uk-UA" dirty="0" smtClean="0"/>
              <a:t> середовища, але як і скрізь в харчовій промисловості, все-таки існують певні небезпеки, пов'язані з </a:t>
            </a:r>
            <a:r>
              <a:rPr lang="uk-UA" dirty="0" err="1" smtClean="0"/>
              <a:t>трансгенними</a:t>
            </a:r>
            <a:r>
              <a:rPr lang="uk-UA" dirty="0" smtClean="0"/>
              <a:t> продуктами.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46" name="Picture 2" descr="G:\Works\Stok\63e8d42b99c621fd7c4dac87db0801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628800"/>
            <a:ext cx="2799859" cy="2376264"/>
          </a:xfrm>
          <a:prstGeom prst="rect">
            <a:avLst/>
          </a:prstGeom>
          <a:noFill/>
        </p:spPr>
      </p:pic>
      <p:pic>
        <p:nvPicPr>
          <p:cNvPr id="6147" name="Picture 3" descr="G:\Works\Stok\gm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149080"/>
            <a:ext cx="2916324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776</Words>
  <Application>Microsoft Office PowerPoint</Application>
  <PresentationFormat>Экран (4:3)</PresentationFormat>
  <Paragraphs>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Вплив на безпеку та життя людей та їх майбутніх поколінь ГМО, ферментів та гормонів.</vt:lpstr>
      <vt:lpstr>Досягнення науково- технічного прогресу</vt:lpstr>
      <vt:lpstr>Звідки взялися генномодифіковані організми?</vt:lpstr>
      <vt:lpstr>Загальні відомості про генну інженерію</vt:lpstr>
      <vt:lpstr>Для чого використовується генетична модифікація?</vt:lpstr>
      <vt:lpstr>Слайд 6</vt:lpstr>
      <vt:lpstr>Про переваги ГМО</vt:lpstr>
      <vt:lpstr>ГМО в сільському господарстві</vt:lpstr>
      <vt:lpstr>Слайд 9</vt:lpstr>
      <vt:lpstr>Основні завдання генної інженерії в галузі харчового виробництва</vt:lpstr>
      <vt:lpstr>Слайд 11</vt:lpstr>
      <vt:lpstr>Переваги</vt:lpstr>
      <vt:lpstr>Слайд 13</vt:lpstr>
      <vt:lpstr>Слайд 14</vt:lpstr>
      <vt:lpstr>Недоліки</vt:lpstr>
      <vt:lpstr>Вплив ГМО на організм людини</vt:lpstr>
      <vt:lpstr>Слайд 17</vt:lpstr>
      <vt:lpstr>Чи є ГМО в Україні?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на безпеку та життя людей та їх майбутніх поколінь ГМО, ферментів та гормонів.</dc:title>
  <dc:creator>Денис</dc:creator>
  <cp:lastModifiedBy>Денис</cp:lastModifiedBy>
  <cp:revision>5</cp:revision>
  <dcterms:created xsi:type="dcterms:W3CDTF">2013-12-22T15:48:57Z</dcterms:created>
  <dcterms:modified xsi:type="dcterms:W3CDTF">2013-12-22T16:36:02Z</dcterms:modified>
</cp:coreProperties>
</file>