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E0BB"/>
    <a:srgbClr val="97BAE5"/>
    <a:srgbClr val="5677A0"/>
    <a:srgbClr val="CE7674"/>
    <a:srgbClr val="866E9E"/>
    <a:srgbClr val="7DA9DF"/>
    <a:srgbClr val="3C2520"/>
    <a:srgbClr val="462B26"/>
    <a:srgbClr val="45352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40" autoAdjust="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98484-8911-4E7C-9CCD-395FE3688BAD}" type="datetimeFigureOut">
              <a:rPr lang="ru-RU" smtClean="0"/>
              <a:pPr/>
              <a:t>31.07.2011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6A519D-D1D2-4B16-B7D9-70410F8BD8D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A519D-D1D2-4B16-B7D9-70410F8BD8D2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i="0">
                <a:solidFill>
                  <a:srgbClr val="EFE0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6F560-B69D-43E7-B4AA-BA834DC09670}" type="datetimeFigureOut">
              <a:rPr lang="ru-RU" smtClean="0"/>
              <a:pPr/>
              <a:t>31.07.2011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54FE2-DBF4-4AF4-8444-5452453EB7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6F560-B69D-43E7-B4AA-BA834DC09670}" type="datetimeFigureOut">
              <a:rPr lang="ru-RU" smtClean="0"/>
              <a:pPr/>
              <a:t>31.07.2011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54FE2-DBF4-4AF4-8444-5452453EB7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>
            <a:lvl1pPr>
              <a:defRPr>
                <a:solidFill>
                  <a:srgbClr val="EFE0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>
            <a:lvl1pPr>
              <a:buNone/>
              <a:defRPr sz="2800">
                <a:latin typeface="Constantia" pitchFamily="18" charset="0"/>
                <a:ea typeface="Batang" pitchFamily="18" charset="-127"/>
              </a:defRPr>
            </a:lvl1pPr>
            <a:lvl2pPr>
              <a:defRPr>
                <a:latin typeface="Arno Pro" pitchFamily="18" charset="0"/>
              </a:defRPr>
            </a:lvl2pPr>
            <a:lvl3pPr>
              <a:defRPr>
                <a:latin typeface="Arno Pro" pitchFamily="18" charset="0"/>
              </a:defRPr>
            </a:lvl3pPr>
            <a:lvl4pPr>
              <a:defRPr>
                <a:latin typeface="Arno Pro" pitchFamily="18" charset="0"/>
              </a:defRPr>
            </a:lvl4pPr>
            <a:lvl5pPr>
              <a:defRPr>
                <a:latin typeface="Arno Pro" pitchFamily="18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6F560-B69D-43E7-B4AA-BA834DC09670}" type="datetimeFigureOut">
              <a:rPr lang="ru-RU" smtClean="0"/>
              <a:pPr/>
              <a:t>31.07.2011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54FE2-DBF4-4AF4-8444-5452453EB7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6F560-B69D-43E7-B4AA-BA834DC09670}" type="datetimeFigureOut">
              <a:rPr lang="ru-RU" smtClean="0"/>
              <a:pPr/>
              <a:t>31.07.2011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54FE2-DBF4-4AF4-8444-5452453EB7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6F560-B69D-43E7-B4AA-BA834DC09670}" type="datetimeFigureOut">
              <a:rPr lang="ru-RU" smtClean="0"/>
              <a:pPr/>
              <a:t>31.07.2011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54FE2-DBF4-4AF4-8444-5452453EB7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6F560-B69D-43E7-B4AA-BA834DC09670}" type="datetimeFigureOut">
              <a:rPr lang="ru-RU" smtClean="0"/>
              <a:pPr/>
              <a:t>31.07.2011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54FE2-DBF4-4AF4-8444-5452453EB7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6F560-B69D-43E7-B4AA-BA834DC09670}" type="datetimeFigureOut">
              <a:rPr lang="ru-RU" smtClean="0"/>
              <a:pPr/>
              <a:t>31.07.2011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54FE2-DBF4-4AF4-8444-5452453EB7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6F560-B69D-43E7-B4AA-BA834DC09670}" type="datetimeFigureOut">
              <a:rPr lang="ru-RU" smtClean="0"/>
              <a:pPr/>
              <a:t>31.07.2011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54FE2-DBF4-4AF4-8444-5452453EB7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6F560-B69D-43E7-B4AA-BA834DC09670}" type="datetimeFigureOut">
              <a:rPr lang="ru-RU" smtClean="0"/>
              <a:pPr/>
              <a:t>31.07.2011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54FE2-DBF4-4AF4-8444-5452453EB7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C2520">
            <a:alpha val="9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6F560-B69D-43E7-B4AA-BA834DC09670}" type="datetimeFigureOut">
              <a:rPr lang="ru-RU" smtClean="0"/>
              <a:pPr/>
              <a:t>31.07.2011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54FE2-DBF4-4AF4-8444-5452453EB7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499992" y="1268760"/>
            <a:ext cx="4460032" cy="2046089"/>
          </a:xfrm>
        </p:spPr>
        <p:txBody>
          <a:bodyPr>
            <a:normAutofit fontScale="90000"/>
          </a:bodyPr>
          <a:lstStyle/>
          <a:p>
            <a:r>
              <a:rPr lang="ru-RU" sz="3100" i="0" dirty="0" smtClean="0">
                <a:solidFill>
                  <a:srgbClr val="EFE0BB"/>
                </a:solidFill>
              </a:rPr>
              <a:t>тема урока: </a:t>
            </a:r>
            <a:r>
              <a:rPr lang="ru-RU" sz="5300" i="0" dirty="0" smtClean="0">
                <a:solidFill>
                  <a:srgbClr val="EFE0BB"/>
                </a:solidFill>
              </a:rPr>
              <a:t>«Метаболизм </a:t>
            </a:r>
            <a:br>
              <a:rPr lang="ru-RU" sz="5300" i="0" dirty="0" smtClean="0">
                <a:solidFill>
                  <a:srgbClr val="EFE0BB"/>
                </a:solidFill>
              </a:rPr>
            </a:br>
            <a:r>
              <a:rPr lang="ru-RU" sz="5300" i="0" dirty="0" smtClean="0">
                <a:solidFill>
                  <a:srgbClr val="EFE0BB"/>
                </a:solidFill>
              </a:rPr>
              <a:t> клетки»</a:t>
            </a:r>
            <a:r>
              <a:rPr lang="ru-RU" sz="5400" i="0" dirty="0" smtClean="0">
                <a:solidFill>
                  <a:srgbClr val="EFE0BB"/>
                </a:solidFill>
              </a:rPr>
              <a:t>.</a:t>
            </a:r>
            <a:endParaRPr lang="ru-RU" sz="5400" i="0" dirty="0">
              <a:solidFill>
                <a:srgbClr val="EFE0BB"/>
              </a:solidFill>
            </a:endParaRPr>
          </a:p>
        </p:txBody>
      </p:sp>
      <p:pic>
        <p:nvPicPr>
          <p:cNvPr id="3" name="Picture 2" descr="http://my-edu.ru/edu_bio/img/1_13_2.jp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95536" y="476672"/>
            <a:ext cx="3744416" cy="47304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TextBox 6"/>
          <p:cNvSpPr txBox="1"/>
          <p:nvPr/>
        </p:nvSpPr>
        <p:spPr>
          <a:xfrm>
            <a:off x="4211960" y="4365104"/>
            <a:ext cx="46085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" pitchFamily="18" charset="0"/>
              </a:rPr>
              <a:t>автор:</a:t>
            </a:r>
          </a:p>
          <a:p>
            <a:pPr algn="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" pitchFamily="18" charset="0"/>
              </a:rPr>
              <a:t>Киселева О.Н.,</a:t>
            </a:r>
          </a:p>
          <a:p>
            <a:pPr algn="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" pitchFamily="18" charset="0"/>
              </a:rPr>
              <a:t>учитель биологии</a:t>
            </a:r>
          </a:p>
          <a:p>
            <a:pPr algn="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" pitchFamily="18" charset="0"/>
              </a:rPr>
              <a:t>МАОУ «Лицей№37»</a:t>
            </a:r>
          </a:p>
          <a:p>
            <a:pPr algn="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" pitchFamily="18" charset="0"/>
              </a:rPr>
              <a:t>г. Саратова 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Метаболизм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96752"/>
            <a:ext cx="5292080" cy="5661248"/>
          </a:xfrm>
        </p:spPr>
        <p:txBody>
          <a:bodyPr>
            <a:normAutofit/>
          </a:bodyPr>
          <a:lstStyle/>
          <a:p>
            <a:r>
              <a:rPr lang="ru-RU" sz="2600" dirty="0" smtClean="0"/>
              <a:t>	</a:t>
            </a:r>
            <a:r>
              <a:rPr lang="ru-RU" sz="2600" dirty="0" smtClean="0"/>
              <a:t>Важнейшее </a:t>
            </a:r>
            <a:r>
              <a:rPr lang="ru-RU" sz="2600" dirty="0" smtClean="0"/>
              <a:t>свойство живых организмов – </a:t>
            </a:r>
            <a:endParaRPr lang="ru-RU" sz="2600" dirty="0" smtClean="0"/>
          </a:p>
          <a:p>
            <a:r>
              <a:rPr lang="ru-RU" sz="2600" i="1" dirty="0" smtClean="0">
                <a:solidFill>
                  <a:srgbClr val="EFE0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sz="2600" i="1" dirty="0" smtClean="0">
                <a:solidFill>
                  <a:srgbClr val="EFE0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обмен </a:t>
            </a:r>
            <a:r>
              <a:rPr lang="ru-RU" sz="2600" i="1" dirty="0" smtClean="0">
                <a:solidFill>
                  <a:srgbClr val="EFE0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веществ</a:t>
            </a:r>
            <a:r>
              <a:rPr lang="ru-RU" sz="2600" dirty="0" smtClean="0">
                <a:solidFill>
                  <a:srgbClr val="EFE0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r>
              <a:rPr lang="ru-RU" sz="2600" dirty="0"/>
              <a:t>	</a:t>
            </a:r>
            <a:r>
              <a:rPr lang="ru-RU" sz="2600" dirty="0" smtClean="0"/>
              <a:t>Любой живой организм - </a:t>
            </a:r>
            <a:r>
              <a:rPr lang="ru-RU" sz="2600" i="1" dirty="0" smtClean="0">
                <a:solidFill>
                  <a:srgbClr val="EFE0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открытая система</a:t>
            </a:r>
            <a:r>
              <a:rPr lang="ru-RU" sz="2600" dirty="0" smtClean="0">
                <a:solidFill>
                  <a:srgbClr val="EFE0BB"/>
                </a:solidFill>
              </a:rPr>
              <a:t>, </a:t>
            </a:r>
            <a:r>
              <a:rPr lang="ru-RU" sz="2600" dirty="0" smtClean="0"/>
              <a:t>которая потребляет из окружающей среды различные вещества и использует их в качестве строительного материала, или как источник энергии и выделяет в окружающую среду продукты жизнедеятельности и энергию.</a:t>
            </a:r>
          </a:p>
          <a:p>
            <a:endParaRPr lang="ru-RU" sz="2600" dirty="0"/>
          </a:p>
        </p:txBody>
      </p:sp>
      <p:pic>
        <p:nvPicPr>
          <p:cNvPr id="1026" name="Picture 2" descr="http://my-edu.ru/edu_bio/img/1_13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628800"/>
            <a:ext cx="3488872" cy="44076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Метаболизм 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223224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dirty="0" smtClean="0"/>
              <a:t>	Совокупность реакций обмена веществ и энергии, протекающих  в организме,  называется        					</a:t>
            </a:r>
            <a:r>
              <a:rPr lang="ru-RU" sz="4000" i="1" dirty="0" smtClean="0">
                <a:solidFill>
                  <a:srgbClr val="EFE0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метаболизмом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/>
              <a:t>	</a:t>
            </a:r>
            <a:r>
              <a:rPr lang="ru-RU" dirty="0" smtClean="0"/>
              <a:t>состоящим   из   взаимосвязанных   реакций:  </a:t>
            </a: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3672" y="3429000"/>
            <a:ext cx="9292728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no Pro" pitchFamily="18" charset="0"/>
                <a:ea typeface="+mn-ea"/>
                <a:cs typeface="+mn-cs"/>
              </a:rPr>
              <a:t>	</a:t>
            </a:r>
            <a:r>
              <a:rPr kumimoji="0" lang="ru-RU" sz="4000" b="0" i="1" strike="noStrike" kern="1200" cap="none" spc="0" normalizeH="0" baseline="0" noProof="0" dirty="0" smtClean="0">
                <a:ln>
                  <a:noFill/>
                </a:ln>
                <a:solidFill>
                  <a:srgbClr val="EFE0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no Pro" pitchFamily="18" charset="0"/>
                <a:ea typeface="+mn-ea"/>
                <a:cs typeface="+mn-cs"/>
              </a:rPr>
              <a:t>ассимиляции</a:t>
            </a:r>
            <a:r>
              <a:rPr kumimoji="0" lang="ru-RU" sz="3600" b="0" i="1" strike="noStrike" kern="1200" cap="none" spc="0" normalizeH="0" baseline="0" noProof="0" dirty="0" smtClean="0">
                <a:ln>
                  <a:noFill/>
                </a:ln>
                <a:solidFill>
                  <a:srgbClr val="EFE0BB"/>
                </a:solidFill>
                <a:effectLst/>
                <a:uLnTx/>
                <a:uFillTx/>
                <a:latin typeface="Arno Pro" pitchFamily="18" charset="0"/>
                <a:ea typeface="+mn-ea"/>
                <a:cs typeface="+mn-cs"/>
              </a:rPr>
              <a:t>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no Pro" pitchFamily="18" charset="0"/>
                <a:ea typeface="+mn-ea"/>
                <a:cs typeface="+mn-cs"/>
              </a:rPr>
              <a:t>(пластического обмена,  анаболизма)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0" y="4653136"/>
            <a:ext cx="9144000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no Pro" pitchFamily="18" charset="0"/>
                <a:ea typeface="+mn-ea"/>
                <a:cs typeface="+mn-cs"/>
              </a:rPr>
              <a:t>	</a:t>
            </a:r>
            <a:r>
              <a:rPr kumimoji="0" lang="ru-RU" sz="4300" b="0" i="1" strike="noStrike" kern="1200" cap="none" spc="0" normalizeH="0" baseline="0" noProof="0" dirty="0" smtClean="0">
                <a:ln>
                  <a:noFill/>
                </a:ln>
                <a:solidFill>
                  <a:srgbClr val="EFE0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no Pro" pitchFamily="18" charset="0"/>
                <a:ea typeface="+mn-ea"/>
                <a:cs typeface="+mn-cs"/>
              </a:rPr>
              <a:t>диссимиляции</a:t>
            </a:r>
            <a:r>
              <a:rPr kumimoji="0" lang="ru-RU" sz="3600" b="0" i="1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no Pro" pitchFamily="18" charset="0"/>
                <a:ea typeface="+mn-ea"/>
                <a:cs typeface="+mn-cs"/>
              </a:rPr>
              <a:t>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no Pro" pitchFamily="18" charset="0"/>
                <a:ea typeface="+mn-ea"/>
                <a:cs typeface="+mn-cs"/>
              </a:rPr>
              <a:t>(энергетического обмена, 	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no Pro" pitchFamily="18" charset="0"/>
                <a:ea typeface="+mn-ea"/>
                <a:cs typeface="+mn-cs"/>
              </a:rPr>
              <a:t> катаболизма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no Pro" pitchFamily="18" charset="0"/>
                <a:ea typeface="+mn-ea"/>
                <a:cs typeface="+mn-cs"/>
              </a:rPr>
              <a:t>).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no Pro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15816" y="188640"/>
            <a:ext cx="3312368" cy="576064"/>
          </a:xfrm>
          <a:prstGeom prst="rect">
            <a:avLst/>
          </a:prstGeom>
          <a:solidFill>
            <a:schemeClr val="accent5">
              <a:lumMod val="5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метаболизм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32040" y="1124744"/>
            <a:ext cx="3888432" cy="144016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в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нутренний обмен – химические превращения веществ в клетке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1124744"/>
            <a:ext cx="4032448" cy="144016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в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нешний обмен- поглощение  и  выделение веществ клеткой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48064" y="3284984"/>
            <a:ext cx="3312368" cy="648072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катаболизм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71600" y="3284984"/>
            <a:ext cx="3312368" cy="648072"/>
          </a:xfrm>
          <a:prstGeom prst="rect">
            <a:avLst/>
          </a:prstGeom>
          <a:solidFill>
            <a:srgbClr val="5677A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анаболизм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16016" y="4293096"/>
            <a:ext cx="4104456" cy="1296144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с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овокупность процессов распада  сложных  органических соединений до более простых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4293096"/>
            <a:ext cx="4176464" cy="1296144"/>
          </a:xfrm>
          <a:prstGeom prst="rect">
            <a:avLst/>
          </a:prstGeom>
          <a:solidFill>
            <a:srgbClr val="5677A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с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овокупность процессов синтеза сложных  органических соединений из более простых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148064" y="5949280"/>
            <a:ext cx="3312368" cy="720080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сопровождается выделением энергии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71600" y="5949280"/>
            <a:ext cx="3312368" cy="720080"/>
          </a:xfrm>
          <a:prstGeom prst="rect">
            <a:avLst/>
          </a:prstGeom>
          <a:solidFill>
            <a:srgbClr val="5677A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сопровождается поглощением энергии 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rot="10800000" flipV="1">
            <a:off x="2843808" y="764704"/>
            <a:ext cx="1368152" cy="288032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004048" y="764704"/>
            <a:ext cx="1296144" cy="288032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5400000">
            <a:off x="6713859" y="3072501"/>
            <a:ext cx="324000" cy="794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5400000">
            <a:off x="2466181" y="3072501"/>
            <a:ext cx="324000" cy="794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5400000">
            <a:off x="5562525" y="2726507"/>
            <a:ext cx="324000" cy="794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2627784" y="2919196"/>
            <a:ext cx="424847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5400000">
            <a:off x="6713859" y="4094659"/>
            <a:ext cx="324000" cy="794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5400000">
            <a:off x="2466181" y="4094659"/>
            <a:ext cx="324000" cy="794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5400000">
            <a:off x="6714653" y="5750843"/>
            <a:ext cx="324000" cy="794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5400000">
            <a:off x="2466181" y="5750843"/>
            <a:ext cx="324000" cy="794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78098"/>
          </a:xfrm>
        </p:spPr>
        <p:txBody>
          <a:bodyPr/>
          <a:lstStyle/>
          <a:p>
            <a:r>
              <a:rPr lang="ru-RU" dirty="0" smtClean="0"/>
              <a:t>Метаболизм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4221088"/>
            <a:ext cx="8784976" cy="2304256"/>
          </a:xfrm>
        </p:spPr>
        <p:txBody>
          <a:bodyPr>
            <a:normAutofit/>
          </a:bodyPr>
          <a:lstStyle/>
          <a:p>
            <a:r>
              <a:rPr lang="ru-RU" dirty="0" smtClean="0"/>
              <a:t>	Эти две группы реакций взаимосвязаны, реакции биосинтеза невозможны без энергии, которая выделяется в реакциях энергетического обмена, реакции диссимиляции не идут без ферментов, образующихся в реакциях пластического обмена.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2132856"/>
            <a:ext cx="2592288" cy="648072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анаболизм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40152" y="2132856"/>
            <a:ext cx="2808312" cy="648072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катаболизм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203848" y="1124744"/>
            <a:ext cx="2664296" cy="86409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АТФ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7" name="Дуга 16"/>
          <p:cNvSpPr/>
          <p:nvPr/>
        </p:nvSpPr>
        <p:spPr>
          <a:xfrm>
            <a:off x="4139952" y="1484784"/>
            <a:ext cx="3384376" cy="1296144"/>
          </a:xfrm>
          <a:prstGeom prst="arc">
            <a:avLst>
              <a:gd name="adj1" fmla="val 16200000"/>
              <a:gd name="adj2" fmla="val 21548254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Дуга 19"/>
          <p:cNvSpPr/>
          <p:nvPr/>
        </p:nvSpPr>
        <p:spPr>
          <a:xfrm flipH="1">
            <a:off x="1619672" y="1484784"/>
            <a:ext cx="3168352" cy="1296144"/>
          </a:xfrm>
          <a:prstGeom prst="arc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Дуга 20"/>
          <p:cNvSpPr/>
          <p:nvPr/>
        </p:nvSpPr>
        <p:spPr>
          <a:xfrm rot="10800000">
            <a:off x="1619672" y="2132856"/>
            <a:ext cx="3312368" cy="1296144"/>
          </a:xfrm>
          <a:prstGeom prst="arc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Дуга 21"/>
          <p:cNvSpPr/>
          <p:nvPr/>
        </p:nvSpPr>
        <p:spPr>
          <a:xfrm rot="10800000">
            <a:off x="4062196" y="2191612"/>
            <a:ext cx="3456384" cy="1296144"/>
          </a:xfrm>
          <a:prstGeom prst="arc">
            <a:avLst>
              <a:gd name="adj1" fmla="val 10711048"/>
              <a:gd name="adj2" fmla="val 16057301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2771800" y="2780928"/>
            <a:ext cx="3384376" cy="100811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ферменты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8" grpId="0" animBg="1"/>
      <p:bldP spid="17" grpId="0" animBg="1"/>
      <p:bldP spid="20" grpId="0" animBg="1"/>
      <p:bldP spid="21" grpId="0" animBg="1"/>
      <p:bldP spid="22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Классификация по с</a:t>
            </a:r>
            <a:r>
              <a:rPr lang="ru-RU" sz="3200" dirty="0" smtClean="0"/>
              <a:t>пособу  </a:t>
            </a:r>
            <a:r>
              <a:rPr lang="ru-RU" sz="3200" dirty="0" smtClean="0"/>
              <a:t>питания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15816" y="1124744"/>
            <a:ext cx="3096344" cy="648072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организмы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48064" y="2132856"/>
            <a:ext cx="3096344" cy="648072"/>
          </a:xfrm>
          <a:prstGeom prst="rect">
            <a:avLst/>
          </a:prstGeom>
          <a:solidFill>
            <a:schemeClr val="accent4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автотрофы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2132856"/>
            <a:ext cx="3096344" cy="64807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гетеротрофы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4653136"/>
            <a:ext cx="3096344" cy="504056"/>
          </a:xfrm>
          <a:prstGeom prst="rect">
            <a:avLst/>
          </a:prstGeom>
          <a:solidFill>
            <a:srgbClr val="CE7674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симбионты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43608" y="3933056"/>
            <a:ext cx="3096344" cy="504056"/>
          </a:xfrm>
          <a:prstGeom prst="rect">
            <a:avLst/>
          </a:prstGeom>
          <a:solidFill>
            <a:srgbClr val="CE7674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копрофаги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43608" y="3140968"/>
            <a:ext cx="3096344" cy="576064"/>
          </a:xfrm>
          <a:prstGeom prst="rect">
            <a:avLst/>
          </a:prstGeom>
          <a:solidFill>
            <a:srgbClr val="CE7674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сапрофаги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508104" y="4293096"/>
            <a:ext cx="3096344" cy="648072"/>
          </a:xfrm>
          <a:prstGeom prst="rect">
            <a:avLst/>
          </a:prstGeom>
          <a:solidFill>
            <a:srgbClr val="866E9E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хемотрофы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508104" y="3429000"/>
            <a:ext cx="3096344" cy="648072"/>
          </a:xfrm>
          <a:prstGeom prst="rect">
            <a:avLst/>
          </a:prstGeom>
          <a:solidFill>
            <a:srgbClr val="866E9E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фототрофы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43608" y="5373216"/>
            <a:ext cx="3096344" cy="459432"/>
          </a:xfrm>
          <a:prstGeom prst="rect">
            <a:avLst/>
          </a:prstGeom>
          <a:solidFill>
            <a:srgbClr val="CE7674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хищники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43608" y="6065912"/>
            <a:ext cx="3096344" cy="459432"/>
          </a:xfrm>
          <a:prstGeom prst="rect">
            <a:avLst/>
          </a:prstGeom>
          <a:solidFill>
            <a:srgbClr val="CE7674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паразиты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5400000">
            <a:off x="-972616" y="4509120"/>
            <a:ext cx="34563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9" idx="1"/>
          </p:cNvCxnSpPr>
          <p:nvPr/>
        </p:nvCxnSpPr>
        <p:spPr>
          <a:xfrm>
            <a:off x="755576" y="3429000"/>
            <a:ext cx="28803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755576" y="4221088"/>
            <a:ext cx="28803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755576" y="4869160"/>
            <a:ext cx="28803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755576" y="5589240"/>
            <a:ext cx="28803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755576" y="6237312"/>
            <a:ext cx="28803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5220072" y="3789040"/>
            <a:ext cx="28803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5220072" y="4653136"/>
            <a:ext cx="28803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4283968" y="3717032"/>
            <a:ext cx="18722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4" idx="2"/>
          </p:cNvCxnSpPr>
          <p:nvPr/>
        </p:nvCxnSpPr>
        <p:spPr>
          <a:xfrm rot="5400000">
            <a:off x="3509882" y="1178750"/>
            <a:ext cx="360040" cy="15481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4" idx="2"/>
          </p:cNvCxnSpPr>
          <p:nvPr/>
        </p:nvCxnSpPr>
        <p:spPr>
          <a:xfrm rot="16200000" flipH="1">
            <a:off x="5058054" y="1178750"/>
            <a:ext cx="360040" cy="15481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5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Классификация по способу </a:t>
            </a:r>
            <a:r>
              <a:rPr lang="ru-RU" sz="3200" dirty="0" smtClean="0"/>
              <a:t>получения энергии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340768"/>
            <a:ext cx="3096344" cy="648072"/>
          </a:xfrm>
          <a:prstGeom prst="rect">
            <a:avLst/>
          </a:prstGeom>
          <a:solidFill>
            <a:schemeClr val="accent4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организмы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5400000">
            <a:off x="-1638456" y="3878816"/>
            <a:ext cx="421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755576" y="4725144"/>
            <a:ext cx="3672408" cy="50405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фотоавтотрофы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55576" y="3645024"/>
            <a:ext cx="3672408" cy="504056"/>
          </a:xfrm>
          <a:prstGeom prst="rect">
            <a:avLst/>
          </a:prstGeom>
          <a:solidFill>
            <a:srgbClr val="5677A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хемоавтотрофы</a:t>
            </a:r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55576" y="2492896"/>
            <a:ext cx="3672408" cy="576064"/>
          </a:xfrm>
          <a:prstGeom prst="rect">
            <a:avLst/>
          </a:prstGeom>
          <a:solidFill>
            <a:srgbClr val="CE7674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хемогетеротрофы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cxnSp>
        <p:nvCxnSpPr>
          <p:cNvPr id="19" name="Прямая со стрелкой 18"/>
          <p:cNvCxnSpPr>
            <a:endCxn id="18" idx="1"/>
          </p:cNvCxnSpPr>
          <p:nvPr/>
        </p:nvCxnSpPr>
        <p:spPr>
          <a:xfrm>
            <a:off x="467544" y="2780928"/>
            <a:ext cx="28803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67544" y="3933056"/>
            <a:ext cx="28803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467544" y="4941168"/>
            <a:ext cx="28803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755576" y="5792012"/>
            <a:ext cx="3672408" cy="504056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миксотрофы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>
            <a:off x="467544" y="6008036"/>
            <a:ext cx="28803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644008" y="2348880"/>
            <a:ext cx="44999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Constantia" pitchFamily="18" charset="0"/>
              </a:rPr>
              <a:t>- используют энергию окисления   органических соединений </a:t>
            </a:r>
            <a:endParaRPr lang="ru-RU" sz="2400" dirty="0">
              <a:latin typeface="Constantia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644008" y="3452807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Constantia" pitchFamily="18" charset="0"/>
              </a:rPr>
              <a:t>- используют энергию окисления  неорганических соединений </a:t>
            </a:r>
            <a:endParaRPr lang="ru-RU" sz="2400" dirty="0">
              <a:latin typeface="Constantia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44008" y="4686235"/>
            <a:ext cx="457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Constantia" pitchFamily="18" charset="0"/>
              </a:rPr>
              <a:t>- используют энергию солнечного света</a:t>
            </a:r>
            <a:endParaRPr lang="ru-RU" sz="2400" dirty="0">
              <a:latin typeface="Constantia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644008" y="5661248"/>
            <a:ext cx="44999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Constantia" pitchFamily="18" charset="0"/>
              </a:rPr>
              <a:t>- в разных ситуациях ведут себя как авто- или гетеротрофы</a:t>
            </a:r>
            <a:endParaRPr lang="ru-RU" sz="2400" dirty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6" grpId="0" animBg="1"/>
      <p:bldP spid="17" grpId="0" animBg="1"/>
      <p:bldP spid="18" grpId="0" animBg="1"/>
      <p:bldP spid="23" grpId="0" animBg="1"/>
      <p:bldP spid="26" grpId="0"/>
      <p:bldP spid="28" grpId="0"/>
      <p:bldP spid="29" grpId="0"/>
      <p:bldP spid="3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122</Words>
  <Application>Microsoft Office PowerPoint</Application>
  <PresentationFormat>Экран (4:3)</PresentationFormat>
  <Paragraphs>52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тема урока: «Метаболизм   клетки».</vt:lpstr>
      <vt:lpstr>Метаболизм </vt:lpstr>
      <vt:lpstr>Метаболизм </vt:lpstr>
      <vt:lpstr>Слайд 4</vt:lpstr>
      <vt:lpstr>Метаболизм  </vt:lpstr>
      <vt:lpstr>Классификация по способу  питания</vt:lpstr>
      <vt:lpstr>Классификация по способу получения энергии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Метаболизм  клетки.</dc:title>
  <dc:creator>Admin</dc:creator>
  <cp:lastModifiedBy>олеся</cp:lastModifiedBy>
  <cp:revision>19</cp:revision>
  <dcterms:created xsi:type="dcterms:W3CDTF">2010-12-01T12:56:06Z</dcterms:created>
  <dcterms:modified xsi:type="dcterms:W3CDTF">2011-07-31T12:57:52Z</dcterms:modified>
</cp:coreProperties>
</file>