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60" r:id="rId6"/>
    <p:sldId id="264" r:id="rId7"/>
    <p:sldId id="261"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90337"/>
    <a:srgbClr val="B79FB7"/>
    <a:srgbClr val="D6B4D1"/>
    <a:srgbClr val="EBAFCD"/>
    <a:srgbClr val="E1AAA9"/>
    <a:srgbClr val="A47C9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002ADB7-2D06-433E-9E3A-2196331BA22F}" type="datetimeFigureOut">
              <a:rPr lang="it-IT" smtClean="0"/>
              <a:pPr/>
              <a:t>27/12/2013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EDD9D5-52C6-4F91-A1BB-473E31A5B337}" type="slidenum">
              <a:rPr lang="it-IT" smtClean="0"/>
              <a:pPr/>
              <a:t>‹#›</a:t>
            </a:fld>
            <a:endParaRPr lang="it-IT"/>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02ADB7-2D06-433E-9E3A-2196331BA22F}" type="datetimeFigureOut">
              <a:rPr lang="it-IT" smtClean="0"/>
              <a:pPr/>
              <a:t>27/12/2013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EDD9D5-52C6-4F91-A1BB-473E31A5B337}" type="slidenum">
              <a:rPr lang="it-IT" smtClean="0"/>
              <a:pPr/>
              <a:t>‹#›</a:t>
            </a:fld>
            <a:endParaRPr lang="it-IT"/>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02ADB7-2D06-433E-9E3A-2196331BA22F}" type="datetimeFigureOut">
              <a:rPr lang="it-IT" smtClean="0"/>
              <a:pPr/>
              <a:t>27/12/2013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EDD9D5-52C6-4F91-A1BB-473E31A5B337}" type="slidenum">
              <a:rPr lang="it-IT" smtClean="0"/>
              <a:pPr/>
              <a:t>‹#›</a:t>
            </a:fld>
            <a:endParaRPr lang="it-IT"/>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02ADB7-2D06-433E-9E3A-2196331BA22F}" type="datetimeFigureOut">
              <a:rPr lang="it-IT" smtClean="0"/>
              <a:pPr/>
              <a:t>27/12/2013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EDD9D5-52C6-4F91-A1BB-473E31A5B337}" type="slidenum">
              <a:rPr lang="it-IT" smtClean="0"/>
              <a:pPr/>
              <a:t>‹#›</a:t>
            </a:fld>
            <a:endParaRPr lang="it-IT"/>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002ADB7-2D06-433E-9E3A-2196331BA22F}" type="datetimeFigureOut">
              <a:rPr lang="it-IT" smtClean="0"/>
              <a:pPr/>
              <a:t>27/12/2013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EDD9D5-52C6-4F91-A1BB-473E31A5B337}" type="slidenum">
              <a:rPr lang="it-IT" smtClean="0"/>
              <a:pPr/>
              <a:t>‹#›</a:t>
            </a:fld>
            <a:endParaRPr lang="it-IT"/>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002ADB7-2D06-433E-9E3A-2196331BA22F}" type="datetimeFigureOut">
              <a:rPr lang="it-IT" smtClean="0"/>
              <a:pPr/>
              <a:t>27/12/2013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1EDD9D5-52C6-4F91-A1BB-473E31A5B337}" type="slidenum">
              <a:rPr lang="it-IT" smtClean="0"/>
              <a:pPr/>
              <a:t>‹#›</a:t>
            </a:fld>
            <a:endParaRPr lang="it-IT"/>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002ADB7-2D06-433E-9E3A-2196331BA22F}" type="datetimeFigureOut">
              <a:rPr lang="it-IT" smtClean="0"/>
              <a:pPr/>
              <a:t>27/12/2013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1EDD9D5-52C6-4F91-A1BB-473E31A5B337}" type="slidenum">
              <a:rPr lang="it-IT" smtClean="0"/>
              <a:pPr/>
              <a:t>‹#›</a:t>
            </a:fld>
            <a:endParaRPr lang="it-IT"/>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002ADB7-2D06-433E-9E3A-2196331BA22F}" type="datetimeFigureOut">
              <a:rPr lang="it-IT" smtClean="0"/>
              <a:pPr/>
              <a:t>27/12/2013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1EDD9D5-52C6-4F91-A1BB-473E31A5B337}" type="slidenum">
              <a:rPr lang="it-IT" smtClean="0"/>
              <a:pPr/>
              <a:t>‹#›</a:t>
            </a:fld>
            <a:endParaRPr lang="it-IT"/>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002ADB7-2D06-433E-9E3A-2196331BA22F}" type="datetimeFigureOut">
              <a:rPr lang="it-IT" smtClean="0"/>
              <a:pPr/>
              <a:t>27/12/2013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1EDD9D5-52C6-4F91-A1BB-473E31A5B337}" type="slidenum">
              <a:rPr lang="it-IT" smtClean="0"/>
              <a:pPr/>
              <a:t>‹#›</a:t>
            </a:fld>
            <a:endParaRPr lang="it-IT"/>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002ADB7-2D06-433E-9E3A-2196331BA22F}" type="datetimeFigureOut">
              <a:rPr lang="it-IT" smtClean="0"/>
              <a:pPr/>
              <a:t>27/12/2013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1EDD9D5-52C6-4F91-A1BB-473E31A5B337}" type="slidenum">
              <a:rPr lang="it-IT" smtClean="0"/>
              <a:pPr/>
              <a:t>‹#›</a:t>
            </a:fld>
            <a:endParaRPr lang="it-IT"/>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002ADB7-2D06-433E-9E3A-2196331BA22F}" type="datetimeFigureOut">
              <a:rPr lang="it-IT" smtClean="0"/>
              <a:pPr/>
              <a:t>27/12/2013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1EDD9D5-52C6-4F91-A1BB-473E31A5B337}" type="slidenum">
              <a:rPr lang="it-IT" smtClean="0"/>
              <a:pPr/>
              <a:t>‹#›</a:t>
            </a:fld>
            <a:endParaRPr lang="it-IT"/>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2ADB7-2D06-433E-9E3A-2196331BA22F}" type="datetimeFigureOut">
              <a:rPr lang="it-IT" smtClean="0"/>
              <a:pPr/>
              <a:t>27/12/2013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DD9D5-52C6-4F91-A1BB-473E31A5B337}"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du.ge.ch/po/stael/anglais/g1/Read/moby-dic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sellaDiTesto 4"/>
          <p:cNvSpPr txBox="1"/>
          <p:nvPr/>
        </p:nvSpPr>
        <p:spPr>
          <a:xfrm>
            <a:off x="0" y="714356"/>
            <a:ext cx="3643338" cy="2308324"/>
          </a:xfrm>
          <a:prstGeom prst="rect">
            <a:avLst/>
          </a:prstGeom>
          <a:noFill/>
        </p:spPr>
        <p:txBody>
          <a:bodyPr wrap="square" rtlCol="0">
            <a:spAutoFit/>
          </a:bodyPr>
          <a:lstStyle/>
          <a:p>
            <a:r>
              <a:rPr lang="it-IT" sz="7200" i="1" dirty="0" smtClean="0">
                <a:solidFill>
                  <a:schemeClr val="tx2">
                    <a:lumMod val="75000"/>
                  </a:schemeClr>
                </a:solidFill>
                <a:latin typeface="Harlow Solid Italic" pitchFamily="82" charset="0"/>
              </a:rPr>
              <a:t>Moby Dick</a:t>
            </a:r>
            <a:endParaRPr lang="it-IT" sz="7200" i="1" dirty="0">
              <a:solidFill>
                <a:schemeClr val="tx2">
                  <a:lumMod val="75000"/>
                </a:schemeClr>
              </a:solidFill>
              <a:latin typeface="Harlow Solid Italic" pitchFamily="82" charset="0"/>
            </a:endParaRPr>
          </a:p>
        </p:txBody>
      </p:sp>
      <p:sp>
        <p:nvSpPr>
          <p:cNvPr id="6" name="CasellaDiTesto 5"/>
          <p:cNvSpPr txBox="1"/>
          <p:nvPr/>
        </p:nvSpPr>
        <p:spPr>
          <a:xfrm>
            <a:off x="0" y="2071678"/>
            <a:ext cx="3429024" cy="1446550"/>
          </a:xfrm>
          <a:prstGeom prst="rect">
            <a:avLst/>
          </a:prstGeom>
          <a:noFill/>
        </p:spPr>
        <p:txBody>
          <a:bodyPr wrap="square" rtlCol="0">
            <a:spAutoFit/>
          </a:bodyPr>
          <a:lstStyle/>
          <a:p>
            <a:pPr algn="ctr"/>
            <a:r>
              <a:rPr lang="it-IT" sz="4400" dirty="0" err="1">
                <a:solidFill>
                  <a:schemeClr val="bg1"/>
                </a:solidFill>
                <a:latin typeface="Harlow Solid Italic" pitchFamily="82" charset="0"/>
              </a:rPr>
              <a:t>o</a:t>
            </a:r>
            <a:r>
              <a:rPr lang="it-IT" sz="4400" dirty="0" err="1" smtClean="0">
                <a:solidFill>
                  <a:schemeClr val="bg1"/>
                </a:solidFill>
                <a:latin typeface="Harlow Solid Italic" pitchFamily="82" charset="0"/>
              </a:rPr>
              <a:t>f</a:t>
            </a:r>
            <a:r>
              <a:rPr lang="it-IT" sz="4400" dirty="0" smtClean="0">
                <a:solidFill>
                  <a:schemeClr val="bg1"/>
                </a:solidFill>
                <a:latin typeface="Harlow Solid Italic" pitchFamily="82" charset="0"/>
              </a:rPr>
              <a:t> </a:t>
            </a:r>
          </a:p>
          <a:p>
            <a:pPr algn="ctr"/>
            <a:r>
              <a:rPr lang="it-IT" sz="4400" dirty="0" err="1" smtClean="0">
                <a:solidFill>
                  <a:schemeClr val="bg1"/>
                </a:solidFill>
                <a:latin typeface="Harlow Solid Italic" pitchFamily="82" charset="0"/>
              </a:rPr>
              <a:t>Herman</a:t>
            </a:r>
            <a:r>
              <a:rPr lang="it-IT" sz="4400" dirty="0" smtClean="0">
                <a:solidFill>
                  <a:schemeClr val="bg1"/>
                </a:solidFill>
                <a:latin typeface="Harlow Solid Italic" pitchFamily="82" charset="0"/>
              </a:rPr>
              <a:t> Melville</a:t>
            </a:r>
            <a:endParaRPr lang="it-IT" sz="4400" dirty="0">
              <a:solidFill>
                <a:schemeClr val="bg1"/>
              </a:solidFill>
              <a:latin typeface="Harlow Solid Italic" pitchFamily="82"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928670"/>
            <a:ext cx="5143536" cy="5693866"/>
          </a:xfrm>
          <a:prstGeom prst="rect">
            <a:avLst/>
          </a:prstGeom>
        </p:spPr>
        <p:txBody>
          <a:bodyPr wrap="square">
            <a:spAutoFit/>
          </a:bodyPr>
          <a:lstStyle/>
          <a:p>
            <a:r>
              <a:rPr lang="en-US" sz="2800" dirty="0" smtClean="0">
                <a:solidFill>
                  <a:srgbClr val="090337"/>
                </a:solidFill>
                <a:latin typeface="FrankRuehl" pitchFamily="34" charset="-79"/>
                <a:cs typeface="FrankRuehl" pitchFamily="34" charset="-79"/>
              </a:rPr>
              <a:t>Moby Dick (Moby-Dick, or, The Whale) is a novel published in 1851 by the American writer Herman Melville.</a:t>
            </a:r>
            <a:br>
              <a:rPr lang="en-US" sz="2800" dirty="0" smtClean="0">
                <a:solidFill>
                  <a:srgbClr val="090337"/>
                </a:solidFill>
                <a:latin typeface="FrankRuehl" pitchFamily="34" charset="-79"/>
                <a:cs typeface="FrankRuehl" pitchFamily="34" charset="-79"/>
              </a:rPr>
            </a:br>
            <a:r>
              <a:rPr lang="en-US" sz="2800" dirty="0" smtClean="0">
                <a:solidFill>
                  <a:srgbClr val="090337"/>
                </a:solidFill>
                <a:latin typeface="FrankRuehl" pitchFamily="34" charset="-79"/>
                <a:cs typeface="FrankRuehl" pitchFamily="34" charset="-79"/>
              </a:rPr>
              <a:t>The plot of the book can be summarized very briefly as the voyage of the whaling ship </a:t>
            </a:r>
            <a:r>
              <a:rPr lang="en-US" sz="2800" dirty="0" err="1" smtClean="0">
                <a:solidFill>
                  <a:srgbClr val="090337"/>
                </a:solidFill>
                <a:latin typeface="FrankRuehl" pitchFamily="34" charset="-79"/>
                <a:cs typeface="FrankRuehl" pitchFamily="34" charset="-79"/>
              </a:rPr>
              <a:t>Pequod</a:t>
            </a:r>
            <a:r>
              <a:rPr lang="en-US" sz="2800" dirty="0" smtClean="0">
                <a:solidFill>
                  <a:srgbClr val="090337"/>
                </a:solidFill>
                <a:latin typeface="FrankRuehl" pitchFamily="34" charset="-79"/>
                <a:cs typeface="FrankRuehl" pitchFamily="34" charset="-79"/>
              </a:rPr>
              <a:t>, commanded by Captain </a:t>
            </a:r>
            <a:r>
              <a:rPr lang="en-US" sz="2800" dirty="0" err="1" smtClean="0">
                <a:solidFill>
                  <a:srgbClr val="090337"/>
                </a:solidFill>
                <a:latin typeface="FrankRuehl" pitchFamily="34" charset="-79"/>
                <a:cs typeface="FrankRuehl" pitchFamily="34" charset="-79"/>
              </a:rPr>
              <a:t>Achab</a:t>
            </a:r>
            <a:r>
              <a:rPr lang="en-US" sz="2800" dirty="0" smtClean="0">
                <a:solidFill>
                  <a:srgbClr val="090337"/>
                </a:solidFill>
                <a:latin typeface="FrankRuehl" pitchFamily="34" charset="-79"/>
                <a:cs typeface="FrankRuehl" pitchFamily="34" charset="-79"/>
              </a:rPr>
              <a:t> in search of whales and sperm whales, and particularly the enormous white whale (actually a sperm whale), which gives the title to </a:t>
            </a:r>
            <a:r>
              <a:rPr lang="en-US" sz="2800" dirty="0" smtClean="0">
                <a:solidFill>
                  <a:srgbClr val="090337"/>
                </a:solidFill>
                <a:latin typeface="FrankRuehl" pitchFamily="34" charset="-79"/>
                <a:cs typeface="FrankRuehl" pitchFamily="34" charset="-79"/>
              </a:rPr>
              <a:t>the </a:t>
            </a:r>
            <a:r>
              <a:rPr lang="en-US" sz="2800" dirty="0" smtClean="0">
                <a:solidFill>
                  <a:srgbClr val="090337"/>
                </a:solidFill>
                <a:latin typeface="FrankRuehl" pitchFamily="34" charset="-79"/>
                <a:cs typeface="FrankRuehl" pitchFamily="34" charset="-79"/>
              </a:rPr>
              <a:t>novel.</a:t>
            </a:r>
            <a:endParaRPr lang="it-IT" sz="2800" dirty="0">
              <a:solidFill>
                <a:srgbClr val="090337"/>
              </a:solidFill>
              <a:latin typeface="FrankRuehl" pitchFamily="34" charset="-79"/>
              <a:cs typeface="FrankRuehl" pitchFamily="34" charset="-79"/>
            </a:endParaRPr>
          </a:p>
        </p:txBody>
      </p:sp>
      <p:sp>
        <p:nvSpPr>
          <p:cNvPr id="4" name="Прямоугольник 3"/>
          <p:cNvSpPr/>
          <p:nvPr/>
        </p:nvSpPr>
        <p:spPr>
          <a:xfrm>
            <a:off x="2857488" y="0"/>
            <a:ext cx="1112805" cy="1015663"/>
          </a:xfrm>
          <a:prstGeom prst="rect">
            <a:avLst/>
          </a:prstGeom>
        </p:spPr>
        <p:txBody>
          <a:bodyPr wrap="none">
            <a:spAutoFit/>
          </a:bodyPr>
          <a:lstStyle/>
          <a:p>
            <a:pPr algn="ctr"/>
            <a:r>
              <a:rPr lang="it-IT" sz="6000" dirty="0" smtClean="0">
                <a:solidFill>
                  <a:srgbClr val="090337"/>
                </a:solidFill>
                <a:latin typeface="Harlow Solid Italic" pitchFamily="82" charset="0"/>
              </a:rPr>
              <a:t>Plot</a:t>
            </a:r>
            <a:endParaRPr lang="it-IT" sz="6000" dirty="0">
              <a:solidFill>
                <a:srgbClr val="090337"/>
              </a:solidFill>
              <a:latin typeface="Harlow Solid Italic" pitchFamily="82" charset="0"/>
            </a:endParaRPr>
          </a:p>
        </p:txBody>
      </p:sp>
      <p:pic>
        <p:nvPicPr>
          <p:cNvPr id="2050" name="Picture 2" descr="http://www0.artflakes.com/artwork/products/637494/poster/moby-dick.jpg?1316188031"/>
          <p:cNvPicPr>
            <a:picLocks noChangeAspect="1" noChangeArrowheads="1"/>
          </p:cNvPicPr>
          <p:nvPr/>
        </p:nvPicPr>
        <p:blipFill>
          <a:blip r:embed="rId2"/>
          <a:srcRect/>
          <a:stretch>
            <a:fillRect/>
          </a:stretch>
        </p:blipFill>
        <p:spPr bwMode="auto">
          <a:xfrm>
            <a:off x="5429256" y="357166"/>
            <a:ext cx="3562350" cy="614362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2844" y="142852"/>
            <a:ext cx="8715436" cy="1815882"/>
          </a:xfrm>
          <a:prstGeom prst="rect">
            <a:avLst/>
          </a:prstGeom>
        </p:spPr>
        <p:txBody>
          <a:bodyPr wrap="square">
            <a:spAutoFit/>
          </a:bodyPr>
          <a:lstStyle/>
          <a:p>
            <a:r>
              <a:rPr lang="en-US" sz="2800" dirty="0" err="1" smtClean="0">
                <a:solidFill>
                  <a:srgbClr val="090337"/>
                </a:solidFill>
                <a:latin typeface="FrankRuehl" pitchFamily="34" charset="-79"/>
                <a:cs typeface="FrankRuehl" pitchFamily="34" charset="-79"/>
              </a:rPr>
              <a:t>However,in</a:t>
            </a:r>
            <a:r>
              <a:rPr lang="en-US" sz="2800" dirty="0" smtClean="0">
                <a:solidFill>
                  <a:srgbClr val="090337"/>
                </a:solidFill>
                <a:latin typeface="FrankRuehl" pitchFamily="34" charset="-79"/>
                <a:cs typeface="FrankRuehl" pitchFamily="34" charset="-79"/>
              </a:rPr>
              <a:t> Moby Dick is much more of whaling scenes are punctuated by reflections scientific religious, philosophical and artistic character of Ishmael, the writer's alter ego, making the trip at the same time an allegory and epic </a:t>
            </a:r>
            <a:r>
              <a:rPr lang="en-US" sz="2800" dirty="0" err="1" smtClean="0">
                <a:solidFill>
                  <a:srgbClr val="090337"/>
                </a:solidFill>
                <a:latin typeface="FrankRuehl" pitchFamily="34" charset="-79"/>
                <a:cs typeface="FrankRuehl" pitchFamily="34" charset="-79"/>
              </a:rPr>
              <a:t>epic</a:t>
            </a:r>
            <a:r>
              <a:rPr lang="en-US" sz="2800" dirty="0" smtClean="0">
                <a:solidFill>
                  <a:srgbClr val="090337"/>
                </a:solidFill>
                <a:latin typeface="FrankRuehl" pitchFamily="34" charset="-79"/>
                <a:cs typeface="FrankRuehl" pitchFamily="34" charset="-79"/>
              </a:rPr>
              <a:t> .</a:t>
            </a:r>
            <a:endParaRPr lang="it-IT" sz="2800" dirty="0">
              <a:solidFill>
                <a:srgbClr val="090337"/>
              </a:solidFill>
              <a:latin typeface="FrankRuehl" pitchFamily="34" charset="-79"/>
              <a:cs typeface="FrankRuehl" pitchFamily="34" charset="-79"/>
            </a:endParaRPr>
          </a:p>
        </p:txBody>
      </p:sp>
      <p:pic>
        <p:nvPicPr>
          <p:cNvPr id="9220" name="Picture 4" descr="http://fc05.deviantart.net/fs71/i/2010/243/9/e/ahab_and_moby_dick_and_ahab_by_johntobio-d2xq8y7.jpg"/>
          <p:cNvPicPr>
            <a:picLocks noChangeAspect="1" noChangeArrowheads="1"/>
          </p:cNvPicPr>
          <p:nvPr/>
        </p:nvPicPr>
        <p:blipFill>
          <a:blip r:embed="rId2"/>
          <a:srcRect/>
          <a:stretch>
            <a:fillRect/>
          </a:stretch>
        </p:blipFill>
        <p:spPr bwMode="auto">
          <a:xfrm>
            <a:off x="1000100" y="2000240"/>
            <a:ext cx="7072362" cy="47291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Giovanni\Desktop\Moby_Dick_505.jpg"/>
          <p:cNvPicPr>
            <a:picLocks noChangeAspect="1" noChangeArrowheads="1"/>
          </p:cNvPicPr>
          <p:nvPr/>
        </p:nvPicPr>
        <p:blipFill>
          <a:blip r:embed="rId2" cstate="print"/>
          <a:srcRect/>
          <a:stretch>
            <a:fillRect/>
          </a:stretch>
        </p:blipFill>
        <p:spPr bwMode="auto">
          <a:xfrm>
            <a:off x="5572132" y="571480"/>
            <a:ext cx="3385104" cy="6000768"/>
          </a:xfrm>
          <a:prstGeom prst="rect">
            <a:avLst/>
          </a:prstGeom>
          <a:noFill/>
        </p:spPr>
      </p:pic>
      <p:sp>
        <p:nvSpPr>
          <p:cNvPr id="7" name="CasellaDiTesto 6"/>
          <p:cNvSpPr txBox="1"/>
          <p:nvPr/>
        </p:nvSpPr>
        <p:spPr>
          <a:xfrm>
            <a:off x="0" y="214290"/>
            <a:ext cx="5429256" cy="7155805"/>
          </a:xfrm>
          <a:prstGeom prst="rect">
            <a:avLst/>
          </a:prstGeom>
          <a:noFill/>
        </p:spPr>
        <p:txBody>
          <a:bodyPr wrap="square" rtlCol="0">
            <a:spAutoFit/>
          </a:bodyPr>
          <a:lstStyle/>
          <a:p>
            <a:pPr algn="ctr"/>
            <a:r>
              <a:rPr lang="it-IT" sz="2500" dirty="0" err="1" smtClean="0">
                <a:latin typeface="FrankRuehl" pitchFamily="34" charset="-79"/>
                <a:cs typeface="FrankRuehl" pitchFamily="34" charset="-79"/>
              </a:rPr>
              <a:t>Characters</a:t>
            </a:r>
            <a:endParaRPr lang="it-IT" sz="2500" dirty="0" smtClean="0">
              <a:latin typeface="FrankRuehl" pitchFamily="34" charset="-79"/>
              <a:cs typeface="FrankRuehl" pitchFamily="34" charset="-79"/>
            </a:endParaRPr>
          </a:p>
          <a:p>
            <a:pPr algn="ctr">
              <a:buFont typeface="Arial" pitchFamily="34" charset="0"/>
              <a:buChar char="•"/>
            </a:pPr>
            <a:r>
              <a:rPr lang="en-US" sz="2500" b="1" dirty="0" smtClean="0">
                <a:latin typeface="FrankRuehl" pitchFamily="34" charset="-79"/>
                <a:cs typeface="FrankRuehl" pitchFamily="34" charset="-79"/>
              </a:rPr>
              <a:t>Ishmael</a:t>
            </a:r>
            <a:r>
              <a:rPr lang="en-US" sz="2500" dirty="0" smtClean="0">
                <a:latin typeface="FrankRuehl" pitchFamily="34" charset="-79"/>
                <a:cs typeface="FrankRuehl" pitchFamily="34" charset="-79"/>
              </a:rPr>
              <a:t>: He is primarily an omniscient          narrator; through </a:t>
            </a:r>
            <a:r>
              <a:rPr lang="en-US" sz="2500" dirty="0">
                <a:latin typeface="FrankRuehl" pitchFamily="34" charset="-79"/>
                <a:cs typeface="FrankRuehl" pitchFamily="34" charset="-79"/>
              </a:rPr>
              <a:t>his eyes is seen that this endeavor. </a:t>
            </a:r>
            <a:endParaRPr lang="en-US" sz="2500" dirty="0" smtClean="0">
              <a:latin typeface="FrankRuehl" pitchFamily="34" charset="-79"/>
              <a:cs typeface="FrankRuehl" pitchFamily="34" charset="-79"/>
            </a:endParaRPr>
          </a:p>
          <a:p>
            <a:pPr algn="ctr">
              <a:buFont typeface="Arial" pitchFamily="34" charset="0"/>
              <a:buChar char="•"/>
            </a:pPr>
            <a:r>
              <a:rPr lang="en-US" sz="2500" dirty="0" smtClean="0">
                <a:latin typeface="FrankRuehl" pitchFamily="34" charset="-79"/>
                <a:cs typeface="FrankRuehl" pitchFamily="34" charset="-79"/>
              </a:rPr>
              <a:t>Captain </a:t>
            </a:r>
            <a:r>
              <a:rPr lang="en-US" sz="2500" dirty="0" err="1" smtClean="0">
                <a:latin typeface="FrankRuehl" pitchFamily="34" charset="-79"/>
                <a:cs typeface="FrankRuehl" pitchFamily="34" charset="-79"/>
              </a:rPr>
              <a:t>Achab</a:t>
            </a:r>
            <a:r>
              <a:rPr lang="en-US" sz="2500" dirty="0" smtClean="0">
                <a:latin typeface="FrankRuehl" pitchFamily="34" charset="-79"/>
                <a:cs typeface="FrankRuehl" pitchFamily="34" charset="-79"/>
              </a:rPr>
              <a:t>: </a:t>
            </a:r>
            <a:r>
              <a:rPr lang="en-GB" sz="2800" dirty="0" smtClean="0"/>
              <a:t>The egomaniacal captain of the </a:t>
            </a:r>
            <a:r>
              <a:rPr lang="en-GB" sz="2800" dirty="0" err="1" smtClean="0"/>
              <a:t>Pequod</a:t>
            </a:r>
            <a:r>
              <a:rPr lang="en-GB" sz="2800" dirty="0" smtClean="0"/>
              <a:t> who  lost his leg to Moby-Dick </a:t>
            </a:r>
            <a:endParaRPr lang="en-GB" sz="2800" dirty="0" smtClean="0"/>
          </a:p>
          <a:p>
            <a:pPr algn="ctr">
              <a:buFont typeface="Arial" pitchFamily="34" charset="0"/>
              <a:buChar char="•"/>
            </a:pPr>
            <a:r>
              <a:rPr lang="en-US" sz="2500" dirty="0" smtClean="0">
                <a:latin typeface="FrankRuehl" pitchFamily="34" charset="-79"/>
                <a:cs typeface="FrankRuehl" pitchFamily="34" charset="-79"/>
              </a:rPr>
              <a:t>Starbuck</a:t>
            </a:r>
            <a:r>
              <a:rPr lang="en-US" sz="2500" dirty="0" smtClean="0">
                <a:latin typeface="FrankRuehl" pitchFamily="34" charset="-79"/>
                <a:cs typeface="FrankRuehl" pitchFamily="34" charset="-79"/>
              </a:rPr>
              <a:t>: the young first mate of the </a:t>
            </a:r>
            <a:r>
              <a:rPr lang="en-US" sz="2500" dirty="0" err="1" smtClean="0">
                <a:latin typeface="FrankRuehl" pitchFamily="34" charset="-79"/>
                <a:cs typeface="FrankRuehl" pitchFamily="34" charset="-79"/>
              </a:rPr>
              <a:t>Pequod</a:t>
            </a:r>
            <a:r>
              <a:rPr lang="en-US" sz="2500" dirty="0" smtClean="0">
                <a:latin typeface="FrankRuehl" pitchFamily="34" charset="-79"/>
                <a:cs typeface="FrankRuehl" pitchFamily="34" charset="-79"/>
              </a:rPr>
              <a:t>, is a thoughtful and intellectual Quaker.</a:t>
            </a:r>
          </a:p>
          <a:p>
            <a:pPr algn="ctr">
              <a:buFont typeface="Arial" pitchFamily="34" charset="0"/>
              <a:buChar char="•"/>
            </a:pPr>
            <a:r>
              <a:rPr lang="en-US" sz="2500" dirty="0" err="1" smtClean="0">
                <a:latin typeface="FrankRuehl" pitchFamily="34" charset="-79"/>
                <a:cs typeface="FrankRuehl" pitchFamily="34" charset="-79"/>
              </a:rPr>
              <a:t>Queequeg</a:t>
            </a:r>
            <a:r>
              <a:rPr lang="en-US" sz="2500" dirty="0" smtClean="0">
                <a:latin typeface="FrankRuehl" pitchFamily="34" charset="-79"/>
                <a:cs typeface="FrankRuehl" pitchFamily="34" charset="-79"/>
              </a:rPr>
              <a:t>: </a:t>
            </a:r>
            <a:r>
              <a:rPr lang="en-US" sz="2500" dirty="0">
                <a:latin typeface="FrankRuehl" pitchFamily="34" charset="-79"/>
                <a:cs typeface="FrankRuehl" pitchFamily="34" charset="-79"/>
              </a:rPr>
              <a:t>is a native of the Pacific island romance </a:t>
            </a:r>
            <a:r>
              <a:rPr lang="en-US" sz="2500" dirty="0" err="1">
                <a:latin typeface="FrankRuehl" pitchFamily="34" charset="-79"/>
                <a:cs typeface="FrankRuehl" pitchFamily="34" charset="-79"/>
              </a:rPr>
              <a:t>Kokovoko</a:t>
            </a:r>
            <a:r>
              <a:rPr lang="en-US" sz="2500" dirty="0">
                <a:latin typeface="FrankRuehl" pitchFamily="34" charset="-79"/>
                <a:cs typeface="FrankRuehl" pitchFamily="34" charset="-79"/>
              </a:rPr>
              <a:t> or call </a:t>
            </a:r>
            <a:r>
              <a:rPr lang="en-US" sz="2500" dirty="0" err="1">
                <a:latin typeface="FrankRuehl" pitchFamily="34" charset="-79"/>
                <a:cs typeface="FrankRuehl" pitchFamily="34" charset="-79"/>
              </a:rPr>
              <a:t>Rokovoko</a:t>
            </a:r>
            <a:r>
              <a:rPr lang="en-US" sz="2500" dirty="0" smtClean="0">
                <a:latin typeface="FrankRuehl" pitchFamily="34" charset="-79"/>
                <a:cs typeface="FrankRuehl" pitchFamily="34" charset="-79"/>
              </a:rPr>
              <a:t>.</a:t>
            </a:r>
            <a:r>
              <a:rPr lang="it-IT" sz="2500" dirty="0" smtClean="0">
                <a:latin typeface="FrankRuehl" pitchFamily="34" charset="-79"/>
                <a:cs typeface="FrankRuehl" pitchFamily="34" charset="-79"/>
              </a:rPr>
              <a:t> </a:t>
            </a:r>
            <a:r>
              <a:rPr lang="en-US" sz="2500" dirty="0">
                <a:latin typeface="FrankRuehl" pitchFamily="34" charset="-79"/>
                <a:cs typeface="FrankRuehl" pitchFamily="34" charset="-79"/>
              </a:rPr>
              <a:t>Is the first important person to Ishmael met at the Inn of the </a:t>
            </a:r>
            <a:r>
              <a:rPr lang="en-US" sz="2500" dirty="0" smtClean="0">
                <a:latin typeface="FrankRuehl" pitchFamily="34" charset="-79"/>
                <a:cs typeface="FrankRuehl" pitchFamily="34" charset="-79"/>
              </a:rPr>
              <a:t>aperture.</a:t>
            </a:r>
            <a:endParaRPr lang="it-IT" sz="2500" dirty="0" smtClean="0">
              <a:latin typeface="FrankRuehl" pitchFamily="34" charset="-79"/>
              <a:cs typeface="FrankRuehl" pitchFamily="34" charset="-79"/>
            </a:endParaRPr>
          </a:p>
          <a:p>
            <a:pPr algn="ctr">
              <a:buFont typeface="Arial" pitchFamily="34" charset="0"/>
              <a:buChar char="•"/>
            </a:pPr>
            <a:r>
              <a:rPr lang="en-US" sz="2500" dirty="0" smtClean="0">
                <a:latin typeface="FrankRuehl" pitchFamily="34" charset="-79"/>
                <a:cs typeface="FrankRuehl" pitchFamily="34" charset="-79"/>
              </a:rPr>
              <a:t>Pip</a:t>
            </a:r>
            <a:r>
              <a:rPr lang="en-US" sz="2500" dirty="0" smtClean="0">
                <a:latin typeface="FrankRuehl" pitchFamily="34" charset="-79"/>
                <a:cs typeface="FrankRuehl" pitchFamily="34" charset="-79"/>
              </a:rPr>
              <a:t>: </a:t>
            </a:r>
            <a:r>
              <a:rPr lang="en-US" sz="2500" dirty="0">
                <a:latin typeface="FrankRuehl" pitchFamily="34" charset="-79"/>
                <a:cs typeface="FrankRuehl" pitchFamily="34" charset="-79"/>
              </a:rPr>
              <a:t>is a sailor a bit 'dazed and </a:t>
            </a:r>
            <a:r>
              <a:rPr lang="en-US" sz="2500" dirty="0" smtClean="0">
                <a:latin typeface="FrankRuehl" pitchFamily="34" charset="-79"/>
                <a:cs typeface="FrankRuehl" pitchFamily="34" charset="-79"/>
              </a:rPr>
              <a:t>awkward.</a:t>
            </a:r>
            <a:endParaRPr lang="it-IT" sz="2500" dirty="0">
              <a:latin typeface="FrankRuehl" pitchFamily="34" charset="-79"/>
              <a:cs typeface="FrankRuehl" pitchFamily="34" charset="-79"/>
            </a:endParaRPr>
          </a:p>
          <a:p>
            <a:pPr algn="ctr">
              <a:buFont typeface="Arial" pitchFamily="34" charset="0"/>
              <a:buChar char="•"/>
            </a:pPr>
            <a:endParaRPr lang="en-US" sz="2500" dirty="0" smtClean="0"/>
          </a:p>
          <a:p>
            <a:pPr algn="ctr">
              <a:buFont typeface="Arial" pitchFamily="34" charset="0"/>
              <a:buChar char="•"/>
            </a:pPr>
            <a:endParaRPr lang="en-US" sz="2500" dirty="0"/>
          </a:p>
          <a:p>
            <a:pPr algn="ctr">
              <a:buFont typeface="Arial" pitchFamily="34" charset="0"/>
              <a:buChar char="•"/>
            </a:pPr>
            <a:endParaRPr lang="en-US" sz="25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p:cNvSpPr txBox="1"/>
          <p:nvPr/>
        </p:nvSpPr>
        <p:spPr>
          <a:xfrm>
            <a:off x="0" y="857232"/>
            <a:ext cx="5643570" cy="5632311"/>
          </a:xfrm>
          <a:prstGeom prst="rect">
            <a:avLst/>
          </a:prstGeom>
          <a:noFill/>
        </p:spPr>
        <p:txBody>
          <a:bodyPr wrap="square" rtlCol="0">
            <a:spAutoFit/>
          </a:bodyPr>
          <a:lstStyle/>
          <a:p>
            <a:r>
              <a:rPr lang="en-US" sz="2400" dirty="0">
                <a:solidFill>
                  <a:schemeClr val="bg2">
                    <a:lumMod val="10000"/>
                  </a:schemeClr>
                </a:solidFill>
                <a:latin typeface="FrankRuehl" pitchFamily="34" charset="-79"/>
                <a:cs typeface="FrankRuehl" pitchFamily="34" charset="-79"/>
              </a:rPr>
              <a:t>The white whale has also been seen as a </a:t>
            </a:r>
            <a:r>
              <a:rPr lang="en-US" sz="2400" dirty="0" smtClean="0">
                <a:solidFill>
                  <a:schemeClr val="bg2">
                    <a:lumMod val="10000"/>
                  </a:schemeClr>
                </a:solidFill>
                <a:latin typeface="FrankRuehl" pitchFamily="34" charset="-79"/>
                <a:cs typeface="FrankRuehl" pitchFamily="34" charset="-79"/>
              </a:rPr>
              <a:t>symbol for </a:t>
            </a:r>
            <a:r>
              <a:rPr lang="en-US" sz="2400" dirty="0">
                <a:solidFill>
                  <a:schemeClr val="bg2">
                    <a:lumMod val="10000"/>
                  </a:schemeClr>
                </a:solidFill>
                <a:latin typeface="FrankRuehl" pitchFamily="34" charset="-79"/>
                <a:cs typeface="FrankRuehl" pitchFamily="34" charset="-79"/>
              </a:rPr>
              <a:t>many things, including nature and those elements of life that are out of human control. </a:t>
            </a:r>
            <a:endParaRPr lang="it-IT" sz="2400" dirty="0">
              <a:solidFill>
                <a:schemeClr val="bg2">
                  <a:lumMod val="10000"/>
                </a:schemeClr>
              </a:solidFill>
              <a:latin typeface="FrankRuehl" pitchFamily="34" charset="-79"/>
              <a:cs typeface="FrankRuehl" pitchFamily="34" charset="-79"/>
            </a:endParaRPr>
          </a:p>
          <a:p>
            <a:r>
              <a:rPr lang="en-US" sz="2400" dirty="0">
                <a:solidFill>
                  <a:schemeClr val="bg2">
                    <a:lumMod val="10000"/>
                  </a:schemeClr>
                </a:solidFill>
                <a:latin typeface="FrankRuehl" pitchFamily="34" charset="-79"/>
                <a:cs typeface="FrankRuehl" pitchFamily="34" charset="-79"/>
              </a:rPr>
              <a:t>The white whale has also been seen as a </a:t>
            </a:r>
            <a:r>
              <a:rPr lang="en-US" sz="2400" dirty="0" smtClean="0">
                <a:solidFill>
                  <a:schemeClr val="bg2">
                    <a:lumMod val="10000"/>
                  </a:schemeClr>
                </a:solidFill>
                <a:latin typeface="FrankRuehl" pitchFamily="34" charset="-79"/>
                <a:cs typeface="FrankRuehl" pitchFamily="34" charset="-79"/>
              </a:rPr>
              <a:t>symbol for </a:t>
            </a:r>
            <a:r>
              <a:rPr lang="en-US" sz="2400" dirty="0">
                <a:solidFill>
                  <a:schemeClr val="bg2">
                    <a:lumMod val="10000"/>
                  </a:schemeClr>
                </a:solidFill>
                <a:latin typeface="FrankRuehl" pitchFamily="34" charset="-79"/>
                <a:cs typeface="FrankRuehl" pitchFamily="34" charset="-79"/>
              </a:rPr>
              <a:t>many things, including nature and those elements of life that are out of human control. The </a:t>
            </a:r>
            <a:r>
              <a:rPr lang="en-US" sz="2400" dirty="0" err="1">
                <a:solidFill>
                  <a:schemeClr val="bg2">
                    <a:lumMod val="10000"/>
                  </a:schemeClr>
                </a:solidFill>
                <a:latin typeface="FrankRuehl" pitchFamily="34" charset="-79"/>
                <a:cs typeface="FrankRuehl" pitchFamily="34" charset="-79"/>
              </a:rPr>
              <a:t>Pequod's</a:t>
            </a:r>
            <a:r>
              <a:rPr lang="en-US" sz="2400" dirty="0">
                <a:solidFill>
                  <a:schemeClr val="bg2">
                    <a:lumMod val="10000"/>
                  </a:schemeClr>
                </a:solidFill>
                <a:latin typeface="FrankRuehl" pitchFamily="34" charset="-79"/>
                <a:cs typeface="FrankRuehl" pitchFamily="34" charset="-79"/>
              </a:rPr>
              <a:t> quest to hunt down Moby Dick itself is also widely viewed as allegorical. To </a:t>
            </a:r>
            <a:r>
              <a:rPr lang="en-US" sz="2400" dirty="0" err="1" smtClean="0">
                <a:solidFill>
                  <a:schemeClr val="bg2">
                    <a:lumMod val="10000"/>
                  </a:schemeClr>
                </a:solidFill>
                <a:latin typeface="FrankRuehl" pitchFamily="34" charset="-79"/>
                <a:cs typeface="FrankRuehl" pitchFamily="34" charset="-79"/>
              </a:rPr>
              <a:t>Achab</a:t>
            </a:r>
            <a:r>
              <a:rPr lang="en-US" sz="2400" dirty="0">
                <a:solidFill>
                  <a:schemeClr val="bg2">
                    <a:lumMod val="10000"/>
                  </a:schemeClr>
                </a:solidFill>
                <a:latin typeface="FrankRuehl" pitchFamily="34" charset="-79"/>
                <a:cs typeface="FrankRuehl" pitchFamily="34" charset="-79"/>
              </a:rPr>
              <a:t>, killing the whale becomes the ultimate goal in his life, and this observation can also be expanded allegorically so that the whale represents everyone's goals. Melville may be implying that </a:t>
            </a:r>
            <a:r>
              <a:rPr lang="en-US" sz="2400" dirty="0" smtClean="0">
                <a:solidFill>
                  <a:schemeClr val="bg2">
                    <a:lumMod val="10000"/>
                  </a:schemeClr>
                </a:solidFill>
                <a:latin typeface="FrankRuehl" pitchFamily="34" charset="-79"/>
                <a:cs typeface="FrankRuehl" pitchFamily="34" charset="-79"/>
              </a:rPr>
              <a:t>people in general</a:t>
            </a:r>
            <a:endParaRPr lang="it-IT" sz="2400" dirty="0">
              <a:solidFill>
                <a:schemeClr val="bg2">
                  <a:lumMod val="10000"/>
                </a:schemeClr>
              </a:solidFill>
              <a:latin typeface="FrankRuehl" pitchFamily="34" charset="-79"/>
              <a:cs typeface="FrankRuehl" pitchFamily="34" charset="-79"/>
            </a:endParaRPr>
          </a:p>
        </p:txBody>
      </p:sp>
      <p:sp>
        <p:nvSpPr>
          <p:cNvPr id="17" name="CasellaDiTesto 16"/>
          <p:cNvSpPr txBox="1"/>
          <p:nvPr/>
        </p:nvSpPr>
        <p:spPr>
          <a:xfrm>
            <a:off x="1785918" y="0"/>
            <a:ext cx="4572032" cy="1015663"/>
          </a:xfrm>
          <a:prstGeom prst="rect">
            <a:avLst/>
          </a:prstGeom>
          <a:noFill/>
        </p:spPr>
        <p:txBody>
          <a:bodyPr wrap="square" rtlCol="0">
            <a:spAutoFit/>
          </a:bodyPr>
          <a:lstStyle/>
          <a:p>
            <a:pPr algn="ctr"/>
            <a:r>
              <a:rPr lang="it-IT" sz="6000" dirty="0" err="1">
                <a:solidFill>
                  <a:schemeClr val="bg2">
                    <a:lumMod val="10000"/>
                  </a:schemeClr>
                </a:solidFill>
                <a:latin typeface="Harlow Solid Italic" pitchFamily="82" charset="0"/>
              </a:rPr>
              <a:t>T</a:t>
            </a:r>
            <a:r>
              <a:rPr lang="it-IT" sz="6000" dirty="0" err="1" smtClean="0">
                <a:solidFill>
                  <a:schemeClr val="bg2">
                    <a:lumMod val="10000"/>
                  </a:schemeClr>
                </a:solidFill>
                <a:latin typeface="Harlow Solid Italic" pitchFamily="82" charset="0"/>
              </a:rPr>
              <a:t>hemes</a:t>
            </a:r>
            <a:endParaRPr lang="it-IT" sz="6000" dirty="0">
              <a:solidFill>
                <a:schemeClr val="bg2">
                  <a:lumMod val="10000"/>
                </a:schemeClr>
              </a:solidFill>
              <a:latin typeface="Harlow Solid Italic" pitchFamily="82" charset="0"/>
            </a:endParaRPr>
          </a:p>
        </p:txBody>
      </p:sp>
      <p:pic>
        <p:nvPicPr>
          <p:cNvPr id="7170" name="Picture 2" descr="http://www.advancedphotoshop.co.uk/users/5847/thm1024/1331761744_Moby-Dick.jpg"/>
          <p:cNvPicPr>
            <a:picLocks noChangeAspect="1" noChangeArrowheads="1"/>
          </p:cNvPicPr>
          <p:nvPr/>
        </p:nvPicPr>
        <p:blipFill>
          <a:blip r:embed="rId2"/>
          <a:srcRect/>
          <a:stretch>
            <a:fillRect/>
          </a:stretch>
        </p:blipFill>
        <p:spPr bwMode="auto">
          <a:xfrm>
            <a:off x="5643570" y="428604"/>
            <a:ext cx="3328239" cy="614366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9124" y="142852"/>
            <a:ext cx="4572000" cy="6555641"/>
          </a:xfrm>
          <a:prstGeom prst="rect">
            <a:avLst/>
          </a:prstGeom>
        </p:spPr>
        <p:txBody>
          <a:bodyPr>
            <a:spAutoFit/>
          </a:bodyPr>
          <a:lstStyle/>
          <a:p>
            <a:r>
              <a:rPr lang="en-US" sz="2800" dirty="0" smtClean="0">
                <a:solidFill>
                  <a:schemeClr val="bg2">
                    <a:lumMod val="10000"/>
                  </a:schemeClr>
                </a:solidFill>
                <a:latin typeface="FrankRuehl" pitchFamily="34" charset="-79"/>
                <a:cs typeface="FrankRuehl" pitchFamily="34" charset="-79"/>
              </a:rPr>
              <a:t> need something to reach for in life, or that such a goal can destroy one if allowed to overtake all other concerns. </a:t>
            </a:r>
            <a:r>
              <a:rPr lang="en-US" sz="2800" dirty="0" err="1" smtClean="0">
                <a:solidFill>
                  <a:schemeClr val="bg2">
                    <a:lumMod val="10000"/>
                  </a:schemeClr>
                </a:solidFill>
                <a:latin typeface="FrankRuehl" pitchFamily="34" charset="-79"/>
                <a:cs typeface="FrankRuehl" pitchFamily="34" charset="-79"/>
              </a:rPr>
              <a:t>Achab's</a:t>
            </a:r>
            <a:r>
              <a:rPr lang="en-US" sz="2800" dirty="0" smtClean="0">
                <a:solidFill>
                  <a:schemeClr val="bg2">
                    <a:lumMod val="10000"/>
                  </a:schemeClr>
                </a:solidFill>
                <a:latin typeface="FrankRuehl" pitchFamily="34" charset="-79"/>
                <a:cs typeface="FrankRuehl" pitchFamily="34" charset="-79"/>
              </a:rPr>
              <a:t> pipe is widely looked upon as the riddance of happiness in </a:t>
            </a:r>
            <a:r>
              <a:rPr lang="en-US" sz="2800" dirty="0" err="1" smtClean="0">
                <a:solidFill>
                  <a:schemeClr val="bg2">
                    <a:lumMod val="10000"/>
                  </a:schemeClr>
                </a:solidFill>
                <a:latin typeface="FrankRuehl" pitchFamily="34" charset="-79"/>
                <a:cs typeface="FrankRuehl" pitchFamily="34" charset="-79"/>
              </a:rPr>
              <a:t>Achab's</a:t>
            </a:r>
            <a:r>
              <a:rPr lang="en-US" sz="2800" dirty="0" smtClean="0">
                <a:solidFill>
                  <a:schemeClr val="bg2">
                    <a:lumMod val="10000"/>
                  </a:schemeClr>
                </a:solidFill>
                <a:latin typeface="FrankRuehl" pitchFamily="34" charset="-79"/>
                <a:cs typeface="FrankRuehl" pitchFamily="34" charset="-79"/>
              </a:rPr>
              <a:t> life. By throwing the pipe overboard, Ahab signifies that he no longer can enjoy simple pleasures in life; instead, he dedicates his entire life to the pursuit of his obsession, the killing of the white whale, Moby Dick.</a:t>
            </a:r>
            <a:endParaRPr lang="it-IT" sz="2800" dirty="0">
              <a:solidFill>
                <a:schemeClr val="bg2">
                  <a:lumMod val="10000"/>
                </a:schemeClr>
              </a:solidFill>
              <a:latin typeface="FrankRuehl" pitchFamily="34" charset="-79"/>
              <a:cs typeface="FrankRuehl" pitchFamily="34" charset="-79"/>
            </a:endParaRPr>
          </a:p>
        </p:txBody>
      </p:sp>
      <p:pic>
        <p:nvPicPr>
          <p:cNvPr id="3" name="Picture 2" descr="http://files.myopera.com/E.%20Driver/albums/34806/gregory%20peck%20as%20captain%20ahab%20moby%20dick.jpg"/>
          <p:cNvPicPr>
            <a:picLocks noChangeAspect="1" noChangeArrowheads="1"/>
          </p:cNvPicPr>
          <p:nvPr/>
        </p:nvPicPr>
        <p:blipFill>
          <a:blip r:embed="rId2" cstate="print"/>
          <a:srcRect/>
          <a:stretch>
            <a:fillRect/>
          </a:stretch>
        </p:blipFill>
        <p:spPr bwMode="auto">
          <a:xfrm>
            <a:off x="142844" y="785793"/>
            <a:ext cx="4143404" cy="522066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1142984"/>
            <a:ext cx="9144000" cy="5693866"/>
          </a:xfrm>
          <a:prstGeom prst="rect">
            <a:avLst/>
          </a:prstGeom>
          <a:noFill/>
        </p:spPr>
        <p:txBody>
          <a:bodyPr wrap="square" rtlCol="0">
            <a:spAutoFit/>
          </a:bodyPr>
          <a:lstStyle/>
          <a:p>
            <a:r>
              <a:rPr lang="en-US" sz="2800" i="1" dirty="0" smtClean="0">
                <a:solidFill>
                  <a:schemeClr val="tx1">
                    <a:lumMod val="85000"/>
                    <a:lumOff val="15000"/>
                  </a:schemeClr>
                </a:solidFill>
                <a:latin typeface="FrankRuehl" pitchFamily="34" charset="-79"/>
                <a:cs typeface="FrankRuehl" pitchFamily="34" charset="-79"/>
              </a:rPr>
              <a:t>Moby-Dick</a:t>
            </a:r>
            <a:r>
              <a:rPr lang="en-US" sz="2800" dirty="0" smtClean="0">
                <a:solidFill>
                  <a:schemeClr val="tx1">
                    <a:lumMod val="85000"/>
                    <a:lumOff val="15000"/>
                  </a:schemeClr>
                </a:solidFill>
                <a:latin typeface="FrankRuehl" pitchFamily="34" charset="-79"/>
                <a:cs typeface="FrankRuehl" pitchFamily="34" charset="-79"/>
              </a:rPr>
              <a:t> received decidedly mixed reviews from critics at the time it was published. Since the book first appeared in England, the American literary establishment took note of what the English critics said , especially when these critics were attached to the </a:t>
            </a:r>
            <a:r>
              <a:rPr lang="en-US" sz="2800" dirty="0" smtClean="0">
                <a:solidFill>
                  <a:schemeClr val="tx1">
                    <a:lumMod val="85000"/>
                    <a:lumOff val="15000"/>
                  </a:schemeClr>
                </a:solidFill>
                <a:latin typeface="FrankRuehl" pitchFamily="34" charset="-79"/>
                <a:cs typeface="FrankRuehl" pitchFamily="34" charset="-79"/>
              </a:rPr>
              <a:t>more prestigious </a:t>
            </a:r>
            <a:r>
              <a:rPr lang="en-US" sz="2800" dirty="0" smtClean="0">
                <a:solidFill>
                  <a:schemeClr val="tx1">
                    <a:lumMod val="85000"/>
                    <a:lumOff val="15000"/>
                  </a:schemeClr>
                </a:solidFill>
                <a:latin typeface="FrankRuehl" pitchFamily="34" charset="-79"/>
                <a:cs typeface="FrankRuehl" pitchFamily="34" charset="-79"/>
              </a:rPr>
              <a:t>journals. Although many critics praised it for its unique style, interesting characters and poetic language , others agreed with a critic for the highly regarded London </a:t>
            </a:r>
            <a:r>
              <a:rPr lang="en-US" sz="2800" i="1" dirty="0" smtClean="0">
                <a:solidFill>
                  <a:schemeClr val="tx1">
                    <a:lumMod val="85000"/>
                    <a:lumOff val="15000"/>
                  </a:schemeClr>
                </a:solidFill>
                <a:latin typeface="FrankRuehl" pitchFamily="34" charset="-79"/>
                <a:cs typeface="FrankRuehl" pitchFamily="34" charset="-79"/>
              </a:rPr>
              <a:t>Athenaeum.</a:t>
            </a:r>
            <a:r>
              <a:rPr lang="en-US" sz="2800" dirty="0" smtClean="0">
                <a:solidFill>
                  <a:schemeClr val="tx1">
                    <a:lumMod val="85000"/>
                    <a:lumOff val="15000"/>
                  </a:schemeClr>
                </a:solidFill>
                <a:latin typeface="FrankRuehl" pitchFamily="34" charset="-79"/>
                <a:cs typeface="FrankRuehl" pitchFamily="34" charset="-79"/>
              </a:rPr>
              <a:t> The idea of a connected and collected story has obviously visited and abandoned its writer again and again in the course of composition. The style of his tale is in places disfigured by mad (rather than bad) English; and its catastrophe is hastily, weakly, and obscurely managed.</a:t>
            </a:r>
            <a:endParaRPr lang="it-IT" sz="2800" dirty="0" smtClean="0">
              <a:solidFill>
                <a:schemeClr val="tx1">
                  <a:lumMod val="85000"/>
                  <a:lumOff val="15000"/>
                </a:schemeClr>
              </a:solidFill>
              <a:latin typeface="FrankRuehl" pitchFamily="34" charset="-79"/>
              <a:cs typeface="FrankRuehl" pitchFamily="34" charset="-79"/>
            </a:endParaRPr>
          </a:p>
          <a:p>
            <a:endParaRPr lang="it-IT" sz="2800" dirty="0">
              <a:solidFill>
                <a:schemeClr val="tx1">
                  <a:lumMod val="85000"/>
                  <a:lumOff val="15000"/>
                </a:schemeClr>
              </a:solidFill>
              <a:latin typeface="FrankRuehl" pitchFamily="34" charset="-79"/>
              <a:cs typeface="FrankRuehl" pitchFamily="34" charset="-79"/>
            </a:endParaRPr>
          </a:p>
        </p:txBody>
      </p:sp>
      <p:sp>
        <p:nvSpPr>
          <p:cNvPr id="8" name="CasellaDiTesto 7"/>
          <p:cNvSpPr txBox="1"/>
          <p:nvPr/>
        </p:nvSpPr>
        <p:spPr>
          <a:xfrm>
            <a:off x="2000232" y="142852"/>
            <a:ext cx="4857784" cy="1015663"/>
          </a:xfrm>
          <a:prstGeom prst="rect">
            <a:avLst/>
          </a:prstGeom>
          <a:noFill/>
        </p:spPr>
        <p:txBody>
          <a:bodyPr wrap="square" rtlCol="0">
            <a:spAutoFit/>
          </a:bodyPr>
          <a:lstStyle/>
          <a:p>
            <a:pPr algn="ctr"/>
            <a:r>
              <a:rPr lang="it-IT" sz="6000" dirty="0" err="1">
                <a:solidFill>
                  <a:schemeClr val="tx1">
                    <a:lumMod val="85000"/>
                    <a:lumOff val="15000"/>
                  </a:schemeClr>
                </a:solidFill>
                <a:latin typeface="Harlow Solid Italic" pitchFamily="82" charset="0"/>
              </a:rPr>
              <a:t>C</a:t>
            </a:r>
            <a:r>
              <a:rPr lang="it-IT" sz="6000" dirty="0" err="1" smtClean="0">
                <a:solidFill>
                  <a:schemeClr val="tx1">
                    <a:lumMod val="85000"/>
                    <a:lumOff val="15000"/>
                  </a:schemeClr>
                </a:solidFill>
                <a:latin typeface="Harlow Solid Italic" pitchFamily="82" charset="0"/>
              </a:rPr>
              <a:t>riticism</a:t>
            </a:r>
            <a:endParaRPr lang="it-IT" sz="6000" dirty="0">
              <a:solidFill>
                <a:schemeClr val="tx1">
                  <a:lumMod val="85000"/>
                  <a:lumOff val="15000"/>
                </a:schemeClr>
              </a:solidFill>
              <a:latin typeface="Harlow Solid Italic" pitchFamily="82"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onaltrimezzi.com/wp-content/uploads/2013/10/ahab-vs-moby-dick-14635-1920x1080.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9" name="Прямоугольник 8"/>
          <p:cNvSpPr/>
          <p:nvPr/>
        </p:nvSpPr>
        <p:spPr>
          <a:xfrm>
            <a:off x="-84552" y="0"/>
            <a:ext cx="922855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Thank you for your attention!</a:t>
            </a:r>
            <a:endParaRPr lang="ru-RU" sz="54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492</Words>
  <Application>Microsoft Office PowerPoint</Application>
  <PresentationFormat>Экран (4:3)</PresentationFormat>
  <Paragraphs>20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Tema di Office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Giovanni</dc:creator>
  <cp:lastModifiedBy>AMD55</cp:lastModifiedBy>
  <cp:revision>51</cp:revision>
  <dcterms:created xsi:type="dcterms:W3CDTF">2010-01-21T14:36:07Z</dcterms:created>
  <dcterms:modified xsi:type="dcterms:W3CDTF">2013-12-27T07:26:13Z</dcterms:modified>
</cp:coreProperties>
</file>