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1D405F-3F45-4D5D-A614-57453195ED8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83B777-DFA9-4A45-8C3E-A9CA93A679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4419600" cy="1600327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Вітаміни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441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Роль </a:t>
            </a:r>
            <a:r>
              <a:rPr lang="ru-RU" sz="4000" dirty="0" err="1"/>
              <a:t>вітамінів</a:t>
            </a:r>
            <a:r>
              <a:rPr lang="ru-RU" sz="4000" dirty="0"/>
              <a:t> у </a:t>
            </a:r>
            <a:r>
              <a:rPr lang="ru-RU" sz="4000" dirty="0" err="1"/>
              <a:t>житті</a:t>
            </a:r>
            <a:r>
              <a:rPr lang="ru-RU" sz="4000" dirty="0"/>
              <a:t> </a:t>
            </a:r>
            <a:r>
              <a:rPr lang="ru-RU" sz="4000" dirty="0" err="1"/>
              <a:t>людини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621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В1 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Водорозчинний 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578698"/>
            <a:ext cx="864096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Попередник</a:t>
            </a:r>
            <a:r>
              <a:rPr lang="ru-RU" sz="2800" dirty="0">
                <a:solidFill>
                  <a:schemeClr val="tx1"/>
                </a:solidFill>
              </a:rPr>
              <a:t> коферменту (ТПФ),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відщеплення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CO2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органічних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сполук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Бере</a:t>
            </a:r>
            <a:r>
              <a:rPr lang="ru-RU" sz="2800" dirty="0">
                <a:solidFill>
                  <a:schemeClr val="tx1"/>
                </a:solidFill>
              </a:rPr>
              <a:t> участь </a:t>
            </a:r>
            <a:r>
              <a:rPr lang="ru-RU" sz="2800" dirty="0" err="1">
                <a:solidFill>
                  <a:schemeClr val="tx1"/>
                </a:solidFill>
              </a:rPr>
              <a:t>клітинному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диханні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синтезі</a:t>
            </a:r>
            <a:r>
              <a:rPr lang="ru-RU" sz="2800" dirty="0">
                <a:solidFill>
                  <a:schemeClr val="tx1"/>
                </a:solidFill>
              </a:rPr>
              <a:t> пентоз і </a:t>
            </a:r>
            <a:r>
              <a:rPr lang="ru-RU" sz="2800" dirty="0" err="1">
                <a:solidFill>
                  <a:schemeClr val="tx1"/>
                </a:solidFill>
              </a:rPr>
              <a:t>ацетилхоліну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окисненні</a:t>
            </a:r>
            <a:r>
              <a:rPr lang="ru-RU" sz="2800" dirty="0">
                <a:solidFill>
                  <a:schemeClr val="tx1"/>
                </a:solidFill>
              </a:rPr>
              <a:t> алкоголю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нестачі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Бері-бері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розлад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нервової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системи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порушення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нестійкість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час </a:t>
            </a:r>
            <a:r>
              <a:rPr lang="ru-RU" sz="2800" dirty="0" err="1">
                <a:solidFill>
                  <a:schemeClr val="tx1"/>
                </a:solidFill>
              </a:rPr>
              <a:t>ходьби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розгубленість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втрата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пам'яті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виснаження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втрата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апетиту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анемія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збільшення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серця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тахікардія</a:t>
            </a:r>
            <a:r>
              <a:rPr lang="ru-RU" sz="28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50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1"/>
                </a:solidFill>
              </a:rPr>
              <a:t>Нежирне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м'ясо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зернові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бобові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риба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печінка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яйця</a:t>
            </a:r>
            <a:r>
              <a:rPr lang="ru-RU" sz="3200" dirty="0">
                <a:solidFill>
                  <a:schemeClr val="tx1"/>
                </a:solidFill>
              </a:rPr>
              <a:t>, зелень. </a:t>
            </a:r>
            <a:r>
              <a:rPr lang="ru-RU" sz="3200" dirty="0" err="1">
                <a:solidFill>
                  <a:schemeClr val="tx1"/>
                </a:solidFill>
              </a:rPr>
              <a:t>Швидко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руйнується</a:t>
            </a:r>
            <a:r>
              <a:rPr lang="ru-RU" sz="3200" dirty="0">
                <a:solidFill>
                  <a:schemeClr val="tx1"/>
                </a:solidFill>
              </a:rPr>
              <a:t> при </a:t>
            </a:r>
            <a:r>
              <a:rPr lang="ru-RU" sz="3200" dirty="0" err="1">
                <a:solidFill>
                  <a:schemeClr val="tx1"/>
                </a:solidFill>
              </a:rPr>
              <a:t>нагріванні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340657" cy="320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В2</a:t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>Водорозчинний 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Попередник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двох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коферментів</a:t>
            </a:r>
            <a:r>
              <a:rPr lang="ru-RU" sz="2800" dirty="0">
                <a:solidFill>
                  <a:schemeClr val="tx1"/>
                </a:solidFill>
              </a:rPr>
              <a:t> — ФАД і ФМН,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слугують</a:t>
            </a:r>
            <a:r>
              <a:rPr lang="ru-RU" sz="2800" dirty="0">
                <a:solidFill>
                  <a:schemeClr val="tx1"/>
                </a:solidFill>
              </a:rPr>
              <a:t> акцепторами </a:t>
            </a:r>
            <a:r>
              <a:rPr lang="ru-RU" sz="2800" dirty="0" err="1">
                <a:solidFill>
                  <a:schemeClr val="tx1"/>
                </a:solidFill>
              </a:rPr>
              <a:t>атомів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гідрогену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компонент оксидаз </a:t>
            </a:r>
            <a:r>
              <a:rPr lang="ru-RU" sz="2800" dirty="0" err="1">
                <a:solidFill>
                  <a:schemeClr val="tx1"/>
                </a:solidFill>
              </a:rPr>
              <a:t>амінокислот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нестачі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Дерматити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тріскання</a:t>
            </a:r>
            <a:r>
              <a:rPr lang="ru-RU" sz="2800" dirty="0">
                <a:solidFill>
                  <a:schemeClr val="tx1"/>
                </a:solidFill>
              </a:rPr>
              <a:t> губ у </a:t>
            </a:r>
            <a:r>
              <a:rPr lang="ru-RU" sz="2800" dirty="0" err="1">
                <a:solidFill>
                  <a:schemeClr val="tx1"/>
                </a:solidFill>
              </a:rPr>
              <a:t>куточках</a:t>
            </a:r>
            <a:r>
              <a:rPr lang="ru-RU" sz="2800" dirty="0">
                <a:solidFill>
                  <a:schemeClr val="tx1"/>
                </a:solidFill>
              </a:rPr>
              <a:t>, губи і </a:t>
            </a:r>
            <a:r>
              <a:rPr lang="ru-RU" sz="2800" dirty="0" err="1">
                <a:solidFill>
                  <a:schemeClr val="tx1"/>
                </a:solidFill>
              </a:rPr>
              <a:t>язик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стають</a:t>
            </a:r>
            <a:r>
              <a:rPr lang="ru-RU" sz="2800" dirty="0">
                <a:solidFill>
                  <a:schemeClr val="tx1"/>
                </a:solidFill>
              </a:rPr>
              <a:t> пурпурово-</a:t>
            </a:r>
            <a:r>
              <a:rPr lang="ru-RU" sz="2800" dirty="0" err="1">
                <a:solidFill>
                  <a:schemeClr val="tx1"/>
                </a:solidFill>
              </a:rPr>
              <a:t>червоними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блискучими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проблеми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очима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підвищена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світлочутливість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розмитість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зору</a:t>
            </a:r>
            <a:r>
              <a:rPr lang="ru-RU" sz="2800" dirty="0">
                <a:solidFill>
                  <a:schemeClr val="tx1"/>
                </a:solidFill>
              </a:rPr>
              <a:t>. Один з </a:t>
            </a:r>
            <a:r>
              <a:rPr lang="ru-RU" sz="2800" dirty="0" err="1">
                <a:solidFill>
                  <a:schemeClr val="tx1"/>
                </a:solidFill>
              </a:rPr>
              <a:t>найпоширеніших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гіповітамінозів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5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Найбільше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молочних</a:t>
            </a:r>
            <a:r>
              <a:rPr lang="ru-RU" sz="2800" dirty="0">
                <a:solidFill>
                  <a:schemeClr val="tx1"/>
                </a:solidFill>
              </a:rPr>
              <a:t> продуктах,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наявний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іншій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різноманітній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їжі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м'ясі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рибі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зернових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овочах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печінці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яєчному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білку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рибі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бобових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Розкладається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впливом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ультрафіолетового</a:t>
            </a:r>
            <a:r>
              <a:rPr lang="ru-RU" sz="2800" dirty="0">
                <a:solidFill>
                  <a:schemeClr val="tx1"/>
                </a:solidFill>
              </a:rPr>
              <a:t> і видимого </a:t>
            </a:r>
            <a:r>
              <a:rPr lang="ru-RU" sz="2800" dirty="0" err="1">
                <a:solidFill>
                  <a:schemeClr val="tx1"/>
                </a:solidFill>
              </a:rPr>
              <a:t>світла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внаслідок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лугів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45086"/>
            <a:ext cx="3238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В5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err="1">
                <a:solidFill>
                  <a:srgbClr val="00B0F0"/>
                </a:solidFill>
              </a:rPr>
              <a:t>Водорозчинний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Попередник</a:t>
            </a:r>
            <a:r>
              <a:rPr lang="ru-RU" sz="2800" dirty="0">
                <a:solidFill>
                  <a:schemeClr val="tx1"/>
                </a:solidFill>
              </a:rPr>
              <a:t> коферменту А,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бере</a:t>
            </a:r>
            <a:r>
              <a:rPr lang="ru-RU" sz="2800" dirty="0">
                <a:solidFill>
                  <a:schemeClr val="tx1"/>
                </a:solidFill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</a:rPr>
              <a:t>реакціях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перенесення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ацетильної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групи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зокрема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клітинному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диханні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синтезі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окисненні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жирних</a:t>
            </a:r>
            <a:r>
              <a:rPr lang="ru-RU" sz="2800" dirty="0">
                <a:solidFill>
                  <a:schemeClr val="tx1"/>
                </a:solidFill>
              </a:rPr>
              <a:t> кислот </a:t>
            </a:r>
            <a:r>
              <a:rPr lang="ru-RU" sz="2800" dirty="0" err="1">
                <a:solidFill>
                  <a:schemeClr val="tx1"/>
                </a:solidFill>
              </a:rPr>
              <a:t>тощо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задіяний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</a:rPr>
              <a:t>синтезі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стероїдів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гему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гемоглобіну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нестачі</a:t>
            </a:r>
            <a:endParaRPr lang="ru-RU" sz="2800" dirty="0"/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Дефіцит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рідкісний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проявляється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втратою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апетиту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болем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животі</a:t>
            </a:r>
            <a:r>
              <a:rPr lang="ru-RU" sz="2800" dirty="0">
                <a:solidFill>
                  <a:schemeClr val="tx1"/>
                </a:solidFill>
              </a:rPr>
              <a:t>, руках і ногах, </a:t>
            </a:r>
            <a:r>
              <a:rPr lang="ru-RU" sz="2800" dirty="0" err="1">
                <a:solidFill>
                  <a:schemeClr val="tx1"/>
                </a:solidFill>
              </a:rPr>
              <a:t>депресією</a:t>
            </a:r>
            <a:r>
              <a:rPr lang="ru-RU" sz="2800" dirty="0">
                <a:solidFill>
                  <a:schemeClr val="tx1"/>
                </a:solidFill>
              </a:rPr>
              <a:t>, спазмами, </a:t>
            </a:r>
            <a:r>
              <a:rPr lang="ru-RU" sz="2800" dirty="0" err="1">
                <a:solidFill>
                  <a:schemeClr val="tx1"/>
                </a:solidFill>
              </a:rPr>
              <a:t>нейро-м'язовою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дегенерацією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нейропатію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алкоголіків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пов'язують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нестачею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вітаміну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B5).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Багато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її</a:t>
            </a:r>
            <a:r>
              <a:rPr lang="ru-RU" sz="2800" dirty="0">
                <a:solidFill>
                  <a:schemeClr val="tx1"/>
                </a:solidFill>
              </a:rPr>
              <a:t> в продуктах </a:t>
            </a:r>
            <a:r>
              <a:rPr lang="ru-RU" sz="2800" dirty="0" err="1">
                <a:solidFill>
                  <a:schemeClr val="tx1"/>
                </a:solidFill>
              </a:rPr>
              <a:t>тваринного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походження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м'ясі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печінці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яєчному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жовтку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молоці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тощо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цілому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зерні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бобових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деяка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кількість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продукується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кишковою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мікрофлорою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Вітамін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B5 </a:t>
            </a:r>
            <a:r>
              <a:rPr lang="ru-RU" sz="2800" dirty="0" err="1">
                <a:solidFill>
                  <a:schemeClr val="tx1"/>
                </a:solidFill>
              </a:rPr>
              <a:t>відносно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стабільний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втрати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час </a:t>
            </a:r>
            <a:r>
              <a:rPr lang="ru-RU" sz="2800" dirty="0" err="1">
                <a:solidFill>
                  <a:schemeClr val="tx1"/>
                </a:solidFill>
              </a:rPr>
              <a:t>приготування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їжі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незначні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крім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випадків</a:t>
            </a:r>
            <a:r>
              <a:rPr lang="ru-RU" sz="2800" dirty="0">
                <a:solidFill>
                  <a:schemeClr val="tx1"/>
                </a:solidFill>
              </a:rPr>
              <a:t>, коли </a:t>
            </a:r>
            <a:r>
              <a:rPr lang="ru-RU" sz="2800" dirty="0" err="1">
                <a:solidFill>
                  <a:schemeClr val="tx1"/>
                </a:solidFill>
              </a:rPr>
              <a:t>варіння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відбувається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кислих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лужних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розчинах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4725"/>
            <a:ext cx="3160390" cy="316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2" y="3284984"/>
            <a:ext cx="4631077" cy="3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В6</a:t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>Водорозчинний 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Попередник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кількох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коферментів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зокрема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піридоксальфосфату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беруть</a:t>
            </a:r>
            <a:r>
              <a:rPr lang="ru-RU" sz="2800" dirty="0">
                <a:solidFill>
                  <a:schemeClr val="tx1"/>
                </a:solidFill>
              </a:rPr>
              <a:t> участь в </a:t>
            </a:r>
            <a:r>
              <a:rPr lang="ru-RU" sz="2800" dirty="0" err="1">
                <a:solidFill>
                  <a:schemeClr val="tx1"/>
                </a:solidFill>
              </a:rPr>
              <a:t>обміні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амінокислот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Потрібний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перетворення</a:t>
            </a:r>
            <a:r>
              <a:rPr lang="ru-RU" sz="2800" dirty="0">
                <a:solidFill>
                  <a:schemeClr val="tx1"/>
                </a:solidFill>
              </a:rPr>
              <a:t> триптофану в </a:t>
            </a:r>
            <a:r>
              <a:rPr lang="ru-RU" sz="2800" dirty="0" err="1">
                <a:solidFill>
                  <a:schemeClr val="tx1"/>
                </a:solidFill>
              </a:rPr>
              <a:t>ніацин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глікогенолізу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формування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антитіл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гемоглобіну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руйнування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гомоцистеїну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нестачі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У </a:t>
            </a:r>
            <a:r>
              <a:rPr lang="ru-RU" sz="2800" dirty="0" err="1">
                <a:solidFill>
                  <a:schemeClr val="tx1"/>
                </a:solidFill>
              </a:rPr>
              <a:t>дітей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дратівливість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конвульсії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анемія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блювання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слабкість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біль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животі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дорослих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себорейні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ушкодження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навколо</a:t>
            </a:r>
            <a:r>
              <a:rPr lang="ru-RU" sz="2800" dirty="0">
                <a:solidFill>
                  <a:schemeClr val="tx1"/>
                </a:solidFill>
              </a:rPr>
              <a:t> очей і рота, </a:t>
            </a:r>
            <a:r>
              <a:rPr lang="ru-RU" sz="2800" dirty="0" err="1">
                <a:solidFill>
                  <a:schemeClr val="tx1"/>
                </a:solidFill>
              </a:rPr>
              <a:t>підвищена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ймовірність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серцевих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захворювань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0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3448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Зернові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овочі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м'ясо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риба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банани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менш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важливі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джерела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картопля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помідори</a:t>
            </a:r>
            <a:r>
              <a:rPr lang="ru-RU" sz="2800" dirty="0">
                <a:solidFill>
                  <a:schemeClr val="tx1"/>
                </a:solidFill>
              </a:rPr>
              <a:t>, шпинат. </a:t>
            </a:r>
            <a:r>
              <a:rPr lang="ru-RU" sz="2800" dirty="0" err="1">
                <a:solidFill>
                  <a:schemeClr val="tx1"/>
                </a:solidFill>
              </a:rPr>
              <a:t>Стійкий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нагрівання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дії</a:t>
            </a:r>
            <a:r>
              <a:rPr lang="ru-RU" sz="2800" dirty="0">
                <a:solidFill>
                  <a:schemeClr val="tx1"/>
                </a:solidFill>
              </a:rPr>
              <a:t> кислот, </a:t>
            </a:r>
            <a:r>
              <a:rPr lang="ru-RU" sz="2800" dirty="0" err="1">
                <a:solidFill>
                  <a:schemeClr val="tx1"/>
                </a:solidFill>
              </a:rPr>
              <a:t>руйнується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світлом</a:t>
            </a:r>
            <a:r>
              <a:rPr lang="ru-RU" sz="2800" dirty="0">
                <a:solidFill>
                  <a:schemeClr val="tx1"/>
                </a:solidFill>
              </a:rPr>
              <a:t> і лугами.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0900"/>
            <a:ext cx="4392488" cy="26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808984" cy="212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В9</a:t>
            </a: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>Водорозчинний 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Попередник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коферментів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беруть</a:t>
            </a:r>
            <a:r>
              <a:rPr lang="ru-RU" sz="2800" dirty="0">
                <a:solidFill>
                  <a:schemeClr val="tx1"/>
                </a:solidFill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</a:rPr>
              <a:t>метаболізмі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амінокислот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нуклеїнових</a:t>
            </a:r>
            <a:r>
              <a:rPr lang="ru-RU" sz="2800" dirty="0">
                <a:solidFill>
                  <a:schemeClr val="tx1"/>
                </a:solidFill>
              </a:rPr>
              <a:t> кислот, </a:t>
            </a:r>
            <a:r>
              <a:rPr lang="ru-RU" sz="2800" dirty="0" err="1">
                <a:solidFill>
                  <a:schemeClr val="tx1"/>
                </a:solidFill>
              </a:rPr>
              <a:t>холіну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Необхідний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формування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еритроцитів</a:t>
            </a:r>
            <a:r>
              <a:rPr lang="ru-RU" sz="2800" dirty="0">
                <a:solidFill>
                  <a:schemeClr val="tx1"/>
                </a:solidFill>
              </a:rPr>
              <a:t> і нормального </a:t>
            </a:r>
            <a:r>
              <a:rPr lang="ru-RU" sz="2800" dirty="0" err="1">
                <a:solidFill>
                  <a:schemeClr val="tx1"/>
                </a:solidFill>
              </a:rPr>
              <a:t>розвитку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нервової</a:t>
            </a:r>
            <a:r>
              <a:rPr lang="ru-RU" sz="2800" dirty="0">
                <a:solidFill>
                  <a:schemeClr val="tx1"/>
                </a:solidFill>
              </a:rPr>
              <a:t> трубки </a:t>
            </a:r>
            <a:r>
              <a:rPr lang="ru-RU" sz="2800" dirty="0" err="1">
                <a:solidFill>
                  <a:schemeClr val="tx1"/>
                </a:solidFill>
              </a:rPr>
              <a:t>зародка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допомагає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розкладі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гомоцистеїну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нестачі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Макроцитарна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мегалобластна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анемія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розлади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шлунково-кишкового</a:t>
            </a:r>
            <a:r>
              <a:rPr lang="ru-RU" sz="2800" dirty="0">
                <a:solidFill>
                  <a:schemeClr val="tx1"/>
                </a:solidFill>
              </a:rPr>
              <a:t> тракту, </a:t>
            </a:r>
            <a:r>
              <a:rPr lang="ru-RU" sz="2800" dirty="0" err="1">
                <a:solidFill>
                  <a:schemeClr val="tx1"/>
                </a:solidFill>
              </a:rPr>
              <a:t>діарея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новонароджених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підвищений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ризик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розщеплення</a:t>
            </a:r>
            <a:r>
              <a:rPr lang="ru-RU" sz="2800" dirty="0">
                <a:solidFill>
                  <a:schemeClr val="tx1"/>
                </a:solidFill>
              </a:rPr>
              <a:t> хребта і </a:t>
            </a:r>
            <a:r>
              <a:rPr lang="ru-RU" sz="2800" dirty="0" err="1">
                <a:solidFill>
                  <a:schemeClr val="tx1"/>
                </a:solidFill>
              </a:rPr>
              <a:t>неврологічних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розладів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Темно-</a:t>
            </a:r>
            <a:r>
              <a:rPr lang="ru-RU" sz="2800" dirty="0" err="1" smtClean="0">
                <a:solidFill>
                  <a:schemeClr val="tx1"/>
                </a:solidFill>
              </a:rPr>
              <a:t>зелені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овочі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горіхи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бобові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дріжджі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печінка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апельсиновий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сік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дріжджі</a:t>
            </a:r>
            <a:r>
              <a:rPr lang="ru-RU" sz="2800" dirty="0">
                <a:solidFill>
                  <a:schemeClr val="tx1"/>
                </a:solidFill>
              </a:rPr>
              <a:t>, телятина, </a:t>
            </a:r>
            <a:r>
              <a:rPr lang="ru-RU" sz="2800" dirty="0" err="1">
                <a:solidFill>
                  <a:schemeClr val="tx1"/>
                </a:solidFill>
              </a:rPr>
              <a:t>яйця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зернові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синтезується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кишковою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мікрофлорою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39"/>
            <a:ext cx="3051795" cy="35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Для </a:t>
            </a:r>
            <a:r>
              <a:rPr lang="ru-RU" sz="2800" dirty="0" err="1">
                <a:solidFill>
                  <a:schemeClr val="tx1"/>
                </a:solidFill>
              </a:rPr>
              <a:t>підтримання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нормальної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життєдіяльності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організму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крім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білків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жирів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вуглеводів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мінеральних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речовин</a:t>
            </a:r>
            <a:r>
              <a:rPr lang="ru-RU" sz="2800" dirty="0">
                <a:solidFill>
                  <a:schemeClr val="tx1"/>
                </a:solidFill>
              </a:rPr>
              <a:t> і води </a:t>
            </a:r>
            <a:r>
              <a:rPr lang="ru-RU" sz="2800" dirty="0" err="1">
                <a:solidFill>
                  <a:schemeClr val="tx1"/>
                </a:solidFill>
              </a:rPr>
              <a:t>потрібні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вітаміни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Цим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терміном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називають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групу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додаткових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речовин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їжі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належать до </a:t>
            </a:r>
            <a:r>
              <a:rPr lang="ru-RU" sz="2800" dirty="0" err="1">
                <a:solidFill>
                  <a:schemeClr val="tx1"/>
                </a:solidFill>
              </a:rPr>
              <a:t>різних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класів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органічних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сполук</a:t>
            </a:r>
            <a:r>
              <a:rPr lang="ru-RU" sz="2800" dirty="0">
                <a:solidFill>
                  <a:schemeClr val="tx1"/>
                </a:solidFill>
              </a:rPr>
              <a:t> і за </a:t>
            </a:r>
            <a:r>
              <a:rPr lang="ru-RU" sz="2800" dirty="0" err="1">
                <a:solidFill>
                  <a:schemeClr val="tx1"/>
                </a:solidFill>
              </a:rPr>
              <a:t>рідкісним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винятком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синтезуються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організмі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людини</a:t>
            </a:r>
            <a:r>
              <a:rPr lang="ru-RU" sz="2800" dirty="0">
                <a:solidFill>
                  <a:schemeClr val="tx1"/>
                </a:solidFill>
              </a:rPr>
              <a:t>. Вони </a:t>
            </a:r>
            <a:r>
              <a:rPr lang="ru-RU" sz="2800" dirty="0" err="1">
                <a:solidFill>
                  <a:schemeClr val="tx1"/>
                </a:solidFill>
              </a:rPr>
              <a:t>мають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сильний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певною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мірою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специфічний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вплив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процеси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обміну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причому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дуже</a:t>
            </a:r>
            <a:r>
              <a:rPr lang="ru-RU" sz="2800" dirty="0">
                <a:solidFill>
                  <a:schemeClr val="tx1"/>
                </a:solidFill>
              </a:rPr>
              <a:t> невеликих </a:t>
            </a:r>
            <a:r>
              <a:rPr lang="ru-RU" sz="2800" dirty="0" err="1">
                <a:solidFill>
                  <a:schemeClr val="tx1"/>
                </a:solidFill>
              </a:rPr>
              <a:t>кількостях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6746"/>
            <a:ext cx="4114428" cy="27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6746"/>
            <a:ext cx="3404689" cy="27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В12</a:t>
            </a: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>Водорозчинний вітамін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Кофермент, </a:t>
            </a:r>
            <a:r>
              <a:rPr lang="ru-RU" sz="2800" dirty="0" err="1">
                <a:solidFill>
                  <a:schemeClr val="tx1"/>
                </a:solidFill>
              </a:rPr>
              <a:t>потрібний</a:t>
            </a:r>
            <a:r>
              <a:rPr lang="ru-RU" sz="2800" dirty="0">
                <a:solidFill>
                  <a:schemeClr val="tx1"/>
                </a:solidFill>
              </a:rPr>
              <a:t> для синтезу </a:t>
            </a:r>
            <a:r>
              <a:rPr lang="ru-RU" sz="2800" dirty="0" err="1">
                <a:solidFill>
                  <a:schemeClr val="tx1"/>
                </a:solidFill>
              </a:rPr>
              <a:t>нуклеїнових</a:t>
            </a:r>
            <a:r>
              <a:rPr lang="ru-RU" sz="2800" dirty="0">
                <a:solidFill>
                  <a:schemeClr val="tx1"/>
                </a:solidFill>
              </a:rPr>
              <a:t> кислот. Особливо </a:t>
            </a:r>
            <a:r>
              <a:rPr lang="ru-RU" sz="2800" dirty="0" err="1">
                <a:solidFill>
                  <a:schemeClr val="tx1"/>
                </a:solidFill>
              </a:rPr>
              <a:t>важливий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травній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нервовій</a:t>
            </a:r>
            <a:r>
              <a:rPr lang="ru-RU" sz="2800" dirty="0">
                <a:solidFill>
                  <a:schemeClr val="tx1"/>
                </a:solidFill>
              </a:rPr>
              <a:t> системах і </a:t>
            </a:r>
            <a:r>
              <a:rPr lang="ru-RU" sz="2800" dirty="0" err="1">
                <a:solidFill>
                  <a:schemeClr val="tx1"/>
                </a:solidFill>
              </a:rPr>
              <a:t>червоному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кістковому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мозку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Необхідний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дозрівання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червоних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кров'яних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тілець</a:t>
            </a:r>
            <a:r>
              <a:rPr lang="ru-RU" sz="2800" dirty="0">
                <a:solidFill>
                  <a:schemeClr val="tx1"/>
                </a:solidFill>
              </a:rPr>
              <a:t>, за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нестачі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попередники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еритроцитів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діляться</a:t>
            </a:r>
            <a:r>
              <a:rPr lang="ru-RU" sz="2800" dirty="0">
                <a:solidFill>
                  <a:schemeClr val="tx1"/>
                </a:solidFill>
              </a:rPr>
              <a:t> але </a:t>
            </a:r>
            <a:r>
              <a:rPr lang="ru-RU" sz="2800" dirty="0" err="1">
                <a:solidFill>
                  <a:schemeClr val="tx1"/>
                </a:solidFill>
              </a:rPr>
              <a:t>продовжують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рости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бере</a:t>
            </a:r>
            <a:r>
              <a:rPr lang="ru-RU" sz="2800" dirty="0">
                <a:solidFill>
                  <a:schemeClr val="tx1"/>
                </a:solidFill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</a:rPr>
              <a:t>синтезі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метіоніну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холіну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нестачі</a:t>
            </a:r>
            <a:endParaRPr lang="ru-RU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Перніціозна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анемія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проявляється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блідістю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анорексією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втратою</a:t>
            </a:r>
            <a:r>
              <a:rPr lang="ru-RU" sz="2800" dirty="0">
                <a:solidFill>
                  <a:schemeClr val="tx1"/>
                </a:solidFill>
              </a:rPr>
              <a:t> ваги, </a:t>
            </a:r>
            <a:r>
              <a:rPr lang="ru-RU" sz="2800" dirty="0" err="1">
                <a:solidFill>
                  <a:schemeClr val="tx1"/>
                </a:solidFill>
              </a:rPr>
              <a:t>задишкою</a:t>
            </a:r>
            <a:r>
              <a:rPr lang="ru-RU" sz="2800" dirty="0">
                <a:solidFill>
                  <a:schemeClr val="tx1"/>
                </a:solidFill>
              </a:rPr>
              <a:t>; </a:t>
            </a:r>
            <a:r>
              <a:rPr lang="ru-RU" sz="2800" dirty="0" err="1">
                <a:solidFill>
                  <a:schemeClr val="tx1"/>
                </a:solidFill>
              </a:rPr>
              <a:t>неврологічні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розлади</a:t>
            </a:r>
            <a:r>
              <a:rPr lang="ru-RU" sz="2800" dirty="0">
                <a:solidFill>
                  <a:schemeClr val="tx1"/>
                </a:solidFill>
              </a:rPr>
              <a:t>, у </a:t>
            </a:r>
            <a:r>
              <a:rPr lang="ru-RU" sz="2800" dirty="0" err="1">
                <a:solidFill>
                  <a:schemeClr val="tx1"/>
                </a:solidFill>
              </a:rPr>
              <a:t>більшості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виникає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внаслідок</a:t>
            </a:r>
            <a:r>
              <a:rPr lang="ru-RU" sz="2800" dirty="0">
                <a:solidFill>
                  <a:schemeClr val="tx1"/>
                </a:solidFill>
              </a:rPr>
              <a:t> поганого </a:t>
            </a:r>
            <a:r>
              <a:rPr lang="ru-RU" sz="2800" dirty="0" err="1">
                <a:solidFill>
                  <a:schemeClr val="tx1"/>
                </a:solidFill>
              </a:rPr>
              <a:t>всмоктування</a:t>
            </a:r>
            <a:r>
              <a:rPr lang="ru-RU" sz="2800" dirty="0">
                <a:solidFill>
                  <a:schemeClr val="tx1"/>
                </a:solidFill>
              </a:rPr>
              <a:t>, а не </a:t>
            </a:r>
            <a:r>
              <a:rPr lang="ru-RU" sz="2800" dirty="0" err="1">
                <a:solidFill>
                  <a:schemeClr val="tx1"/>
                </a:solidFill>
              </a:rPr>
              <a:t>власне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дефіциту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дієті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Печінка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м'ясо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риба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молочні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продукти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крім</a:t>
            </a:r>
            <a:r>
              <a:rPr lang="ru-RU" sz="2800" dirty="0">
                <a:solidFill>
                  <a:schemeClr val="tx1"/>
                </a:solidFill>
              </a:rPr>
              <a:t> масла, </a:t>
            </a:r>
            <a:r>
              <a:rPr lang="ru-RU" sz="2800" dirty="0" err="1">
                <a:solidFill>
                  <a:schemeClr val="tx1"/>
                </a:solidFill>
              </a:rPr>
              <a:t>яйця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Немає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рослинній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їжі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Стійкий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нагрівання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руйнується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світлом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сильними</a:t>
            </a:r>
            <a:r>
              <a:rPr lang="ru-RU" sz="2800" dirty="0">
                <a:solidFill>
                  <a:schemeClr val="tx1"/>
                </a:solidFill>
              </a:rPr>
              <a:t> кислотами та лугами. </a:t>
            </a:r>
            <a:r>
              <a:rPr lang="ru-RU" sz="2800" dirty="0" err="1">
                <a:solidFill>
                  <a:schemeClr val="tx1"/>
                </a:solidFill>
              </a:rPr>
              <a:t>Може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зберігатись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печінці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кількості</a:t>
            </a:r>
            <a:r>
              <a:rPr lang="ru-RU" sz="2800" dirty="0">
                <a:solidFill>
                  <a:schemeClr val="tx1"/>
                </a:solidFill>
              </a:rPr>
              <a:t> 2—3 мг,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достатньо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задоволення</a:t>
            </a:r>
            <a:r>
              <a:rPr lang="ru-RU" sz="2800" dirty="0">
                <a:solidFill>
                  <a:schemeClr val="tx1"/>
                </a:solidFill>
              </a:rPr>
              <a:t> потреб </a:t>
            </a:r>
            <a:r>
              <a:rPr lang="ru-RU" sz="2800" dirty="0" err="1">
                <a:solidFill>
                  <a:schemeClr val="tx1"/>
                </a:solidFill>
              </a:rPr>
              <a:t>організму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впродовж</a:t>
            </a:r>
            <a:r>
              <a:rPr lang="ru-RU" sz="2800" dirty="0">
                <a:solidFill>
                  <a:schemeClr val="tx1"/>
                </a:solidFill>
              </a:rPr>
              <a:t> 3—5 </a:t>
            </a:r>
            <a:r>
              <a:rPr lang="ru-RU" sz="2800" dirty="0" err="1">
                <a:solidFill>
                  <a:schemeClr val="tx1"/>
                </a:solidFill>
              </a:rPr>
              <a:t>років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418856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10" y="263691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Дякуємо за увагу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45224"/>
            <a:ext cx="4824536" cy="1224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dirty="0" smtClean="0">
                <a:solidFill>
                  <a:schemeClr val="tx1"/>
                </a:solidFill>
              </a:rPr>
              <a:t>Підготували учениці 11-Б класу </a:t>
            </a:r>
          </a:p>
          <a:p>
            <a:pPr marL="0" indent="0" algn="r">
              <a:buNone/>
            </a:pPr>
            <a:r>
              <a:rPr lang="uk-UA" dirty="0" err="1" smtClean="0">
                <a:solidFill>
                  <a:schemeClr val="tx1"/>
                </a:solidFill>
              </a:rPr>
              <a:t>Подкур</a:t>
            </a:r>
            <a:r>
              <a:rPr lang="uk-UA" dirty="0" smtClean="0">
                <a:solidFill>
                  <a:schemeClr val="tx1"/>
                </a:solidFill>
              </a:rPr>
              <a:t> К. та Паламарчук 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323528"/>
            <a:ext cx="4392488" cy="6264696"/>
          </a:xfrm>
        </p:spPr>
        <p:txBody>
          <a:bodyPr>
            <a:normAutofit/>
          </a:bodyPr>
          <a:lstStyle/>
          <a:p>
            <a:r>
              <a:rPr lang="ru-RU" dirty="0" err="1"/>
              <a:t>Існування</a:t>
            </a:r>
            <a:r>
              <a:rPr lang="ru-RU" dirty="0"/>
              <a:t> і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М. І. </a:t>
            </a:r>
            <a:r>
              <a:rPr lang="ru-RU" dirty="0" err="1"/>
              <a:t>Лунін</a:t>
            </a:r>
            <a:r>
              <a:rPr lang="ru-RU" dirty="0"/>
              <a:t> (1881).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6" y="332656"/>
            <a:ext cx="41353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634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Вітаміни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надходять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з продуктами </a:t>
            </a:r>
            <a:r>
              <a:rPr lang="ru-RU" dirty="0" err="1">
                <a:solidFill>
                  <a:schemeClr val="tx1"/>
                </a:solidFill>
              </a:rPr>
              <a:t>харчування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походження</a:t>
            </a:r>
            <a:r>
              <a:rPr lang="ru-RU" dirty="0">
                <a:solidFill>
                  <a:schemeClr val="tx1"/>
                </a:solidFill>
              </a:rPr>
              <a:t>. В тканинах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засвоюються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утворюючи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полягає</a:t>
            </a:r>
            <a:r>
              <a:rPr lang="ru-RU" dirty="0">
                <a:solidFill>
                  <a:schemeClr val="tx1"/>
                </a:solidFill>
              </a:rPr>
              <a:t> в тому,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вони є </a:t>
            </a:r>
            <a:r>
              <a:rPr lang="ru-RU" dirty="0" err="1">
                <a:solidFill>
                  <a:schemeClr val="tx1"/>
                </a:solidFill>
              </a:rPr>
              <a:t>складовою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частиною</a:t>
            </a:r>
            <a:r>
              <a:rPr lang="ru-RU" dirty="0">
                <a:solidFill>
                  <a:schemeClr val="tx1"/>
                </a:solidFill>
              </a:rPr>
              <a:t> молекул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ферментів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деяких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фізіологічно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беруть</a:t>
            </a:r>
            <a:r>
              <a:rPr lang="ru-RU" dirty="0">
                <a:solidFill>
                  <a:schemeClr val="tx1"/>
                </a:solidFill>
              </a:rPr>
              <a:t> участь в </a:t>
            </a:r>
            <a:r>
              <a:rPr lang="ru-RU" dirty="0" err="1">
                <a:solidFill>
                  <a:schemeClr val="tx1"/>
                </a:solidFill>
              </a:rPr>
              <a:t>обміні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Отже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вітаміни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надходять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їжею</a:t>
            </a:r>
            <a:r>
              <a:rPr lang="ru-RU" dirty="0">
                <a:solidFill>
                  <a:schemeClr val="tx1"/>
                </a:solidFill>
              </a:rPr>
              <a:t>, то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отримує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згубно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позначається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здоров'ї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61" y="3522737"/>
            <a:ext cx="4370724" cy="31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2737"/>
            <a:ext cx="4313465" cy="28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Як правило,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вітаміну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піддослідним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тваринам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очищеному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навпаки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вилучають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з продукту </a:t>
            </a:r>
            <a:r>
              <a:rPr lang="ru-RU" dirty="0" err="1">
                <a:solidFill>
                  <a:schemeClr val="tx1"/>
                </a:solidFill>
              </a:rPr>
              <a:t>харчування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вивчають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фізіологію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біохімію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піддослідних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організмів</a:t>
            </a:r>
            <a:r>
              <a:rPr lang="ru-RU" dirty="0">
                <a:solidFill>
                  <a:schemeClr val="tx1"/>
                </a:solidFill>
              </a:rPr>
              <a:t>. Таким чином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з'ясовано</a:t>
            </a:r>
            <a:r>
              <a:rPr lang="ru-RU" dirty="0">
                <a:solidFill>
                  <a:schemeClr val="tx1"/>
                </a:solidFill>
              </a:rPr>
              <a:t> роль </a:t>
            </a:r>
            <a:r>
              <a:rPr lang="ru-RU" dirty="0" err="1">
                <a:solidFill>
                  <a:schemeClr val="tx1"/>
                </a:solidFill>
              </a:rPr>
              <a:t>вітамінів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обміні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різноманітні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. Стало </a:t>
            </a:r>
            <a:r>
              <a:rPr lang="ru-RU" dirty="0" err="1">
                <a:solidFill>
                  <a:schemeClr val="tx1"/>
                </a:solidFill>
              </a:rPr>
              <a:t>відомо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беруть</a:t>
            </a:r>
            <a:r>
              <a:rPr lang="ru-RU" dirty="0">
                <a:solidFill>
                  <a:schemeClr val="tx1"/>
                </a:solidFill>
              </a:rPr>
              <a:t> участь у </a:t>
            </a:r>
            <a:r>
              <a:rPr lang="ru-RU" dirty="0" err="1">
                <a:solidFill>
                  <a:schemeClr val="tx1"/>
                </a:solidFill>
              </a:rPr>
              <a:t>синтезі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розщепленні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амінокислот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жирів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азотистих</a:t>
            </a:r>
            <a:r>
              <a:rPr lang="ru-RU" dirty="0">
                <a:solidFill>
                  <a:schemeClr val="tx1"/>
                </a:solidFill>
              </a:rPr>
              <a:t> основ </a:t>
            </a:r>
            <a:r>
              <a:rPr lang="ru-RU" dirty="0" err="1">
                <a:solidFill>
                  <a:schemeClr val="tx1"/>
                </a:solidFill>
              </a:rPr>
              <a:t>нуклеїнових</a:t>
            </a:r>
            <a:r>
              <a:rPr lang="ru-RU" dirty="0">
                <a:solidFill>
                  <a:schemeClr val="tx1"/>
                </a:solidFill>
              </a:rPr>
              <a:t> кислот, </a:t>
            </a:r>
            <a:r>
              <a:rPr lang="ru-RU" dirty="0" err="1">
                <a:solidFill>
                  <a:schemeClr val="tx1"/>
                </a:solidFill>
              </a:rPr>
              <a:t>деяких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медіатора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ацетилхоліну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передавання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імпульсів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нервовій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9" y="3658015"/>
            <a:ext cx="43529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Нині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відомо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понад</a:t>
            </a:r>
            <a:r>
              <a:rPr lang="ru-RU" dirty="0">
                <a:solidFill>
                  <a:srgbClr val="FFFF00"/>
                </a:solidFill>
              </a:rPr>
              <a:t> 20 </a:t>
            </a:r>
            <a:r>
              <a:rPr lang="ru-RU" dirty="0" err="1">
                <a:solidFill>
                  <a:srgbClr val="FFFF00"/>
                </a:solidFill>
              </a:rPr>
              <a:t>вітамінів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безпосереднє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значення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>
                <a:solidFill>
                  <a:srgbClr val="FFFF00"/>
                </a:solidFill>
              </a:rPr>
              <a:t>здоров'я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Усі</a:t>
            </a:r>
            <a:r>
              <a:rPr lang="ru-RU" dirty="0">
                <a:solidFill>
                  <a:srgbClr val="FFFF00"/>
                </a:solidFill>
              </a:rPr>
              <a:t> вони </a:t>
            </a:r>
            <a:r>
              <a:rPr lang="ru-RU" dirty="0" err="1">
                <a:solidFill>
                  <a:srgbClr val="FFFF00"/>
                </a:solidFill>
              </a:rPr>
              <a:t>розподілені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дві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групи</a:t>
            </a:r>
            <a:r>
              <a:rPr lang="ru-RU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66" y="1700858"/>
            <a:ext cx="8784976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chemeClr val="tx1"/>
                </a:solidFill>
              </a:rPr>
              <a:t>Жиророзчинні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</a:t>
            </a:r>
            <a:r>
              <a:rPr lang="uk-UA" sz="3200" dirty="0" smtClean="0">
                <a:solidFill>
                  <a:schemeClr val="tx1"/>
                </a:solidFill>
              </a:rPr>
              <a:t>, А, Е, К.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chemeClr val="tx1"/>
                </a:solidFill>
              </a:rPr>
              <a:t>Водорозчинні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належать </a:t>
            </a:r>
            <a:r>
              <a:rPr lang="ru-RU" sz="3200" dirty="0" err="1">
                <a:solidFill>
                  <a:schemeClr val="tx1"/>
                </a:solidFill>
              </a:rPr>
              <a:t>вітаміни</a:t>
            </a:r>
            <a:r>
              <a:rPr lang="ru-RU" sz="3200" dirty="0">
                <a:solidFill>
                  <a:schemeClr val="tx1"/>
                </a:solidFill>
              </a:rPr>
              <a:t> - С, Н, В13, В2, В1, В5, В6, В9, В12.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0616"/>
            <a:ext cx="5764535" cy="338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95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5"/>
                </a:solidFill>
              </a:rPr>
              <a:t>Вітамін А</a:t>
            </a:r>
            <a:br>
              <a:rPr lang="uk-UA" dirty="0">
                <a:solidFill>
                  <a:schemeClr val="accent5"/>
                </a:solidFill>
              </a:rPr>
            </a:br>
            <a:r>
              <a:rPr lang="uk-UA" dirty="0">
                <a:solidFill>
                  <a:schemeClr val="accent5"/>
                </a:solidFill>
              </a:rPr>
              <a:t>Жиророзчинні вітаміни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Потрібний</a:t>
            </a:r>
            <a:r>
              <a:rPr lang="ru-RU" sz="2800" dirty="0">
                <a:solidFill>
                  <a:schemeClr val="tx1"/>
                </a:solidFill>
              </a:rPr>
              <a:t> для синтезу </a:t>
            </a:r>
            <a:r>
              <a:rPr lang="ru-RU" sz="2800" dirty="0" err="1">
                <a:solidFill>
                  <a:schemeClr val="tx1"/>
                </a:solidFill>
              </a:rPr>
              <a:t>зорових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пігментів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підтримання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цілісності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шкіри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слизових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оболонок</a:t>
            </a:r>
            <a:r>
              <a:rPr lang="ru-RU" sz="2800" dirty="0">
                <a:solidFill>
                  <a:schemeClr val="tx1"/>
                </a:solidFill>
              </a:rPr>
              <a:t>, нормального </a:t>
            </a:r>
            <a:r>
              <a:rPr lang="ru-RU" sz="2800" dirty="0" err="1">
                <a:solidFill>
                  <a:schemeClr val="tx1"/>
                </a:solidFill>
              </a:rPr>
              <a:t>розвитку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зубів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кісток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забезпечення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репродуктивних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функцій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антиоксидант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Симптоми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нестачі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Куряча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сліпота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сухість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шкіри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волосся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порушення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цілісності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шкіри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слизових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оболонок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збільшення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ймовірності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інфекційних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захворювань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дихальної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травної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видільної</a:t>
            </a:r>
            <a:r>
              <a:rPr lang="ru-RU" sz="2800" dirty="0">
                <a:solidFill>
                  <a:schemeClr val="tx1"/>
                </a:solidFill>
              </a:rPr>
              <a:t> систем, </a:t>
            </a:r>
            <a:r>
              <a:rPr lang="ru-RU" sz="2800" dirty="0" err="1">
                <a:solidFill>
                  <a:schemeClr val="tx1"/>
                </a:solidFill>
              </a:rPr>
              <a:t>висихання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кон'юктиви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помутніння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рогівки</a:t>
            </a:r>
            <a:r>
              <a:rPr lang="ru-RU" sz="2800" dirty="0">
                <a:solidFill>
                  <a:schemeClr val="tx1"/>
                </a:solidFill>
              </a:rPr>
              <a:t>, у </a:t>
            </a:r>
            <a:r>
              <a:rPr lang="ru-RU" sz="2800" dirty="0" err="1">
                <a:solidFill>
                  <a:schemeClr val="tx1"/>
                </a:solidFill>
              </a:rPr>
              <a:t>вагітних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жінок</a:t>
            </a:r>
            <a:r>
              <a:rPr lang="ru-RU" sz="2800" dirty="0">
                <a:solidFill>
                  <a:schemeClr val="tx1"/>
                </a:solidFill>
              </a:rPr>
              <a:t> — </a:t>
            </a:r>
            <a:r>
              <a:rPr lang="ru-RU" sz="2800" dirty="0" err="1">
                <a:solidFill>
                  <a:schemeClr val="tx1"/>
                </a:solidFill>
              </a:rPr>
              <a:t>дефекти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розвитку</a:t>
            </a:r>
            <a:r>
              <a:rPr lang="ru-RU" sz="2800" dirty="0">
                <a:solidFill>
                  <a:schemeClr val="tx1"/>
                </a:solidFill>
              </a:rPr>
              <a:t> плоду.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956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634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Вітамін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ru-RU" sz="2800" dirty="0" err="1">
                <a:solidFill>
                  <a:schemeClr val="tx1"/>
                </a:solidFill>
              </a:rPr>
              <a:t>міститься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риб'ячому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жирі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яєчних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жовтках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печінці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молоці</a:t>
            </a:r>
            <a:r>
              <a:rPr lang="ru-RU" sz="2800" dirty="0">
                <a:solidFill>
                  <a:schemeClr val="tx1"/>
                </a:solidFill>
              </a:rPr>
              <a:t>; </a:t>
            </a:r>
            <a:r>
              <a:rPr lang="ru-RU" sz="2800" dirty="0" err="1">
                <a:solidFill>
                  <a:schemeClr val="tx1"/>
                </a:solidFill>
              </a:rPr>
              <a:t>провітамін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(</a:t>
            </a:r>
            <a:r>
              <a:rPr lang="el-GR" sz="2800" dirty="0">
                <a:solidFill>
                  <a:schemeClr val="tx1"/>
                </a:solidFill>
              </a:rPr>
              <a:t>β-</a:t>
            </a:r>
            <a:r>
              <a:rPr lang="ru-RU" sz="2800" dirty="0">
                <a:solidFill>
                  <a:schemeClr val="tx1"/>
                </a:solidFill>
              </a:rPr>
              <a:t>каротин) — у </a:t>
            </a:r>
            <a:r>
              <a:rPr lang="ru-RU" sz="2800" dirty="0" err="1">
                <a:solidFill>
                  <a:schemeClr val="tx1"/>
                </a:solidFill>
              </a:rPr>
              <a:t>червоних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оранжевих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жовтих</a:t>
            </a:r>
            <a:r>
              <a:rPr lang="ru-RU" sz="2800" dirty="0">
                <a:solidFill>
                  <a:schemeClr val="tx1"/>
                </a:solidFill>
              </a:rPr>
              <a:t> і темно-</a:t>
            </a:r>
            <a:r>
              <a:rPr lang="ru-RU" sz="2800" dirty="0" err="1">
                <a:solidFill>
                  <a:schemeClr val="tx1"/>
                </a:solidFill>
              </a:rPr>
              <a:t>зелених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овочах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Вітамін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ru-RU" sz="2800" dirty="0" err="1">
                <a:solidFill>
                  <a:schemeClr val="tx1"/>
                </a:solidFill>
              </a:rPr>
              <a:t>запасається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печінкою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кількості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достатній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забезпечення</a:t>
            </a:r>
            <a:r>
              <a:rPr lang="ru-RU" sz="2800" dirty="0">
                <a:solidFill>
                  <a:schemeClr val="tx1"/>
                </a:solidFill>
              </a:rPr>
              <a:t> потреб </a:t>
            </a:r>
            <a:r>
              <a:rPr lang="ru-RU" sz="2800" dirty="0" err="1">
                <a:solidFill>
                  <a:schemeClr val="tx1"/>
                </a:solidFill>
              </a:rPr>
              <a:t>організму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впродовж</a:t>
            </a:r>
            <a:r>
              <a:rPr lang="ru-RU" sz="2800" dirty="0">
                <a:solidFill>
                  <a:schemeClr val="tx1"/>
                </a:solidFill>
              </a:rPr>
              <a:t> року. </a:t>
            </a:r>
            <a:r>
              <a:rPr lang="ru-RU" sz="2800" dirty="0" err="1">
                <a:solidFill>
                  <a:schemeClr val="tx1"/>
                </a:solidFill>
              </a:rPr>
              <a:t>Стійкий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нагрівання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дії</a:t>
            </a:r>
            <a:r>
              <a:rPr lang="ru-RU" sz="2800" dirty="0">
                <a:solidFill>
                  <a:schemeClr val="tx1"/>
                </a:solidFill>
              </a:rPr>
              <a:t> кислот і </a:t>
            </a:r>
            <a:r>
              <a:rPr lang="ru-RU" sz="2800" dirty="0" err="1">
                <a:solidFill>
                  <a:schemeClr val="tx1"/>
                </a:solidFill>
              </a:rPr>
              <a:t>лугів</a:t>
            </a:r>
            <a:r>
              <a:rPr lang="ru-RU" sz="2800" dirty="0">
                <a:solidFill>
                  <a:schemeClr val="tx1"/>
                </a:solidFill>
              </a:rPr>
              <a:t>, легко </a:t>
            </a:r>
            <a:r>
              <a:rPr lang="ru-RU" sz="2800" dirty="0" err="1">
                <a:solidFill>
                  <a:schemeClr val="tx1"/>
                </a:solidFill>
              </a:rPr>
              <a:t>окиснюється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розкладається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впливом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світла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41" y="3429000"/>
            <a:ext cx="3192377" cy="321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6245"/>
            <a:ext cx="3475037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</TotalTime>
  <Words>1047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Паркет</vt:lpstr>
      <vt:lpstr>Вітаміни</vt:lpstr>
      <vt:lpstr>Презентация PowerPoint</vt:lpstr>
      <vt:lpstr>Існування і значення вітамінів для життя встановив наприкінці минулого століття російський лікар М. І. Лунін (1881). </vt:lpstr>
      <vt:lpstr>Презентация PowerPoint</vt:lpstr>
      <vt:lpstr>Презентация PowerPoint</vt:lpstr>
      <vt:lpstr>Нині відомо понад 20 вітамінів, які мають безпосереднє значення для здоров'я людини. Усі вони розподілені на дві групи:</vt:lpstr>
      <vt:lpstr>Презентация PowerPoint</vt:lpstr>
      <vt:lpstr>Вітамін А Жиророзчинні вітаміни</vt:lpstr>
      <vt:lpstr>Презентация PowerPoint</vt:lpstr>
      <vt:lpstr>В1  Водорозчинний вітамін</vt:lpstr>
      <vt:lpstr>Презентация PowerPoint</vt:lpstr>
      <vt:lpstr>В2 Водорозчинний вітамін</vt:lpstr>
      <vt:lpstr>Презентация PowerPoint</vt:lpstr>
      <vt:lpstr>В5 Водорозчинний вітамін</vt:lpstr>
      <vt:lpstr>Презентация PowerPoint</vt:lpstr>
      <vt:lpstr>В6 Водорозчинний вітамін</vt:lpstr>
      <vt:lpstr>Презентация PowerPoint</vt:lpstr>
      <vt:lpstr>В9 Водорозчинний вітамін</vt:lpstr>
      <vt:lpstr>Презентация PowerPoint</vt:lpstr>
      <vt:lpstr>В12 Водорозчинний вітамін</vt:lpstr>
      <vt:lpstr>Презентация PowerPoint</vt:lpstr>
      <vt:lpstr>Дякуємо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</dc:title>
  <dc:creator>Андрей</dc:creator>
  <cp:lastModifiedBy>Андрей</cp:lastModifiedBy>
  <cp:revision>8</cp:revision>
  <dcterms:created xsi:type="dcterms:W3CDTF">2014-02-09T18:29:46Z</dcterms:created>
  <dcterms:modified xsi:type="dcterms:W3CDTF">2014-02-09T19:43:24Z</dcterms:modified>
</cp:coreProperties>
</file>