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5" r:id="rId11"/>
    <p:sldId id="264" r:id="rId12"/>
    <p:sldId id="266" r:id="rId13"/>
    <p:sldId id="267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7CB96D-5043-4129-BD0B-15EA676ACAA4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806A3D-345B-4162-BFAB-F5B683F3C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/>
              <a:t>Хвороби шкіри</a:t>
            </a:r>
            <a:endParaRPr lang="uk-UA" sz="54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Підготували</a:t>
            </a:r>
            <a:r>
              <a:rPr lang="en-US" dirty="0" smtClean="0"/>
              <a:t>:</a:t>
            </a:r>
            <a:r>
              <a:rPr lang="uk-UA" dirty="0" smtClean="0"/>
              <a:t> </a:t>
            </a:r>
            <a:r>
              <a:rPr lang="uk-UA" dirty="0" err="1" smtClean="0"/>
              <a:t>Майкан</a:t>
            </a:r>
            <a:r>
              <a:rPr lang="uk-UA" dirty="0" smtClean="0"/>
              <a:t> Тетяна</a:t>
            </a:r>
            <a:r>
              <a:rPr lang="uk-UA" dirty="0"/>
              <a:t> </a:t>
            </a:r>
            <a:r>
              <a:rPr lang="uk-UA" dirty="0" smtClean="0"/>
              <a:t>та Демченко Наталя.</a:t>
            </a:r>
            <a:endParaRPr lang="ru-RU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ВУГРОВА ХВОРОБА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714348" y="1447800"/>
            <a:ext cx="7972452" cy="4572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ВУГРОВА ХВОРОБА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хронічне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рецидивуюче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сальних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залоз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волосяних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фоллікулів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найчастіше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виявляється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період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статевого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дозрівання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неонатальні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дитячі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юнацькі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звичайні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вугри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дорослих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к</a:t>
            </a:r>
            <a:r>
              <a:rPr lang="ru-RU" dirty="0" err="1" smtClean="0">
                <a:solidFill>
                  <a:schemeClr val="tx1"/>
                </a:solidFill>
              </a:rPr>
              <a:t>онтактні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к</a:t>
            </a:r>
            <a:r>
              <a:rPr lang="ru-RU" dirty="0" err="1" smtClean="0">
                <a:solidFill>
                  <a:schemeClr val="tx1"/>
                </a:solidFill>
              </a:rPr>
              <a:t>омедональні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3143248"/>
            <a:ext cx="3175000" cy="243840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ВАСКУЛІТИ ШКІРИ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714348" y="1643050"/>
            <a:ext cx="4714908" cy="4572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ВАСКУЛІТИ ШКІРИ- </a:t>
            </a:r>
            <a:r>
              <a:rPr lang="ru-RU" dirty="0" err="1" smtClean="0">
                <a:solidFill>
                  <a:schemeClr val="tx1"/>
                </a:solidFill>
              </a:rPr>
              <a:t>група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захворювань</a:t>
            </a:r>
            <a:r>
              <a:rPr lang="ru-RU" dirty="0" smtClean="0">
                <a:solidFill>
                  <a:schemeClr val="tx1"/>
                </a:solidFill>
              </a:rPr>
              <a:t>, при </a:t>
            </a:r>
            <a:r>
              <a:rPr lang="ru-RU" dirty="0" err="1" smtClean="0">
                <a:solidFill>
                  <a:schemeClr val="tx1"/>
                </a:solidFill>
              </a:rPr>
              <a:t>яких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ведучою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характерною </a:t>
            </a:r>
            <a:r>
              <a:rPr lang="ru-RU" dirty="0" err="1" smtClean="0">
                <a:solidFill>
                  <a:schemeClr val="tx1"/>
                </a:solidFill>
              </a:rPr>
              <a:t>ознакою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запальне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ураження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стінки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кровоносних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судин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дерми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підшкірної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основи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частіше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алергічного</a:t>
            </a:r>
            <a:r>
              <a:rPr lang="ru-RU" dirty="0" smtClean="0">
                <a:solidFill>
                  <a:schemeClr val="tx1"/>
                </a:solidFill>
              </a:rPr>
              <a:t> типу.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1928802"/>
            <a:ext cx="3080519" cy="3690565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ЕКЗЕМА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714348" y="1500174"/>
            <a:ext cx="4714908" cy="45720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ЕКЗЕМА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гостре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хронічне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незаразливе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запальне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нервово-алергічну</a:t>
            </a:r>
            <a:r>
              <a:rPr lang="ru-RU" dirty="0" smtClean="0">
                <a:solidFill>
                  <a:schemeClr val="tx1"/>
                </a:solidFill>
              </a:rPr>
              <a:t> природу та </a:t>
            </a:r>
            <a:r>
              <a:rPr lang="ru-RU" dirty="0" err="1" smtClean="0">
                <a:solidFill>
                  <a:schemeClr val="tx1"/>
                </a:solidFill>
              </a:rPr>
              <a:t>характеризується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різноманітними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висипами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почуттям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печіння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свербінням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схильністю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рецидивів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078357" y="2279703"/>
            <a:ext cx="3950214" cy="2962661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МІКОЗ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4443418" cy="4572000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МІКОЗ</a:t>
            </a:r>
            <a:r>
              <a:rPr lang="uk-UA" dirty="0" smtClean="0">
                <a:solidFill>
                  <a:schemeClr val="tx1"/>
                </a:solidFill>
              </a:rPr>
              <a:t> (грибок) – хвороба викликана паразитуючими грибами.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Види </a:t>
            </a:r>
            <a:r>
              <a:rPr lang="uk-UA" dirty="0" smtClean="0">
                <a:solidFill>
                  <a:schemeClr val="tx1"/>
                </a:solidFill>
              </a:rPr>
              <a:t>мікозу: </a:t>
            </a:r>
          </a:p>
          <a:p>
            <a:pPr>
              <a:buFontTx/>
              <a:buChar char="-"/>
            </a:pPr>
            <a:r>
              <a:rPr lang="uk-UA" dirty="0" smtClean="0"/>
              <a:t>дерматомікози </a:t>
            </a:r>
            <a:r>
              <a:rPr lang="uk-UA" dirty="0" smtClean="0">
                <a:solidFill>
                  <a:schemeClr val="tx1"/>
                </a:solidFill>
              </a:rPr>
              <a:t>- нігтів та шкіри;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внутрішніх органів.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000240"/>
            <a:ext cx="3512531" cy="3347624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МІКОЗ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642910" y="1714488"/>
            <a:ext cx="5157798" cy="457200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Види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грибкових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захворювань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pPr>
              <a:buNone/>
            </a:pPr>
            <a:r>
              <a:rPr lang="ru-RU" i="1" dirty="0" smtClean="0"/>
              <a:t>- к</a:t>
            </a:r>
            <a:r>
              <a:rPr lang="ru-RU" i="1" dirty="0" smtClean="0">
                <a:solidFill>
                  <a:schemeClr val="tx1"/>
                </a:solidFill>
              </a:rPr>
              <a:t>андидоз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викликається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Candida </a:t>
            </a:r>
            <a:r>
              <a:rPr lang="en-US" dirty="0" err="1" smtClean="0">
                <a:solidFill>
                  <a:schemeClr val="tx1"/>
                </a:solidFill>
              </a:rPr>
              <a:t>albicans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ru-RU" i="1" dirty="0" smtClean="0"/>
              <a:t>- </a:t>
            </a:r>
            <a:r>
              <a:rPr lang="ru-RU" i="1" dirty="0" err="1" smtClean="0"/>
              <a:t>о</a:t>
            </a:r>
            <a:r>
              <a:rPr lang="ru-RU" i="1" dirty="0" err="1" smtClean="0">
                <a:solidFill>
                  <a:schemeClr val="tx1"/>
                </a:solidFill>
              </a:rPr>
              <a:t>ніхомікоз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грибкове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нігтів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ru-RU" i="1" dirty="0" smtClean="0"/>
              <a:t>- </a:t>
            </a:r>
            <a:r>
              <a:rPr lang="ru-RU" i="1" dirty="0" err="1" smtClean="0"/>
              <a:t>с</a:t>
            </a:r>
            <a:r>
              <a:rPr lang="ru-RU" i="1" dirty="0" err="1" smtClean="0">
                <a:solidFill>
                  <a:schemeClr val="tx1"/>
                </a:solidFill>
              </a:rPr>
              <a:t>трокатий</a:t>
            </a:r>
            <a:r>
              <a:rPr lang="ru-RU" i="1" dirty="0" smtClean="0">
                <a:solidFill>
                  <a:schemeClr val="tx1"/>
                </a:solidFill>
              </a:rPr>
              <a:t> (</a:t>
            </a:r>
            <a:r>
              <a:rPr lang="ru-RU" i="1" dirty="0" err="1" smtClean="0">
                <a:solidFill>
                  <a:schemeClr val="tx1"/>
                </a:solidFill>
              </a:rPr>
              <a:t>висівковий</a:t>
            </a:r>
            <a:r>
              <a:rPr lang="ru-RU" i="1" dirty="0" smtClean="0">
                <a:solidFill>
                  <a:schemeClr val="tx1"/>
                </a:solidFill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</a:rPr>
              <a:t>різнокольоровий</a:t>
            </a:r>
            <a:r>
              <a:rPr lang="ru-RU" i="1" dirty="0" smtClean="0">
                <a:solidFill>
                  <a:schemeClr val="tx1"/>
                </a:solidFill>
              </a:rPr>
              <a:t>) лишай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характеризується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утворенням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лусочок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4" name="Рисунок 3" descr="ц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785926"/>
            <a:ext cx="1855426" cy="2470646"/>
          </a:xfrm>
          <a:prstGeom prst="rect">
            <a:avLst/>
          </a:prstGeom>
        </p:spPr>
      </p:pic>
      <p:pic>
        <p:nvPicPr>
          <p:cNvPr id="6" name="Рисунок 5" descr="ц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4714884"/>
            <a:ext cx="2448272" cy="1152128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/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МІКОЗ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5429288" cy="4929222"/>
          </a:xfrm>
        </p:spPr>
        <p:txBody>
          <a:bodyPr>
            <a:normAutofit lnSpcReduction="10000"/>
          </a:bodyPr>
          <a:lstStyle/>
          <a:p>
            <a:r>
              <a:rPr lang="ru-RU" i="1" dirty="0" err="1" smtClean="0">
                <a:solidFill>
                  <a:schemeClr val="tx1"/>
                </a:solidFill>
              </a:rPr>
              <a:t>Чорний</a:t>
            </a:r>
            <a:r>
              <a:rPr lang="ru-RU" i="1" dirty="0" smtClean="0">
                <a:solidFill>
                  <a:schemeClr val="tx1"/>
                </a:solidFill>
              </a:rPr>
              <a:t> лишай </a:t>
            </a:r>
            <a:r>
              <a:rPr lang="ru-RU" dirty="0" smtClean="0">
                <a:solidFill>
                  <a:schemeClr val="tx1"/>
                </a:solidFill>
              </a:rPr>
              <a:t>- на </a:t>
            </a:r>
            <a:r>
              <a:rPr lang="ru-RU" dirty="0" err="1" smtClean="0">
                <a:solidFill>
                  <a:schemeClr val="tx1"/>
                </a:solidFill>
              </a:rPr>
              <a:t>долонях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підошвах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утворює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коричневі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чорні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плями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ru-RU" i="1" dirty="0" err="1" smtClean="0">
                <a:solidFill>
                  <a:schemeClr val="tx1"/>
                </a:solidFill>
              </a:rPr>
              <a:t>Чорна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пьедра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колонізує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волосся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викликається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Piedraia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hortae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i="1" dirty="0" err="1" smtClean="0">
                <a:solidFill>
                  <a:schemeClr val="tx1"/>
                </a:solidFill>
              </a:rPr>
              <a:t>Біла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Пьедра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мікоз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волосся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голови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вусів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бороди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i="1" dirty="0" err="1" smtClean="0">
                <a:solidFill>
                  <a:schemeClr val="tx1"/>
                </a:solidFill>
              </a:rPr>
              <a:t>Тріхофітія</a:t>
            </a:r>
            <a:r>
              <a:rPr lang="ru-RU" i="1" dirty="0" smtClean="0">
                <a:solidFill>
                  <a:schemeClr val="tx1"/>
                </a:solidFill>
              </a:rPr>
              <a:t> – </a:t>
            </a:r>
            <a:r>
              <a:rPr lang="ru-RU" dirty="0" err="1" smtClean="0">
                <a:solidFill>
                  <a:schemeClr val="tx1"/>
                </a:solidFill>
              </a:rPr>
              <a:t>стригучий</a:t>
            </a:r>
            <a:r>
              <a:rPr lang="ru-RU" dirty="0" smtClean="0">
                <a:solidFill>
                  <a:schemeClr val="tx1"/>
                </a:solidFill>
              </a:rPr>
              <a:t> лишай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i="1" dirty="0" err="1" smtClean="0">
                <a:solidFill>
                  <a:schemeClr val="tx1"/>
                </a:solidFill>
              </a:rPr>
              <a:t>Чорний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/>
              <a:t>язик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dirty="0" smtClean="0"/>
              <a:t>на </a:t>
            </a:r>
            <a:r>
              <a:rPr lang="ru-RU" dirty="0" err="1" smtClean="0"/>
              <a:t>язику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утворюється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чорний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наліт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викликається</a:t>
            </a:r>
            <a:r>
              <a:rPr lang="ru-RU" dirty="0" smtClean="0">
                <a:solidFill>
                  <a:schemeClr val="tx1"/>
                </a:solidFill>
              </a:rPr>
              <a:t> грибком.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im4-tub-ua.yandex.net/i?id=154575889-2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071942"/>
            <a:ext cx="2286016" cy="1714512"/>
          </a:xfrm>
          <a:prstGeom prst="rect">
            <a:avLst/>
          </a:prstGeom>
          <a:noFill/>
        </p:spPr>
      </p:pic>
      <p:pic>
        <p:nvPicPr>
          <p:cNvPr id="2052" name="Picture 4" descr="http://im2-tub-ua.yandex.net/i?id=182515710-06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500174"/>
            <a:ext cx="1954544" cy="19288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57224" y="1357298"/>
            <a:ext cx="7772400" cy="278608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Будьте обережними! </a:t>
            </a:r>
            <a:b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Шкірні хвороби досить небезпечні і приносять людині значні неприємності. 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ДЕРМАТИТ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5720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ДЕРМАТИТ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контактне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гострозапальне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ураження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виникає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результаті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впливу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неї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дратівливих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чинників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хімічної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фізичної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біологічної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природи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Відноситься</a:t>
            </a:r>
            <a:r>
              <a:rPr lang="ru-RU" dirty="0" smtClean="0">
                <a:solidFill>
                  <a:schemeClr val="tx1"/>
                </a:solidFill>
              </a:rPr>
              <a:t> до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алергодерматозів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i="1" dirty="0" err="1" smtClean="0">
                <a:solidFill>
                  <a:schemeClr val="tx1"/>
                </a:solidFill>
              </a:rPr>
              <a:t>Гостра</a:t>
            </a:r>
            <a:r>
              <a:rPr lang="ru-RU" i="1" dirty="0" smtClean="0">
                <a:solidFill>
                  <a:schemeClr val="tx1"/>
                </a:solidFill>
              </a:rPr>
              <a:t> форма -</a:t>
            </a:r>
            <a:r>
              <a:rPr lang="ru-RU" i="1" dirty="0" smtClean="0"/>
              <a:t> </a:t>
            </a:r>
            <a:r>
              <a:rPr lang="ru-RU" i="1" dirty="0" err="1" smtClean="0"/>
              <a:t>м</a:t>
            </a:r>
            <a:r>
              <a:rPr lang="ru-RU" dirty="0" err="1" smtClean="0">
                <a:solidFill>
                  <a:schemeClr val="tx1"/>
                </a:solidFill>
              </a:rPr>
              <a:t>ікровезікульна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макровезікульна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виникає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відразу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після</a:t>
            </a:r>
            <a:r>
              <a:rPr lang="ru-RU" dirty="0" smtClean="0">
                <a:solidFill>
                  <a:schemeClr val="tx1"/>
                </a:solidFill>
              </a:rPr>
              <a:t> контакту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подразником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зникає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після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припинення</a:t>
            </a:r>
            <a:r>
              <a:rPr lang="ru-RU" dirty="0" smtClean="0">
                <a:solidFill>
                  <a:schemeClr val="tx1"/>
                </a:solidFill>
              </a:rPr>
              <a:t> контакта.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i="1" dirty="0" err="1" smtClean="0">
                <a:solidFill>
                  <a:schemeClr val="tx1"/>
                </a:solidFill>
              </a:rPr>
              <a:t>Підгостра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коркова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луската</a:t>
            </a:r>
            <a:r>
              <a:rPr lang="ru-RU" dirty="0" smtClean="0"/>
              <a:t>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</a:t>
            </a:r>
            <a:r>
              <a:rPr lang="ru-RU" i="1" dirty="0" err="1" smtClean="0">
                <a:solidFill>
                  <a:schemeClr val="tx1"/>
                </a:solidFill>
              </a:rPr>
              <a:t>Хронічна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а</a:t>
            </a:r>
            <a:r>
              <a:rPr lang="ru-RU" dirty="0" err="1" smtClean="0">
                <a:solidFill>
                  <a:schemeClr val="tx1"/>
                </a:solidFill>
              </a:rPr>
              <a:t>контотична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виникає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при </a:t>
            </a:r>
            <a:r>
              <a:rPr lang="ru-RU" dirty="0" err="1" smtClean="0">
                <a:solidFill>
                  <a:schemeClr val="tx1"/>
                </a:solidFill>
              </a:rPr>
              <a:t>періодичних</a:t>
            </a:r>
            <a:r>
              <a:rPr lang="ru-RU" dirty="0" smtClean="0">
                <a:solidFill>
                  <a:schemeClr val="tx1"/>
                </a:solidFill>
              </a:rPr>
              <a:t> контактах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подразником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протягом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/>
              <a:t>тривал</a:t>
            </a:r>
            <a:r>
              <a:rPr lang="ru-RU" dirty="0" err="1" smtClean="0">
                <a:solidFill>
                  <a:schemeClr val="tx1"/>
                </a:solidFill>
              </a:rPr>
              <a:t>ого</a:t>
            </a:r>
            <a:r>
              <a:rPr lang="ru-RU" dirty="0" smtClean="0">
                <a:solidFill>
                  <a:schemeClr val="tx1"/>
                </a:solidFill>
              </a:rPr>
              <a:t> часу.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4214818"/>
            <a:ext cx="1826083" cy="1851118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ВІТИЛІГО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572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ВІТИЛІГО</a:t>
            </a:r>
            <a:r>
              <a:rPr lang="ru-RU" dirty="0" smtClean="0">
                <a:solidFill>
                  <a:schemeClr val="tx1"/>
                </a:solidFill>
              </a:rPr>
              <a:t>  - </a:t>
            </a:r>
            <a:r>
              <a:rPr lang="ru-RU" dirty="0" err="1" smtClean="0">
                <a:solidFill>
                  <a:schemeClr val="tx1"/>
                </a:solidFill>
              </a:rPr>
              <a:t>порушення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пігментації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виражається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зникненні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пігменту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меланіну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окремих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ділянках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Велике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значення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розвитку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вітиліго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мають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стресові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стани</a:t>
            </a:r>
            <a:r>
              <a:rPr lang="ru-RU" dirty="0" smtClean="0">
                <a:solidFill>
                  <a:schemeClr val="tx1"/>
                </a:solidFill>
              </a:rPr>
              <a:t>,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хронічні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хвороби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внутрішніх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органів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інтоксикації</a:t>
            </a:r>
            <a:r>
              <a:rPr lang="ru-RU" dirty="0" smtClean="0">
                <a:solidFill>
                  <a:schemeClr val="tx1"/>
                </a:solidFill>
              </a:rPr>
              <a:t>, контакту-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деякими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синте</a:t>
            </a:r>
            <a:r>
              <a:rPr lang="ru-RU" dirty="0" smtClean="0">
                <a:solidFill>
                  <a:schemeClr val="tx1"/>
                </a:solidFill>
              </a:rPr>
              <a:t>-    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тичними</a:t>
            </a:r>
            <a:r>
              <a:rPr lang="ru-RU" dirty="0" smtClean="0">
                <a:solidFill>
                  <a:schemeClr val="tx1"/>
                </a:solidFill>
              </a:rPr>
              <a:t> тканинами, </a:t>
            </a:r>
            <a:r>
              <a:rPr lang="ru-RU" dirty="0" err="1" smtClean="0">
                <a:solidFill>
                  <a:schemeClr val="tx1"/>
                </a:solidFill>
              </a:rPr>
              <a:t>фізична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травма (</a:t>
            </a:r>
            <a:r>
              <a:rPr lang="ru-RU" dirty="0" err="1" smtClean="0">
                <a:solidFill>
                  <a:schemeClr val="tx1"/>
                </a:solidFill>
              </a:rPr>
              <a:t>реакція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Кебнера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3000372"/>
            <a:ext cx="3079282" cy="2217565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ВІТИЛІГО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714348" y="1447800"/>
            <a:ext cx="7972452" cy="457200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Цікаві факти: </a:t>
            </a:r>
            <a:r>
              <a:rPr lang="uk-UA" dirty="0" smtClean="0">
                <a:solidFill>
                  <a:schemeClr val="tx1"/>
                </a:solidFill>
              </a:rPr>
              <a:t>Зміни в кольорі шкіри Майкла Джексона протягом його життя викликані саме </a:t>
            </a:r>
            <a:r>
              <a:rPr lang="uk-UA" dirty="0" err="1" smtClean="0">
                <a:solidFill>
                  <a:schemeClr val="tx1"/>
                </a:solidFill>
              </a:rPr>
              <a:t>вітиліго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Хвороба Майкла Джексона передалася і його старшому сину - 14-річному Принцу Майклу Джозефу Джексону.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 Артура </a:t>
            </a:r>
            <a:r>
              <a:rPr lang="uk-UA" dirty="0" err="1" smtClean="0">
                <a:solidFill>
                  <a:schemeClr val="tx1"/>
                </a:solidFill>
              </a:rPr>
              <a:t>Конан-Дойля</a:t>
            </a:r>
            <a:r>
              <a:rPr lang="uk-UA" dirty="0" smtClean="0">
                <a:solidFill>
                  <a:schemeClr val="tx1"/>
                </a:solidFill>
              </a:rPr>
              <a:t> є невелике оповідання «побілілий воїн». Британський офіцер перенервував в колоніальних битвах і повернувся додому з плямами </a:t>
            </a:r>
            <a:r>
              <a:rPr lang="uk-UA" dirty="0" err="1" smtClean="0">
                <a:solidFill>
                  <a:schemeClr val="tx1"/>
                </a:solidFill>
              </a:rPr>
              <a:t>вітиліго</a:t>
            </a:r>
            <a:r>
              <a:rPr lang="uk-UA" dirty="0" smtClean="0">
                <a:solidFill>
                  <a:schemeClr val="tx1"/>
                </a:solidFill>
              </a:rPr>
              <a:t>, будучи абсолютно впевненим у тому, що це початок прокази. 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Цікаво, що за </a:t>
            </a:r>
            <a:r>
              <a:rPr lang="uk-UA" dirty="0" smtClean="0"/>
              <a:t>останні 100</a:t>
            </a:r>
            <a:r>
              <a:rPr lang="uk-UA" dirty="0" smtClean="0">
                <a:solidFill>
                  <a:schemeClr val="tx1"/>
                </a:solidFill>
              </a:rPr>
              <a:t> років, незважаючи на гігантський прогрес в інформаційних і медичних технологіях, відношення більшої частини населення до білих плям майже не змінилося.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ПЕДИКУЛЬОЗ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714348" y="1447800"/>
            <a:ext cx="7972452" cy="45720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ПЕДИКУЛЬОЗ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вошивість</a:t>
            </a:r>
            <a:r>
              <a:rPr lang="ru-RU" dirty="0" smtClean="0">
                <a:solidFill>
                  <a:schemeClr val="tx1"/>
                </a:solidFill>
              </a:rPr>
              <a:t>) - </a:t>
            </a:r>
            <a:r>
              <a:rPr lang="ru-RU" dirty="0" err="1" smtClean="0">
                <a:solidFill>
                  <a:schemeClr val="tx1"/>
                </a:solidFill>
              </a:rPr>
              <a:t>паразитичне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викликане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наявністю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волоссі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вошей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dirty="0" err="1" smtClean="0"/>
              <a:t>Симптом</a:t>
            </a:r>
            <a:r>
              <a:rPr lang="ru-RU" dirty="0" err="1" smtClean="0">
                <a:solidFill>
                  <a:schemeClr val="tx1"/>
                </a:solidFill>
              </a:rPr>
              <a:t>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вошивості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>
                <a:solidFill>
                  <a:schemeClr val="tx1"/>
                </a:solidFill>
              </a:rPr>
              <a:t>шкірний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свербіж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місці</a:t>
            </a:r>
            <a:r>
              <a:rPr lang="ru-RU" dirty="0" smtClean="0">
                <a:solidFill>
                  <a:schemeClr val="tx1"/>
                </a:solidFill>
              </a:rPr>
              <a:t> укусу </a:t>
            </a:r>
            <a:r>
              <a:rPr lang="ru-RU" dirty="0" err="1" smtClean="0">
                <a:solidFill>
                  <a:schemeClr val="tx1"/>
                </a:solidFill>
              </a:rPr>
              <a:t>воші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д</a:t>
            </a:r>
            <a:r>
              <a:rPr lang="ru-RU" dirty="0" err="1" smtClean="0">
                <a:solidFill>
                  <a:schemeClr val="tx1"/>
                </a:solidFill>
              </a:rPr>
              <a:t>рібні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сірувато-блакитні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плями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розчухи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екскоріації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н</a:t>
            </a:r>
            <a:r>
              <a:rPr lang="ru-RU" dirty="0" err="1" smtClean="0">
                <a:solidFill>
                  <a:schemeClr val="tx1"/>
                </a:solidFill>
              </a:rPr>
              <a:t>аявність</a:t>
            </a:r>
            <a:r>
              <a:rPr lang="ru-RU" dirty="0" smtClean="0">
                <a:solidFill>
                  <a:schemeClr val="tx1"/>
                </a:solidFill>
              </a:rPr>
              <a:t> гнид у </a:t>
            </a:r>
            <a:r>
              <a:rPr lang="ru-RU" dirty="0" err="1" smtClean="0">
                <a:solidFill>
                  <a:schemeClr val="tx1"/>
                </a:solidFill>
              </a:rPr>
              <a:t>волоссі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pediculosi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214818"/>
            <a:ext cx="1443038" cy="1443038"/>
          </a:xfrm>
          <a:prstGeom prst="rect">
            <a:avLst/>
          </a:prstGeom>
        </p:spPr>
      </p:pic>
      <p:pic>
        <p:nvPicPr>
          <p:cNvPr id="7" name="Рисунок 6" descr="pediculosis_pubis_bod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2428868"/>
            <a:ext cx="1285878" cy="1285878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ПЕДИКУЛЬОЗ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0963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Воші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dirty="0" err="1" smtClean="0">
                <a:solidFill>
                  <a:schemeClr val="tx1"/>
                </a:solidFill>
              </a:rPr>
              <a:t>головна</a:t>
            </a:r>
            <a:r>
              <a:rPr lang="ru-RU" dirty="0" smtClean="0"/>
              <a:t>, </a:t>
            </a:r>
            <a:r>
              <a:rPr lang="ru-RU" dirty="0" err="1" smtClean="0"/>
              <a:t>лобкова</a:t>
            </a:r>
            <a:r>
              <a:rPr lang="ru-RU" dirty="0" smtClean="0"/>
              <a:t>, </a:t>
            </a:r>
            <a:r>
              <a:rPr lang="ru-RU" dirty="0" err="1" smtClean="0"/>
              <a:t>платяна</a:t>
            </a:r>
            <a:r>
              <a:rPr lang="ru-RU" dirty="0" smtClean="0"/>
              <a:t>.</a:t>
            </a:r>
            <a:r>
              <a:rPr lang="uk-UA" dirty="0" smtClean="0">
                <a:solidFill>
                  <a:schemeClr val="tx1"/>
                </a:solidFill>
              </a:rPr>
              <a:t>                                                                                  </a:t>
            </a:r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е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786058"/>
            <a:ext cx="2241029" cy="3168352"/>
          </a:xfrm>
          <a:prstGeom prst="rect">
            <a:avLst/>
          </a:prstGeom>
        </p:spPr>
      </p:pic>
      <p:pic>
        <p:nvPicPr>
          <p:cNvPr id="5" name="Рисунок 4" descr="е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3214686"/>
            <a:ext cx="2985337" cy="2214578"/>
          </a:xfrm>
          <a:prstGeom prst="rect">
            <a:avLst/>
          </a:prstGeom>
        </p:spPr>
      </p:pic>
      <p:pic>
        <p:nvPicPr>
          <p:cNvPr id="6" name="Рисунок 5" descr="е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2786058"/>
            <a:ext cx="2684763" cy="2936460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КОРОСТА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571472" y="1643050"/>
            <a:ext cx="4786346" cy="435771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КОРОСТА</a:t>
            </a:r>
            <a:r>
              <a:rPr lang="ru-RU" dirty="0" smtClean="0">
                <a:solidFill>
                  <a:schemeClr val="tx1"/>
                </a:solidFill>
              </a:rPr>
              <a:t> - </a:t>
            </a:r>
            <a:r>
              <a:rPr lang="ru-RU" dirty="0" err="1" smtClean="0">
                <a:solidFill>
                  <a:schemeClr val="tx1"/>
                </a:solidFill>
              </a:rPr>
              <a:t>інфекційне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паразитарне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, яке </a:t>
            </a:r>
            <a:r>
              <a:rPr lang="ru-RU" dirty="0" err="1" smtClean="0">
                <a:solidFill>
                  <a:schemeClr val="tx1"/>
                </a:solidFill>
              </a:rPr>
              <a:t>супроводжується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свербінням</a:t>
            </a:r>
            <a:r>
              <a:rPr lang="ru-RU" dirty="0" smtClean="0">
                <a:solidFill>
                  <a:schemeClr val="tx1"/>
                </a:solidFill>
              </a:rPr>
              <a:t> та </a:t>
            </a:r>
            <a:r>
              <a:rPr lang="ru-RU" dirty="0" err="1" smtClean="0">
                <a:solidFill>
                  <a:schemeClr val="tx1"/>
                </a:solidFill>
              </a:rPr>
              <a:t>розчухами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Щороку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світі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реєструється</a:t>
            </a:r>
            <a:r>
              <a:rPr lang="ru-RU" dirty="0" smtClean="0">
                <a:solidFill>
                  <a:schemeClr val="tx1"/>
                </a:solidFill>
              </a:rPr>
              <a:t> до 300 </a:t>
            </a:r>
            <a:r>
              <a:rPr lang="ru-RU" dirty="0" err="1" smtClean="0">
                <a:solidFill>
                  <a:schemeClr val="tx1"/>
                </a:solidFill>
              </a:rPr>
              <a:t>млн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випадків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корости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b="1" dirty="0" err="1" smtClean="0">
                <a:solidFill>
                  <a:schemeClr val="tx1"/>
                </a:solidFill>
              </a:rPr>
              <a:t>Збудник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корости</a:t>
            </a:r>
            <a:r>
              <a:rPr lang="ru-RU" dirty="0" smtClean="0">
                <a:solidFill>
                  <a:schemeClr val="tx1"/>
                </a:solidFill>
              </a:rPr>
              <a:t> – </a:t>
            </a:r>
            <a:r>
              <a:rPr lang="ru-RU" dirty="0" err="1" smtClean="0">
                <a:solidFill>
                  <a:schemeClr val="tx1"/>
                </a:solidFill>
              </a:rPr>
              <a:t>кліщ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коростяний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коростяний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свербун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ц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000240"/>
            <a:ext cx="3252699" cy="3795991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СЕБОРЕЯ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5514988" cy="4572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СЕБОРЕЯ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патологічний</a:t>
            </a:r>
            <a:r>
              <a:rPr lang="ru-RU" dirty="0" smtClean="0">
                <a:solidFill>
                  <a:schemeClr val="tx1"/>
                </a:solidFill>
              </a:rPr>
              <a:t> стан </a:t>
            </a:r>
            <a:r>
              <a:rPr lang="ru-RU" dirty="0" err="1" smtClean="0">
                <a:solidFill>
                  <a:schemeClr val="tx1"/>
                </a:solidFill>
              </a:rPr>
              <a:t>шкіри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обумовлений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порушенням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функцій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сальних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залоз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зміною</a:t>
            </a:r>
            <a:r>
              <a:rPr lang="ru-RU" dirty="0" smtClean="0">
                <a:solidFill>
                  <a:schemeClr val="tx1"/>
                </a:solidFill>
              </a:rPr>
              <a:t> складу </a:t>
            </a:r>
            <a:r>
              <a:rPr lang="ru-RU" dirty="0" err="1" smtClean="0">
                <a:solidFill>
                  <a:schemeClr val="tx1"/>
                </a:solidFill>
              </a:rPr>
              <a:t>їх</a:t>
            </a:r>
            <a:r>
              <a:rPr lang="ru-RU" dirty="0" smtClean="0">
                <a:solidFill>
                  <a:schemeClr val="tx1"/>
                </a:solidFill>
              </a:rPr>
              <a:t> секрета. </a:t>
            </a:r>
          </a:p>
          <a:p>
            <a:r>
              <a:rPr lang="ru-RU" dirty="0" err="1" smtClean="0"/>
              <a:t>Ф</a:t>
            </a:r>
            <a:r>
              <a:rPr lang="ru-RU" dirty="0" err="1" smtClean="0">
                <a:solidFill>
                  <a:schemeClr val="tx1"/>
                </a:solidFill>
              </a:rPr>
              <a:t>орми</a:t>
            </a:r>
            <a:r>
              <a:rPr lang="ru-RU" dirty="0" smtClean="0">
                <a:solidFill>
                  <a:schemeClr val="tx1"/>
                </a:solidFill>
              </a:rPr>
              <a:t>: жирна, густа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суха.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Причини: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с</a:t>
            </a:r>
            <a:r>
              <a:rPr lang="ru-RU" dirty="0" err="1" smtClean="0">
                <a:solidFill>
                  <a:schemeClr val="tx1"/>
                </a:solidFill>
              </a:rPr>
              <a:t>падкова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схильність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</a:t>
            </a:r>
            <a:r>
              <a:rPr lang="ru-RU" dirty="0" err="1" smtClean="0">
                <a:solidFill>
                  <a:schemeClr val="tx1"/>
                </a:solidFill>
              </a:rPr>
              <a:t>орушення</a:t>
            </a:r>
            <a:r>
              <a:rPr lang="ru-RU" dirty="0" smtClean="0">
                <a:solidFill>
                  <a:schemeClr val="tx1"/>
                </a:solidFill>
              </a:rPr>
              <a:t> гормонального статусу </a:t>
            </a:r>
            <a:r>
              <a:rPr lang="ru-RU" dirty="0" err="1" smtClean="0">
                <a:solidFill>
                  <a:schemeClr val="tx1"/>
                </a:solidFill>
              </a:rPr>
              <a:t>організму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в</a:t>
            </a:r>
            <a:r>
              <a:rPr lang="ru-RU" dirty="0" err="1" smtClean="0">
                <a:solidFill>
                  <a:schemeClr val="tx1"/>
                </a:solidFill>
              </a:rPr>
              <a:t>плив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негативних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факторів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зовнішнього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середовища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</a:t>
            </a:r>
            <a:r>
              <a:rPr lang="ru-RU" dirty="0" err="1" smtClean="0">
                <a:solidFill>
                  <a:schemeClr val="tx1"/>
                </a:solidFill>
              </a:rPr>
              <a:t>ухлина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яєчок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чоловіків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яєчників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жінок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</a:t>
            </a:r>
            <a:r>
              <a:rPr lang="ru-RU" dirty="0" err="1" smtClean="0">
                <a:solidFill>
                  <a:schemeClr val="tx1"/>
                </a:solidFill>
              </a:rPr>
              <a:t>сихічні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неврологічні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захворювання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285992"/>
            <a:ext cx="2928958" cy="2928958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АЛОПЕЦІЯ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572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АЛОПЕЦІЯ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патологічне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випадання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волосся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приводить до </a:t>
            </a:r>
            <a:r>
              <a:rPr lang="ru-RU" dirty="0" err="1" smtClean="0"/>
              <a:t>його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порідіння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повного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зникнення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певних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/>
              <a:t>ділянка</a:t>
            </a:r>
            <a:r>
              <a:rPr lang="ru-RU" dirty="0" err="1" smtClean="0">
                <a:solidFill>
                  <a:schemeClr val="tx1"/>
                </a:solidFill>
              </a:rPr>
              <a:t>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голови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або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тулуба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Причини </a:t>
            </a:r>
            <a:r>
              <a:rPr lang="ru-RU" dirty="0" err="1" smtClean="0">
                <a:solidFill>
                  <a:schemeClr val="tx1"/>
                </a:solidFill>
              </a:rPr>
              <a:t>розвитку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алопеції</a:t>
            </a:r>
            <a:r>
              <a:rPr lang="ru-RU" dirty="0" smtClean="0">
                <a:solidFill>
                  <a:schemeClr val="tx1"/>
                </a:solidFill>
              </a:rPr>
              <a:t> лежать                                     на генному </a:t>
            </a:r>
            <a:r>
              <a:rPr lang="ru-RU" dirty="0" err="1" smtClean="0">
                <a:solidFill>
                  <a:schemeClr val="tx1"/>
                </a:solidFill>
              </a:rPr>
              <a:t>рівні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полягають</a:t>
            </a:r>
            <a:r>
              <a:rPr lang="ru-RU" dirty="0" smtClean="0">
                <a:solidFill>
                  <a:schemeClr val="tx1"/>
                </a:solidFill>
              </a:rPr>
              <a:t> в       </a:t>
            </a:r>
            <a:r>
              <a:rPr lang="ru-RU" dirty="0" err="1" smtClean="0">
                <a:solidFill>
                  <a:schemeClr val="tx1"/>
                </a:solidFill>
              </a:rPr>
              <a:t>ушкоджувальному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впливі</a:t>
            </a:r>
            <a:r>
              <a:rPr lang="ru-RU" dirty="0" smtClean="0">
                <a:solidFill>
                  <a:schemeClr val="tx1"/>
                </a:solidFill>
              </a:rPr>
              <a:t> на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волосяні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фолікули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активної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форми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чоловічого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статевого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гормону тестостерону -                </a:t>
            </a:r>
            <a:r>
              <a:rPr lang="ru-RU" dirty="0" err="1" smtClean="0">
                <a:solidFill>
                  <a:schemeClr val="tx1"/>
                </a:solidFill>
              </a:rPr>
              <a:t>дигідротестостерону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що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знаходиться</a:t>
            </a:r>
            <a:r>
              <a:rPr lang="ru-RU" dirty="0" smtClean="0">
                <a:solidFill>
                  <a:schemeClr val="tx1"/>
                </a:solidFill>
              </a:rPr>
              <a:t> у </a:t>
            </a:r>
            <a:r>
              <a:rPr lang="ru-RU" dirty="0" err="1" smtClean="0">
                <a:solidFill>
                  <a:schemeClr val="tx1"/>
                </a:solidFill>
              </a:rPr>
              <a:t>волосяних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фолікулах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е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2928934"/>
            <a:ext cx="2209100" cy="3125069"/>
          </a:xfrm>
          <a:prstGeom prst="rect">
            <a:avLst/>
          </a:prstGeom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444</TotalTime>
  <Words>611</Words>
  <Application>Microsoft Office PowerPoint</Application>
  <PresentationFormat>Экран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Хвороби шкіри</vt:lpstr>
      <vt:lpstr>ДЕРМАТИТ</vt:lpstr>
      <vt:lpstr>ВІТИЛІГО</vt:lpstr>
      <vt:lpstr>ВІТИЛІГО</vt:lpstr>
      <vt:lpstr>ПЕДИКУЛЬОЗ</vt:lpstr>
      <vt:lpstr>ПЕДИКУЛЬОЗ</vt:lpstr>
      <vt:lpstr>КОРОСТА</vt:lpstr>
      <vt:lpstr>СЕБОРЕЯ</vt:lpstr>
      <vt:lpstr>АЛОПЕЦІЯ</vt:lpstr>
      <vt:lpstr>ВУГРОВА ХВОРОБА</vt:lpstr>
      <vt:lpstr>ВАСКУЛІТИ ШКІРИ</vt:lpstr>
      <vt:lpstr>ЕКЗЕМА</vt:lpstr>
      <vt:lpstr>МІКОЗ</vt:lpstr>
      <vt:lpstr>МІКОЗ</vt:lpstr>
      <vt:lpstr>МІКОЗ</vt:lpstr>
      <vt:lpstr>Будьте обережними!  Шкірні хвороби досить небезпечні і приносять людині значні неприємності. 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Хвороби шкіри</dc:title>
  <dc:creator>кормилец</dc:creator>
  <cp:lastModifiedBy>сергей</cp:lastModifiedBy>
  <cp:revision>46</cp:revision>
  <dcterms:created xsi:type="dcterms:W3CDTF">2005-06-01T12:30:53Z</dcterms:created>
  <dcterms:modified xsi:type="dcterms:W3CDTF">2014-11-12T17:06:33Z</dcterms:modified>
  <cp:contentStatus/>
</cp:coreProperties>
</file>