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87C64-FE0D-469A-B342-E6987D3E9A73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2A09F-0156-4451-BC5A-74DB74DA0DE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2A09F-0156-4451-BC5A-74DB74DA0DE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A2A09F-0156-4451-BC5A-74DB74DA0DE3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9FFFAD2-4A6F-4FFB-B051-3A2BE6E3A79C}" type="datetimeFigureOut">
              <a:rPr lang="ru-RU" smtClean="0"/>
              <a:t>15.05.2013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7A9CAD5-5049-4546-B9A5-403623F5C5D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85784" y="500043"/>
            <a:ext cx="8929750" cy="714379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Мислення і </a:t>
            </a:r>
            <a:r>
              <a:rPr lang="en-US" dirty="0" smtClean="0"/>
              <a:t>c</a:t>
            </a:r>
            <a:r>
              <a:rPr lang="uk-UA" dirty="0" smtClean="0"/>
              <a:t>відомість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42908" y="5643578"/>
            <a:ext cx="8062912" cy="1752600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Подуб</a:t>
            </a:r>
            <a:r>
              <a:rPr lang="uk-UA" dirty="0" err="1" smtClean="0">
                <a:solidFill>
                  <a:srgbClr val="FF0000"/>
                </a:solidFill>
              </a:rPr>
              <a:t>іє</a:t>
            </a:r>
            <a:r>
              <a:rPr lang="ru-RU" dirty="0" err="1" smtClean="0">
                <a:solidFill>
                  <a:srgbClr val="FF0000"/>
                </a:solidFill>
              </a:rPr>
              <a:t>нко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Цвітани</a:t>
            </a:r>
            <a:r>
              <a:rPr lang="ru-RU" dirty="0" smtClean="0">
                <a:solidFill>
                  <a:srgbClr val="FF0000"/>
                </a:solidFill>
              </a:rPr>
              <a:t> 9-Б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5" descr="думк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714488"/>
            <a:ext cx="328800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4" name="Picture 2" descr="http://cs411318.userapi.com/v411318059/d2/pSqLAcFS8G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500174"/>
            <a:ext cx="3214710" cy="40200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32" y="267494"/>
            <a:ext cx="6686568" cy="1161242"/>
          </a:xfrm>
        </p:spPr>
        <p:txBody>
          <a:bodyPr/>
          <a:lstStyle/>
          <a:p>
            <a:r>
              <a:rPr lang="uk-UA" b="1" i="1" dirty="0" smtClean="0"/>
              <a:t>Діяльність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4286280" cy="485778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uk-UA" sz="3200" dirty="0" smtClean="0">
                <a:solidFill>
                  <a:srgbClr val="C00000"/>
                </a:solidFill>
              </a:rPr>
              <a:t>Діяльність</a:t>
            </a:r>
            <a:r>
              <a:rPr lang="uk-UA" sz="3200" dirty="0" smtClean="0"/>
              <a:t> — спосіб буття людини у світі, її здатність вносити в дійсність зміни.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 smtClean="0"/>
              <a:t> Основними компонентами діяльності є: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 smtClean="0"/>
              <a:t> 1) суб'єкт з його потребами;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 smtClean="0"/>
              <a:t> 2) мета, відповідно до якої предмет перетворюється на об'єкт, на який спрямовано діяльність;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 smtClean="0"/>
              <a:t> 3) засіб реалізації мети; </a:t>
            </a:r>
          </a:p>
          <a:p>
            <a:pPr>
              <a:lnSpc>
                <a:spcPct val="90000"/>
              </a:lnSpc>
              <a:defRPr/>
            </a:pPr>
            <a:r>
              <a:rPr lang="uk-UA" sz="3200" dirty="0" smtClean="0"/>
              <a:t> 4) результат діяльності.</a:t>
            </a:r>
          </a:p>
          <a:p>
            <a:endParaRPr lang="ru-RU" dirty="0"/>
          </a:p>
        </p:txBody>
      </p:sp>
      <p:pic>
        <p:nvPicPr>
          <p:cNvPr id="4" name="Picture 6" descr="b019813ec3e14de05f6673216bc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3438" y="1357298"/>
            <a:ext cx="4319587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67494"/>
            <a:ext cx="8329642" cy="1399032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 </a:t>
            </a:r>
            <a:r>
              <a:rPr lang="uk-UA" sz="4400" i="1" dirty="0" smtClean="0"/>
              <a:t>Кора великих півкуль головного мозку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4429156" cy="4929222"/>
          </a:xfrm>
        </p:spPr>
        <p:txBody>
          <a:bodyPr>
            <a:normAutofit fontScale="92500" lnSpcReduction="100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Кора великих півкуль </a:t>
            </a:r>
            <a:r>
              <a:rPr lang="uk-UA" sz="3200" dirty="0" smtClean="0"/>
              <a:t>головного мозку </a:t>
            </a:r>
            <a:r>
              <a:rPr lang="en-US" sz="3200" dirty="0" smtClean="0"/>
              <a:t>-</a:t>
            </a:r>
            <a:r>
              <a:rPr lang="uk-UA" sz="3200" dirty="0" smtClean="0"/>
              <a:t> це поверхневий шар сірої речовини. Її утворюють тіла нервових клітин, проміжки між якими заповнені клітинами </a:t>
            </a:r>
            <a:r>
              <a:rPr lang="uk-UA" sz="3200" dirty="0" err="1" smtClean="0"/>
              <a:t>нейроглії</a:t>
            </a:r>
            <a:r>
              <a:rPr lang="uk-UA" sz="3200" dirty="0" smtClean="0"/>
              <a:t> та містять нервові волокна і кровоносні судини.</a:t>
            </a:r>
            <a:endParaRPr lang="ru-RU" dirty="0"/>
          </a:p>
        </p:txBody>
      </p:sp>
      <p:pic>
        <p:nvPicPr>
          <p:cNvPr id="4" name="Picture 11" descr="7309fbe30407e82212d6f507f01f3cc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072066" y="1857364"/>
            <a:ext cx="3705225" cy="4308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67494"/>
            <a:ext cx="8329642" cy="1399032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 </a:t>
            </a:r>
            <a:r>
              <a:rPr lang="uk-UA" sz="4400" i="1" dirty="0" smtClean="0"/>
              <a:t>Кора великих півкуль головного мозку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4429156" cy="4857784"/>
          </a:xfrm>
        </p:spPr>
        <p:txBody>
          <a:bodyPr>
            <a:normAutofit fontScale="85000" lnSpcReduction="20000"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Наявність численних борозен і закруток </a:t>
            </a:r>
            <a:r>
              <a:rPr lang="uk-UA" sz="3200" dirty="0" smtClean="0"/>
              <a:t>значно збільшує площу сірої речовини. Загальна площа кори становить 220 тис. мм. Товщина кори в різних ділянках неоднакова і коливається від 1,3 до 4,5 мм.  В ній міститься 14 - 15 млрд. різноманітних за формою, розмірами та функціями нейронів.</a:t>
            </a:r>
            <a:endParaRPr lang="ru-RU" dirty="0"/>
          </a:p>
        </p:txBody>
      </p:sp>
      <p:pic>
        <p:nvPicPr>
          <p:cNvPr id="4" name="Содержимое 5" descr="2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628" y="1857364"/>
            <a:ext cx="3609975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67494"/>
            <a:ext cx="7472386" cy="1089804"/>
          </a:xfrm>
        </p:spPr>
        <p:txBody>
          <a:bodyPr/>
          <a:lstStyle/>
          <a:p>
            <a:r>
              <a:rPr lang="uk-UA" dirty="0" smtClean="0"/>
              <a:t> </a:t>
            </a:r>
            <a:r>
              <a:rPr lang="uk-UA" b="1" i="1" dirty="0" smtClean="0"/>
              <a:t>Складові  мислення</a:t>
            </a:r>
            <a:endParaRPr lang="ru-RU" dirty="0"/>
          </a:p>
        </p:txBody>
      </p:sp>
      <p:pic>
        <p:nvPicPr>
          <p:cNvPr id="4" name="Picture 6" descr="7selfk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1500174"/>
            <a:ext cx="4340421" cy="4714908"/>
          </a:xfrm>
          <a:prstGeom prst="rect">
            <a:avLst/>
          </a:prstGeom>
          <a:noFill/>
        </p:spPr>
      </p:pic>
      <p:pic>
        <p:nvPicPr>
          <p:cNvPr id="5" name="Picture 7" descr="image003"/>
          <p:cNvPicPr>
            <a:picLocks noChangeAspect="1" noChangeArrowheads="1"/>
          </p:cNvPicPr>
          <p:nvPr>
            <p:ph sz="half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756150" y="1428736"/>
            <a:ext cx="4387850" cy="44656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422" y="267494"/>
            <a:ext cx="6329378" cy="1089804"/>
          </a:xfrm>
        </p:spPr>
        <p:txBody>
          <a:bodyPr/>
          <a:lstStyle/>
          <a:p>
            <a:r>
              <a:rPr lang="uk-UA" sz="4400" b="1" i="1" dirty="0" smtClean="0"/>
              <a:t>Мислення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4286280" cy="5214974"/>
          </a:xfrm>
        </p:spPr>
        <p:txBody>
          <a:bodyPr>
            <a:normAutofit fontScale="92500" lnSpcReduction="10000"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Мислення</a:t>
            </a:r>
            <a:r>
              <a:rPr lang="uk-UA" sz="3200" b="1" dirty="0" smtClean="0"/>
              <a:t> </a:t>
            </a:r>
            <a:r>
              <a:rPr lang="uk-UA" sz="3200" b="1" i="1" dirty="0" smtClean="0"/>
              <a:t>–</a:t>
            </a:r>
            <a:r>
              <a:rPr lang="uk-UA" sz="3200" dirty="0" smtClean="0"/>
              <a:t> це процес опосередкованого, предметного відображення (пізнання) загальних , суттєвих властивостей об’єктів та явищ дійсності, відображення взаємозв’язків та відношень, що існують між ними. </a:t>
            </a:r>
          </a:p>
          <a:p>
            <a:endParaRPr lang="ru-RU" dirty="0"/>
          </a:p>
        </p:txBody>
      </p:sp>
      <p:pic>
        <p:nvPicPr>
          <p:cNvPr id="4" name="Picture 7" descr="ps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16463" y="1557338"/>
            <a:ext cx="4032250" cy="4895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60" y="267494"/>
            <a:ext cx="6257940" cy="946928"/>
          </a:xfrm>
        </p:spPr>
        <p:txBody>
          <a:bodyPr/>
          <a:lstStyle/>
          <a:p>
            <a:r>
              <a:rPr lang="uk-UA" sz="4400" b="1" i="1" dirty="0" smtClean="0"/>
              <a:t>Мислення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4929222" cy="5286412"/>
          </a:xfrm>
        </p:spPr>
        <p:txBody>
          <a:bodyPr>
            <a:normAutofit fontScale="62500" lnSpcReduction="20000"/>
          </a:bodyPr>
          <a:lstStyle/>
          <a:p>
            <a:r>
              <a:rPr lang="uk-UA" sz="3200" dirty="0" smtClean="0">
                <a:solidFill>
                  <a:srgbClr val="C00000"/>
                </a:solidFill>
              </a:rPr>
              <a:t>Мислення починається з </a:t>
            </a:r>
            <a:r>
              <a:rPr lang="uk-UA" sz="3200" dirty="0" smtClean="0"/>
              <a:t>проблемної ситуації, для виходу з якої індивід повинен знайти і застосувати нові для себе знання чи дії. Вона включає в себе невідоме (шукане, пізнавальну потребу індивіда, його здібності та досвід. Однак з багатьох причин індивід, оцінюючи ситуацію як проблемну, часто не шукає виходу з неї. Він вдається до мислення тоді, коли проблемна ситуація перетворюється на задачу. Тобто, задача </a:t>
            </a:r>
            <a:r>
              <a:rPr lang="en-US" sz="3200" dirty="0" smtClean="0"/>
              <a:t>- </a:t>
            </a:r>
            <a:r>
              <a:rPr lang="uk-UA" sz="3200" dirty="0" smtClean="0"/>
              <a:t>це проблемна ситуація, прийнята індивідом. Тепер вона набуває вигляду відомого і невідомого, зв’язки між якими слід віднайти. Пошук таких зв’язків, тобто розв‘язування задачі і становить процес мислення.</a:t>
            </a:r>
          </a:p>
          <a:p>
            <a:endParaRPr lang="ru-RU" dirty="0"/>
          </a:p>
        </p:txBody>
      </p:sp>
      <p:pic>
        <p:nvPicPr>
          <p:cNvPr id="4" name="Рисунок 8" descr="мысли чел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571612"/>
            <a:ext cx="392906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67494"/>
            <a:ext cx="8401080" cy="1161242"/>
          </a:xfrm>
        </p:spPr>
        <p:txBody>
          <a:bodyPr>
            <a:normAutofit fontScale="90000"/>
          </a:bodyPr>
          <a:lstStyle/>
          <a:p>
            <a:r>
              <a:rPr lang="uk-UA" sz="4400" b="1" i="1" dirty="0" smtClean="0"/>
              <a:t>Особливості процесу мислення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4500594" cy="52149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ru-RU" sz="3200" b="1" i="1" dirty="0" smtClean="0"/>
              <a:t>1</a:t>
            </a:r>
            <a:r>
              <a:rPr lang="ru-RU" sz="3200" dirty="0" smtClean="0"/>
              <a:t>. </a:t>
            </a:r>
            <a:r>
              <a:rPr lang="ru-RU" sz="3200" dirty="0" err="1" smtClean="0">
                <a:solidFill>
                  <a:srgbClr val="C00000"/>
                </a:solidFill>
              </a:rPr>
              <a:t>Процес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err="1" smtClean="0">
                <a:solidFill>
                  <a:srgbClr val="C00000"/>
                </a:solidFill>
              </a:rPr>
              <a:t>мислення</a:t>
            </a:r>
            <a:r>
              <a:rPr lang="ru-RU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/>
              <a:t>становить </a:t>
            </a:r>
            <a:r>
              <a:rPr lang="ru-RU" sz="3200" dirty="0" err="1" smtClean="0"/>
              <a:t>складну</a:t>
            </a:r>
            <a:r>
              <a:rPr lang="ru-RU" sz="3200" dirty="0" smtClean="0"/>
              <a:t> </a:t>
            </a:r>
            <a:r>
              <a:rPr lang="ru-RU" sz="3200" dirty="0" err="1" smtClean="0"/>
              <a:t>єдність</a:t>
            </a:r>
            <a:r>
              <a:rPr lang="ru-RU" sz="3200" dirty="0" smtClean="0"/>
              <a:t>. </a:t>
            </a:r>
            <a:r>
              <a:rPr lang="ru-RU" sz="3200" dirty="0" err="1" smtClean="0"/>
              <a:t>Мислення</a:t>
            </a:r>
            <a:r>
              <a:rPr lang="ru-RU" sz="3200" dirty="0" smtClean="0"/>
              <a:t> не </a:t>
            </a:r>
            <a:r>
              <a:rPr lang="ru-RU" sz="3200" dirty="0" err="1" smtClean="0"/>
              <a:t>пов’язане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мовою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виражене</a:t>
            </a:r>
            <a:r>
              <a:rPr lang="ru-RU" sz="3200" dirty="0" smtClean="0"/>
              <a:t> в </a:t>
            </a:r>
            <a:r>
              <a:rPr lang="ru-RU" sz="3200" dirty="0" err="1" smtClean="0"/>
              <a:t>мові</a:t>
            </a:r>
            <a:r>
              <a:rPr lang="ru-RU" sz="3200" dirty="0" smtClean="0"/>
              <a:t> . </a:t>
            </a:r>
          </a:p>
          <a:p>
            <a:pPr>
              <a:lnSpc>
                <a:spcPct val="80000"/>
              </a:lnSpc>
              <a:defRPr/>
            </a:pPr>
            <a:r>
              <a:rPr lang="ru-RU" sz="3200" b="1" i="1" dirty="0" smtClean="0"/>
              <a:t>2.</a:t>
            </a:r>
            <a:r>
              <a:rPr lang="ru-RU" sz="3200" dirty="0" smtClean="0"/>
              <a:t> </a:t>
            </a:r>
            <a:r>
              <a:rPr lang="ru-RU" sz="3200" dirty="0" err="1" smtClean="0"/>
              <a:t>Мислення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дорослої</a:t>
            </a:r>
            <a:r>
              <a:rPr lang="ru-RU" sz="3200" dirty="0" smtClean="0"/>
              <a:t> </a:t>
            </a:r>
            <a:r>
              <a:rPr lang="ru-RU" sz="3200" dirty="0" err="1" smtClean="0"/>
              <a:t>людини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має</a:t>
            </a:r>
            <a:r>
              <a:rPr lang="ru-RU" sz="3200" dirty="0" smtClean="0"/>
              <a:t> </a:t>
            </a:r>
            <a:r>
              <a:rPr lang="ru-RU" sz="3200" dirty="0" err="1" smtClean="0"/>
              <a:t>узагальнений</a:t>
            </a:r>
            <a:r>
              <a:rPr lang="ru-RU" sz="3200" dirty="0" smtClean="0"/>
              <a:t> характер. Про </a:t>
            </a:r>
            <a:r>
              <a:rPr lang="ru-RU" sz="3200" dirty="0" err="1" smtClean="0"/>
              <a:t>що</a:t>
            </a:r>
            <a:r>
              <a:rPr lang="ru-RU" sz="3200" dirty="0" smtClean="0"/>
              <a:t> б </a:t>
            </a:r>
            <a:r>
              <a:rPr lang="ru-RU" sz="3200" dirty="0" err="1" smtClean="0"/>
              <a:t>людина</a:t>
            </a:r>
            <a:r>
              <a:rPr lang="ru-RU" sz="3200" dirty="0" smtClean="0"/>
              <a:t> не думала, над </a:t>
            </a:r>
            <a:r>
              <a:rPr lang="ru-RU" sz="3200" dirty="0" err="1" smtClean="0"/>
              <a:t>розв’язанням</a:t>
            </a:r>
            <a:r>
              <a:rPr lang="ru-RU" sz="3200" dirty="0" smtClean="0"/>
              <a:t> </a:t>
            </a:r>
            <a:r>
              <a:rPr lang="ru-RU" sz="3200" dirty="0" err="1" smtClean="0"/>
              <a:t>якої</a:t>
            </a:r>
            <a:r>
              <a:rPr lang="ru-RU" sz="3200" dirty="0" smtClean="0"/>
              <a:t> б </a:t>
            </a:r>
            <a:r>
              <a:rPr lang="ru-RU" sz="3200" dirty="0" err="1" smtClean="0"/>
              <a:t>конкретної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задачі</a:t>
            </a:r>
            <a:r>
              <a:rPr lang="ru-RU" sz="3200" dirty="0" smtClean="0"/>
              <a:t> не </a:t>
            </a:r>
            <a:r>
              <a:rPr lang="ru-RU" sz="3200" dirty="0" err="1" smtClean="0"/>
              <a:t>працювала</a:t>
            </a:r>
            <a:r>
              <a:rPr lang="ru-RU" sz="3200" dirty="0" smtClean="0"/>
              <a:t>, вона </a:t>
            </a:r>
            <a:r>
              <a:rPr lang="ru-RU" sz="3200" dirty="0" err="1" smtClean="0"/>
              <a:t>завжди</a:t>
            </a:r>
            <a:r>
              <a:rPr lang="ru-RU" sz="3200" dirty="0" smtClean="0"/>
              <a:t> </a:t>
            </a:r>
            <a:r>
              <a:rPr lang="ru-RU" sz="3200" dirty="0" err="1" smtClean="0"/>
              <a:t>думає</a:t>
            </a:r>
            <a:r>
              <a:rPr lang="ru-RU" sz="3200" dirty="0" smtClean="0"/>
              <a:t> за </a:t>
            </a:r>
            <a:r>
              <a:rPr lang="ru-RU" sz="3200" dirty="0" err="1" smtClean="0"/>
              <a:t>допомогою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мови</a:t>
            </a:r>
            <a:r>
              <a:rPr lang="ru-RU" sz="3200" dirty="0" smtClean="0"/>
              <a:t>, </a:t>
            </a:r>
            <a:r>
              <a:rPr lang="ru-RU" sz="3200" dirty="0" err="1" smtClean="0"/>
              <a:t>отже</a:t>
            </a:r>
            <a:r>
              <a:rPr lang="ru-RU" sz="3200" dirty="0" smtClean="0"/>
              <a:t>, </a:t>
            </a:r>
            <a:r>
              <a:rPr lang="ru-RU" sz="3200" dirty="0" err="1" smtClean="0"/>
              <a:t>узагальнено</a:t>
            </a:r>
            <a:r>
              <a:rPr lang="ru-RU" sz="3200" dirty="0" smtClean="0"/>
              <a:t>. </a:t>
            </a:r>
          </a:p>
          <a:p>
            <a:endParaRPr lang="ru-RU" dirty="0"/>
          </a:p>
        </p:txBody>
      </p:sp>
      <p:pic>
        <p:nvPicPr>
          <p:cNvPr id="4" name="Рисунок 3" descr="memory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314325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8686800" cy="1161242"/>
          </a:xfrm>
        </p:spPr>
        <p:txBody>
          <a:bodyPr>
            <a:normAutofit fontScale="90000"/>
          </a:bodyPr>
          <a:lstStyle/>
          <a:p>
            <a:r>
              <a:rPr lang="ru-RU" sz="4400" b="1" i="1" dirty="0" smtClean="0"/>
              <a:t> </a:t>
            </a:r>
            <a:r>
              <a:rPr lang="uk-UA" sz="4400" b="1" i="1" dirty="0" smtClean="0"/>
              <a:t>Особливості процесу мислення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5572164" cy="5143536"/>
          </a:xfrm>
        </p:spPr>
        <p:txBody>
          <a:bodyPr>
            <a:normAutofit fontScale="62500" lnSpcReduction="20000"/>
          </a:bodyPr>
          <a:lstStyle/>
          <a:p>
            <a:r>
              <a:rPr lang="uk-UA" sz="3200" b="1" i="1" dirty="0" smtClean="0"/>
              <a:t>3</a:t>
            </a:r>
            <a:r>
              <a:rPr lang="uk-UA" sz="3200" dirty="0" smtClean="0"/>
              <a:t>. </a:t>
            </a:r>
            <a:r>
              <a:rPr lang="uk-UA" sz="3200" dirty="0" smtClean="0">
                <a:solidFill>
                  <a:srgbClr val="C00000"/>
                </a:solidFill>
              </a:rPr>
              <a:t>Для мислення характерна проблемність</a:t>
            </a:r>
            <a:r>
              <a:rPr lang="uk-UA" sz="3200" dirty="0" smtClean="0"/>
              <a:t>, тобто пошук зв’язків у кожному конкретному випадку, у кожному явищі, яке є об’єктом пізнання. Цей пошук розпочинається звичайно у відповідь на словесний сигнал. Таким сигналом є запитання, з якого розпочинається процес мислення У запитанні формулюється завдання мислення. При цьому кожне запитання символізує цілком визначений тип зв’язку, розкриття якого в певному конкретному явищі і становить завдання, що постало перед людиною. Запитання: ” Чий м’яч покотився?”- потребує встановити зв’язок лише однієї </a:t>
            </a:r>
            <a:r>
              <a:rPr lang="uk-UA" sz="3200" dirty="0" err="1" smtClean="0"/>
              <a:t>категорїї</a:t>
            </a:r>
            <a:r>
              <a:rPr lang="uk-UA" sz="3200" dirty="0" smtClean="0"/>
              <a:t> відношень належності. Запитання: ” Куди м’яч покотився?”- сигналізує також лише один тип зв’язку - напрям, місце. Запитання:” Чому м’яч покотився? - зумовлює пошуки причинних зв’язків. </a:t>
            </a:r>
          </a:p>
          <a:p>
            <a:endParaRPr lang="ru-RU" dirty="0"/>
          </a:p>
        </p:txBody>
      </p:sp>
      <p:pic>
        <p:nvPicPr>
          <p:cNvPr id="4" name="Рисунок 3" descr="1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071678"/>
            <a:ext cx="25542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67494"/>
            <a:ext cx="8329642" cy="1399032"/>
          </a:xfrm>
        </p:spPr>
        <p:txBody>
          <a:bodyPr>
            <a:normAutofit fontScale="90000"/>
          </a:bodyPr>
          <a:lstStyle/>
          <a:p>
            <a:r>
              <a:rPr lang="uk-UA" sz="4400" b="1" i="1" dirty="0" smtClean="0"/>
              <a:t> Властивості свідомості людини: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785926"/>
            <a:ext cx="8329642" cy="466888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1. Людина, що володіє свідомістю, виділяє себе з навколишнього світу, відокремлює себе, своє «я» від зовнішніх речей, а властивості речей - від них самих. </a:t>
            </a:r>
          </a:p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 2. Здатний побачити себе, що знаходиться у визначеному місці простору й у визначеній крапці тимчасової осі, що зв'язує сьогодення, минуле і майбутнє. </a:t>
            </a:r>
          </a:p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 3. Здатний побачити себе у визначеній системі відносин з іншими людьми. </a:t>
            </a:r>
          </a:p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 4. Здатний встановлювати адекватні причинно-наслідкові відносини між явищами зовнішнього світу і між ними і своїми власними діями. </a:t>
            </a:r>
          </a:p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 5. Віддає звіт у своїх відчуттях, думках, переживаннях, намірах і бажаннях. </a:t>
            </a:r>
          </a:p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 6. Знає особливості своєї індивідуальності й особистості. </a:t>
            </a:r>
          </a:p>
          <a:p>
            <a:pPr>
              <a:lnSpc>
                <a:spcPct val="80000"/>
              </a:lnSpc>
              <a:defRPr/>
            </a:pPr>
            <a:r>
              <a:rPr lang="uk-UA" sz="3200" dirty="0" smtClean="0"/>
              <a:t> 7. Здатний планувати свої дії, передбачати їхні результати й оцінювати їхнього наслідку, тобто здатний до здійснення навмисних довільних дій.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</TotalTime>
  <Words>644</Words>
  <Application>Microsoft Office PowerPoint</Application>
  <PresentationFormat>Экран (4:3)</PresentationFormat>
  <Paragraphs>33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Мислення і cвідомість людини</vt:lpstr>
      <vt:lpstr> Кора великих півкуль головного мозку</vt:lpstr>
      <vt:lpstr> Кора великих півкуль головного мозку</vt:lpstr>
      <vt:lpstr> Складові  мислення</vt:lpstr>
      <vt:lpstr>Мислення</vt:lpstr>
      <vt:lpstr>Мислення</vt:lpstr>
      <vt:lpstr>Особливості процесу мислення</vt:lpstr>
      <vt:lpstr> Особливості процесу мислення</vt:lpstr>
      <vt:lpstr> Властивості свідомості людини:</vt:lpstr>
      <vt:lpstr>Діяльність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Мислення і cвідомість людини</dc:title>
  <dc:creator>user</dc:creator>
  <cp:lastModifiedBy>user</cp:lastModifiedBy>
  <cp:revision>2</cp:revision>
  <dcterms:created xsi:type="dcterms:W3CDTF">2013-05-15T09:48:55Z</dcterms:created>
  <dcterms:modified xsi:type="dcterms:W3CDTF">2013-05-15T10:06:26Z</dcterms:modified>
</cp:coreProperties>
</file>