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08520" y="2852936"/>
            <a:ext cx="9144000" cy="1470025"/>
          </a:xfrm>
        </p:spPr>
        <p:txBody>
          <a:bodyPr>
            <a:noAutofit/>
          </a:bodyPr>
          <a:lstStyle/>
          <a:p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Вуглеводи як компоненти їжі ,              їх роль в організмі людини . 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96136" y="5697278"/>
            <a:ext cx="3491880" cy="1124744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>
                <a:solidFill>
                  <a:schemeClr val="tx1"/>
                </a:solidFill>
              </a:rPr>
              <a:t>Підготувала </a:t>
            </a:r>
            <a:br>
              <a:rPr lang="uk-UA" dirty="0" smtClean="0">
                <a:solidFill>
                  <a:schemeClr val="tx1"/>
                </a:solidFill>
              </a:rPr>
            </a:br>
            <a:r>
              <a:rPr lang="uk-UA" dirty="0" smtClean="0">
                <a:solidFill>
                  <a:schemeClr val="tx1"/>
                </a:solidFill>
              </a:rPr>
              <a:t>учениця 11-а класу </a:t>
            </a:r>
            <a:br>
              <a:rPr lang="uk-UA" dirty="0" smtClean="0">
                <a:solidFill>
                  <a:schemeClr val="tx1"/>
                </a:solidFill>
              </a:rPr>
            </a:br>
            <a:r>
              <a:rPr lang="uk-UA" dirty="0" smtClean="0">
                <a:solidFill>
                  <a:schemeClr val="tx1"/>
                </a:solidFill>
              </a:rPr>
              <a:t>Біловол Дар'я 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Содержимое 6" descr="вуглевод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53200" y="0"/>
            <a:ext cx="2590800" cy="5364162"/>
          </a:xfrm>
          <a:prstGeom prst="rect">
            <a:avLst/>
          </a:prstGeom>
        </p:spPr>
      </p:pic>
      <p:pic>
        <p:nvPicPr>
          <p:cNvPr id="5" name="Рисунок 4" descr="grapes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0"/>
            <a:ext cx="2189163" cy="479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0392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0" y="980728"/>
            <a:ext cx="9142840" cy="1143000"/>
          </a:xfrm>
        </p:spPr>
        <p:txBody>
          <a:bodyPr>
            <a:normAutofit fontScale="90000"/>
          </a:bodyPr>
          <a:lstStyle/>
          <a:p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Вуглеводи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— це органічні сполуки, до складу яких входять вуглець, водень і кисень.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1475656" y="2420887"/>
            <a:ext cx="0" cy="1001449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499992" y="2420886"/>
            <a:ext cx="0" cy="1001449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7982865" y="2420888"/>
            <a:ext cx="0" cy="1001449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386017"/>
              </p:ext>
            </p:extLst>
          </p:nvPr>
        </p:nvGraphicFramePr>
        <p:xfrm>
          <a:off x="395536" y="3789040"/>
          <a:ext cx="2376264" cy="1920240"/>
        </p:xfrm>
        <a:graphic>
          <a:graphicData uri="http://schemas.openxmlformats.org/drawingml/2006/table">
            <a:tbl>
              <a:tblPr bandRow="1">
                <a:tableStyleId>{284E427A-3D55-4303-BF80-6455036E1DE7}</a:tableStyleId>
              </a:tblPr>
              <a:tblGrid>
                <a:gridCol w="23762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Моносахариди : </a:t>
                      </a:r>
                      <a:br>
                        <a:rPr lang="uk-UA" sz="2400" dirty="0" smtClean="0"/>
                      </a:br>
                      <a:r>
                        <a:rPr lang="uk-UA" sz="2400" dirty="0" smtClean="0"/>
                        <a:t/>
                      </a:r>
                      <a:br>
                        <a:rPr lang="uk-UA" sz="2400" dirty="0" smtClean="0"/>
                      </a:br>
                      <a:r>
                        <a:rPr lang="uk-UA" sz="2400" dirty="0" smtClean="0"/>
                        <a:t>Глюкоза фруктоза</a:t>
                      </a:r>
                      <a:br>
                        <a:rPr lang="uk-UA" sz="2400" dirty="0" smtClean="0"/>
                      </a:br>
                      <a:r>
                        <a:rPr lang="uk-UA" sz="2400" dirty="0" smtClean="0"/>
                        <a:t>рибоза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9078152"/>
              </p:ext>
            </p:extLst>
          </p:nvPr>
        </p:nvGraphicFramePr>
        <p:xfrm>
          <a:off x="3563888" y="3789040"/>
          <a:ext cx="2376264" cy="1920240"/>
        </p:xfrm>
        <a:graphic>
          <a:graphicData uri="http://schemas.openxmlformats.org/drawingml/2006/table">
            <a:tbl>
              <a:tblPr bandRow="1">
                <a:tableStyleId>{3C2FFA5D-87B4-456A-9821-1D502468CF0F}</a:tableStyleId>
              </a:tblPr>
              <a:tblGrid>
                <a:gridCol w="23762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Дисахариди : </a:t>
                      </a:r>
                      <a:br>
                        <a:rPr lang="uk-UA" sz="2400" dirty="0" smtClean="0"/>
                      </a:br>
                      <a:r>
                        <a:rPr lang="uk-UA" sz="2400" dirty="0" smtClean="0"/>
                        <a:t/>
                      </a:r>
                      <a:br>
                        <a:rPr lang="uk-UA" sz="2400" dirty="0" smtClean="0"/>
                      </a:br>
                      <a:r>
                        <a:rPr lang="uk-UA" sz="2400" dirty="0" smtClean="0"/>
                        <a:t>Мальтоза</a:t>
                      </a:r>
                      <a:br>
                        <a:rPr lang="uk-UA" sz="2400" dirty="0" smtClean="0"/>
                      </a:br>
                      <a:r>
                        <a:rPr lang="uk-UA" sz="2400" dirty="0" smtClean="0"/>
                        <a:t>лактоза</a:t>
                      </a:r>
                      <a:br>
                        <a:rPr lang="uk-UA" sz="2400" dirty="0" smtClean="0"/>
                      </a:br>
                      <a:r>
                        <a:rPr lang="uk-UA" sz="2400" dirty="0" smtClean="0"/>
                        <a:t>сахароза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025678"/>
              </p:ext>
            </p:extLst>
          </p:nvPr>
        </p:nvGraphicFramePr>
        <p:xfrm>
          <a:off x="6588224" y="3789040"/>
          <a:ext cx="2376264" cy="1920240"/>
        </p:xfrm>
        <a:graphic>
          <a:graphicData uri="http://schemas.openxmlformats.org/drawingml/2006/table">
            <a:tbl>
              <a:tblPr bandRow="1">
                <a:tableStyleId>{69C7853C-536D-4A76-A0AE-DD22124D55A5}</a:tableStyleId>
              </a:tblPr>
              <a:tblGrid>
                <a:gridCol w="23762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Полісахариди : </a:t>
                      </a:r>
                      <a:br>
                        <a:rPr lang="uk-UA" sz="2400" dirty="0" smtClean="0"/>
                      </a:br>
                      <a:r>
                        <a:rPr lang="uk-UA" sz="2400" dirty="0" smtClean="0"/>
                        <a:t/>
                      </a:r>
                      <a:br>
                        <a:rPr lang="uk-UA" sz="2400" dirty="0" smtClean="0"/>
                      </a:br>
                      <a:r>
                        <a:rPr lang="uk-UA" sz="2400" dirty="0" smtClean="0"/>
                        <a:t>Целюлоза</a:t>
                      </a:r>
                      <a:br>
                        <a:rPr lang="uk-UA" sz="2400" dirty="0" smtClean="0"/>
                      </a:br>
                      <a:r>
                        <a:rPr lang="uk-UA" sz="2400" dirty="0" smtClean="0"/>
                        <a:t>крохмаль</a:t>
                      </a:r>
                      <a:br>
                        <a:rPr lang="uk-UA" sz="2400" dirty="0" smtClean="0"/>
                      </a:br>
                      <a:r>
                        <a:rPr lang="uk-UA" sz="2400" dirty="0" smtClean="0"/>
                        <a:t>глікоген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0768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6000" dirty="0" smtClean="0">
                <a:latin typeface="Times New Roman" pitchFamily="18" charset="0"/>
                <a:cs typeface="Times New Roman" pitchFamily="18" charset="0"/>
              </a:rPr>
              <a:t>Поширеність та вміст 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31157" y="1578632"/>
            <a:ext cx="58681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У рослинах 80 % - від сухої маси ,  </a:t>
            </a:r>
            <a:br>
              <a:rPr lang="uk-UA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у тварин – 2%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Documents and Settings\Admin\Рабочий стол\ссссссссссссссс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91" t="15805" r="26137" b="21159"/>
          <a:stretch/>
        </p:blipFill>
        <p:spPr bwMode="auto">
          <a:xfrm rot="16200000">
            <a:off x="3117156" y="2219548"/>
            <a:ext cx="3099239" cy="5806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2994900" y="3203683"/>
            <a:ext cx="10290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b="1" i="1" dirty="0"/>
              <a:t>глікоген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787478" y="5661248"/>
            <a:ext cx="11777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i="1" dirty="0" smtClean="0"/>
              <a:t>целюлоза</a:t>
            </a:r>
            <a:endParaRPr lang="ru-RU" b="1" i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724128" y="3232660"/>
            <a:ext cx="12234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i="1" dirty="0"/>
              <a:t>крохмаль</a:t>
            </a:r>
            <a:br>
              <a:rPr lang="uk-UA" b="1" i="1" dirty="0"/>
            </a:br>
            <a:endParaRPr lang="ru-RU" b="1" i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89460" y="5960036"/>
            <a:ext cx="9222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uk-UA" b="1" i="1" dirty="0" smtClean="0"/>
              <a:t>хітин</a:t>
            </a:r>
            <a:r>
              <a:rPr lang="uk-UA" dirty="0"/>
              <a:t/>
            </a:r>
            <a:br>
              <a:rPr lang="uk-UA" dirty="0"/>
            </a:br>
            <a:endParaRPr lang="ru-RU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4283968" y="3555825"/>
            <a:ext cx="1800200" cy="271079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4194822" y="3573015"/>
            <a:ext cx="665210" cy="145796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5622732" y="3573015"/>
            <a:ext cx="461436" cy="81004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7368129" y="4676135"/>
            <a:ext cx="444231" cy="98511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H="1">
            <a:off x="1788809" y="3573015"/>
            <a:ext cx="1206091" cy="4770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>
            <a:off x="1329075" y="4297151"/>
            <a:ext cx="565181" cy="165096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H="1" flipV="1">
            <a:off x="1150562" y="6423879"/>
            <a:ext cx="4993707" cy="13673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5942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62-10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897" y="172688"/>
            <a:ext cx="3744912" cy="280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23528" y="2443233"/>
            <a:ext cx="38884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 smtClean="0">
                <a:solidFill>
                  <a:srgbClr val="0070C0"/>
                </a:solidFill>
              </a:rPr>
              <a:t>Глюкоза ,  фруктоза</a:t>
            </a:r>
            <a:endParaRPr lang="ru-RU" sz="3200" b="1" dirty="0">
              <a:solidFill>
                <a:srgbClr val="0070C0"/>
              </a:solidFill>
            </a:endParaRPr>
          </a:p>
        </p:txBody>
      </p:sp>
      <p:pic>
        <p:nvPicPr>
          <p:cNvPr id="3076" name="Picture 4" descr="http://prumtiersen.typepad.com/photos/uncategorized/bonbon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32" y="3763057"/>
            <a:ext cx="3744912" cy="2808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229815" y="3970135"/>
            <a:ext cx="18722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 smtClean="0"/>
              <a:t>Сахароза</a:t>
            </a:r>
            <a:endParaRPr lang="ru-RU" sz="3600" b="1" dirty="0"/>
          </a:p>
        </p:txBody>
      </p:sp>
      <p:pic>
        <p:nvPicPr>
          <p:cNvPr id="3082" name="Picture 10" descr="http://www.mamazone.pl/media/562229/dieta-dukan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88712"/>
            <a:ext cx="3977862" cy="2886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4773724" y="188712"/>
            <a:ext cx="15121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 smtClean="0"/>
              <a:t>Лактоза</a:t>
            </a:r>
            <a:endParaRPr lang="ru-RU" sz="3200" b="1" dirty="0"/>
          </a:p>
        </p:txBody>
      </p:sp>
      <p:pic>
        <p:nvPicPr>
          <p:cNvPr id="3084" name="Picture 12" descr="http://ibud.ua/uploads/mce/dizain/solenoe_testo/1-solenoe-testo-master-kla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3724" y="3737074"/>
            <a:ext cx="3960086" cy="2860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4716015" y="3444686"/>
            <a:ext cx="19889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 smtClean="0">
                <a:solidFill>
                  <a:srgbClr val="0070C0"/>
                </a:solidFill>
              </a:rPr>
              <a:t>Крохмаль</a:t>
            </a:r>
            <a:endParaRPr lang="ru-RU" sz="3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697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25144" y="0"/>
            <a:ext cx="4618856" cy="1143000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Функції вуглеводів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r">
              <a:buNone/>
            </a:pPr>
            <a:r>
              <a:rPr lang="uk-UA" b="1" i="1" dirty="0" smtClean="0"/>
              <a:t>як джерело енергії при клітинному диханні, участь бере глюкоза. </a:t>
            </a:r>
            <a:br>
              <a:rPr lang="uk-UA" b="1" i="1" dirty="0" smtClean="0"/>
            </a:br>
            <a:endParaRPr lang="uk-UA" b="1" i="1" dirty="0" smtClean="0"/>
          </a:p>
          <a:p>
            <a:pPr marL="0" indent="0" algn="ctr">
              <a:buNone/>
            </a:pPr>
            <a:r>
              <a:rPr lang="uk-UA" b="1" i="1" dirty="0" smtClean="0"/>
              <a:t>1 г – 17,9  кДж</a:t>
            </a:r>
          </a:p>
          <a:p>
            <a:pPr marL="0" indent="0">
              <a:buNone/>
            </a:pPr>
            <a:endParaRPr lang="uk-UA" b="1" i="1" dirty="0"/>
          </a:p>
          <a:p>
            <a:pPr marL="0" indent="0">
              <a:buNone/>
            </a:pPr>
            <a:endParaRPr lang="uk-UA" b="1" i="1" dirty="0" smtClean="0"/>
          </a:p>
          <a:p>
            <a:pPr marL="0" indent="0">
              <a:buNone/>
            </a:pPr>
            <a:r>
              <a:rPr lang="uk-UA" b="1" i="1" dirty="0" smtClean="0"/>
              <a:t>Майже 70% енергії , що виробляється в організмі людини  є продуктом обміну вуглеводів . </a:t>
            </a:r>
            <a:endParaRPr lang="ru-RU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758131"/>
            <a:ext cx="28988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Енергетична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022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4032448" cy="1143000"/>
          </a:xfrm>
        </p:spPr>
        <p:txBody>
          <a:bodyPr/>
          <a:lstStyle/>
          <a:p>
            <a:r>
              <a:rPr lang="uk-UA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Запасаюча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4357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930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828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19708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71</Words>
  <Application>Microsoft Office PowerPoint</Application>
  <PresentationFormat>Экран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Вуглеводи як компоненти їжі ,              їх роль в організмі людини . </vt:lpstr>
      <vt:lpstr>Вуглеводи — це органічні сполуки, до складу яких входять вуглець, водень і кисень. </vt:lpstr>
      <vt:lpstr>Поширеність та вміст </vt:lpstr>
      <vt:lpstr>Презентация PowerPoint</vt:lpstr>
      <vt:lpstr>Функції вуглеводів</vt:lpstr>
      <vt:lpstr>Запасаюча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Вуглеводи як компоненти їжі ,              їх роль в організмі людини . </dc:title>
  <cp:lastModifiedBy>Дом-ПК</cp:lastModifiedBy>
  <cp:revision>10</cp:revision>
  <dcterms:modified xsi:type="dcterms:W3CDTF">2014-02-25T20:15:12Z</dcterms:modified>
</cp:coreProperties>
</file>