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806500-DEBF-4B86-BF18-886B425D0A10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708DCE-BAE3-4A17-81D0-12D59C12E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806500-DEBF-4B86-BF18-886B425D0A10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708DCE-BAE3-4A17-81D0-12D59C12E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806500-DEBF-4B86-BF18-886B425D0A10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708DCE-BAE3-4A17-81D0-12D59C12E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806500-DEBF-4B86-BF18-886B425D0A10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708DCE-BAE3-4A17-81D0-12D59C12EA9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806500-DEBF-4B86-BF18-886B425D0A10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708DCE-BAE3-4A17-81D0-12D59C12EA9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806500-DEBF-4B86-BF18-886B425D0A10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708DCE-BAE3-4A17-81D0-12D59C12EA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806500-DEBF-4B86-BF18-886B425D0A10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708DCE-BAE3-4A17-81D0-12D59C12EA9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806500-DEBF-4B86-BF18-886B425D0A10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708DCE-BAE3-4A17-81D0-12D59C12EA9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806500-DEBF-4B86-BF18-886B425D0A10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708DCE-BAE3-4A17-81D0-12D59C12E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F806500-DEBF-4B86-BF18-886B425D0A10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708DCE-BAE3-4A17-81D0-12D59C12EA9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806500-DEBF-4B86-BF18-886B425D0A10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708DCE-BAE3-4A17-81D0-12D59C12EA9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806500-DEBF-4B86-BF18-886B425D0A10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2708DCE-BAE3-4A17-81D0-12D59C12EA9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СПИД</a:t>
            </a:r>
            <a:r>
              <a:rPr lang="ru-RU" b="0" dirty="0" smtClean="0"/>
              <a:t>, </a:t>
            </a:r>
            <a:r>
              <a:rPr lang="ru-RU" dirty="0" smtClean="0"/>
              <a:t>синдром приобретенного иммунодефицита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428604"/>
            <a:ext cx="9001156" cy="4525963"/>
          </a:xfrm>
        </p:spPr>
        <p:txBody>
          <a:bodyPr>
            <a:noAutofit/>
          </a:bodyPr>
          <a:lstStyle/>
          <a:p>
            <a:r>
              <a:rPr lang="ru-RU" sz="3200" dirty="0" smtClean="0"/>
              <a:t>Африка к югу от Сахары остаётся наиболее затронутым регионом: здесь проживает 67 % всех людей, живущих с ВИЧ, и зарегистрирован 91 % всех новых случаев инфекции среди детей. В результате эпидемии более 14 миллионов детей в Африке к югу от Сахары стали сиротами. Эпидемия ВИЧ-инфекции привела к резкому снижению средней продолжительности жизни во многих африканских </a:t>
            </a:r>
            <a:r>
              <a:rPr lang="ru-RU" sz="3200" dirty="0" smtClean="0"/>
              <a:t>странах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357166"/>
            <a:ext cx="8229600" cy="4525963"/>
          </a:xfrm>
        </p:spPr>
        <p:txBody>
          <a:bodyPr/>
          <a:lstStyle/>
          <a:p>
            <a:r>
              <a:rPr lang="ru-RU" dirty="0" smtClean="0"/>
              <a:t>В СССР первый случай </a:t>
            </a:r>
            <a:r>
              <a:rPr lang="ru-RU" dirty="0" err="1" smtClean="0"/>
              <a:t>СПИДа</a:t>
            </a:r>
            <a:r>
              <a:rPr lang="ru-RU" dirty="0" smtClean="0"/>
              <a:t> был зарегистрирован в 1982 году у ВИЧ-инфицированной девочки и ее матери, которая в 1978 году была невестой студента из Африки (тот через несколько лет умер от </a:t>
            </a:r>
            <a:r>
              <a:rPr lang="ru-RU" dirty="0" err="1" smtClean="0"/>
              <a:t>СПИДа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3000372"/>
            <a:ext cx="4679181" cy="311945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Отсутствие </a:t>
            </a:r>
            <a:r>
              <a:rPr lang="ru-RU" sz="3600" dirty="0" err="1" smtClean="0"/>
              <a:t>антиретровирусной</a:t>
            </a:r>
            <a:r>
              <a:rPr lang="ru-RU" sz="3600" dirty="0" smtClean="0"/>
              <a:t> терапии средняя продолжительность жизни с ВИЧ-инфекцией составляет от девяти до десяти лет, средняя продолжительность жизни на стадии СПИД составляет около девяти месяцев.</a:t>
            </a:r>
            <a:endParaRPr lang="ru-RU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45259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Вирусы </a:t>
            </a:r>
            <a:r>
              <a:rPr lang="ru-RU" sz="3600" dirty="0" err="1" smtClean="0"/>
              <a:t>СПИДа</a:t>
            </a:r>
            <a:r>
              <a:rPr lang="ru-RU" sz="3600" dirty="0" smtClean="0"/>
              <a:t> при кипячении погибают через 1 мин, но при этом стойки к солнечным лучам и замораживанию.</a:t>
            </a:r>
            <a:endParaRPr lang="ru-RU" sz="3600" dirty="0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643182"/>
            <a:ext cx="4357718" cy="348617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На сегодня вирус иммунодефицита человека (ВИЧ) — самый изученный из всех вирусов. О ВИЧ опубликовано более 200 тыс. научных статей.</a:t>
            </a:r>
            <a:endParaRPr lang="ru-RU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 заражение другого человека ВИЧ-инфекцией или </a:t>
            </a:r>
            <a:r>
              <a:rPr lang="ru-RU" sz="3200" dirty="0" err="1" smtClean="0"/>
              <a:t>поставление</a:t>
            </a:r>
            <a:r>
              <a:rPr lang="ru-RU" sz="3200" dirty="0" smtClean="0"/>
              <a:t> его в опасность заражения ВИЧ-инфекцией в значительном числе государств предусматривается уголовная ответственность.</a:t>
            </a:r>
            <a:endParaRPr lang="ru-RU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428604"/>
            <a:ext cx="4500594" cy="4525963"/>
          </a:xfrm>
        </p:spPr>
        <p:txBody>
          <a:bodyPr>
            <a:noAutofit/>
          </a:bodyPr>
          <a:lstStyle/>
          <a:p>
            <a:r>
              <a:rPr lang="ru-RU" sz="3200" dirty="0" smtClean="0"/>
              <a:t>В Киеве, возле Киево-Печерской Лавры, в Канадской провинции Квебек и столице Латвии Риге были установлены памятники жертвам </a:t>
            </a:r>
            <a:r>
              <a:rPr lang="ru-RU" sz="3200" dirty="0" err="1" smtClean="0"/>
              <a:t>СПИДа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4" name="Рисунок 3" descr="spi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071546"/>
            <a:ext cx="3857634" cy="514351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525963"/>
          </a:xfrm>
        </p:spPr>
        <p:txBody>
          <a:bodyPr/>
          <a:lstStyle/>
          <a:p>
            <a:r>
              <a:rPr lang="ru-RU" dirty="0" smtClean="0"/>
              <a:t>Всемирный день борьбы со </a:t>
            </a:r>
            <a:r>
              <a:rPr lang="ru-RU" dirty="0" err="1" smtClean="0"/>
              <a:t>СПИДом</a:t>
            </a:r>
            <a:r>
              <a:rPr lang="ru-RU" dirty="0" smtClean="0"/>
              <a:t> отмечается ежегодно 1 декабря. Впервые он был провозглашён ВОЗ в 1988 году.</a:t>
            </a:r>
            <a:endParaRPr lang="ru-RU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1857364"/>
            <a:ext cx="5010857" cy="4384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571480"/>
            <a:ext cx="5500726" cy="542928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СПИД — это стадия ВИЧ (вирус иммунодефицита человека) инфекции, при которой </a:t>
            </a:r>
            <a:r>
              <a:rPr lang="ru-RU" sz="3600" dirty="0" err="1" smtClean="0"/>
              <a:t>имунная</a:t>
            </a:r>
            <a:r>
              <a:rPr lang="ru-RU" sz="3600" dirty="0" smtClean="0"/>
              <a:t> система человека отказывается защищать своего </a:t>
            </a:r>
            <a:r>
              <a:rPr lang="ru-RU" sz="3600" dirty="0" smtClean="0"/>
              <a:t>хозяина.</a:t>
            </a:r>
            <a:endParaRPr lang="ru-RU" sz="3600" dirty="0"/>
          </a:p>
        </p:txBody>
      </p:sp>
      <p:pic>
        <p:nvPicPr>
          <p:cNvPr id="4" name="Рисунок 3" descr="Red_Ribbon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4475" y="571480"/>
            <a:ext cx="3819525" cy="57054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214290"/>
            <a:ext cx="8229600" cy="4525963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Изначально болезнь получила неофициальное название "болезни четырех Г" - так как была обнаружена у жителей или гостей </a:t>
            </a:r>
            <a:r>
              <a:rPr lang="ru-RU" sz="3200" dirty="0" smtClean="0"/>
              <a:t>Гаити, </a:t>
            </a:r>
            <a:r>
              <a:rPr lang="ru-RU" sz="3200" dirty="0" smtClean="0"/>
              <a:t>употреблявших героин</a:t>
            </a:r>
            <a:r>
              <a:rPr lang="ru-RU" sz="3200" dirty="0" smtClean="0"/>
              <a:t>.</a:t>
            </a:r>
            <a:r>
              <a:rPr lang="ru-RU" sz="3200" dirty="0" smtClean="0"/>
              <a:t> Схожими симптомами обладают два вируса иммунодефицита, которыми болеют два вида африканских обезьян: обыкновенные шимпанзе и дымчатые </a:t>
            </a:r>
            <a:r>
              <a:rPr lang="ru-RU" sz="3200" dirty="0" err="1" smtClean="0"/>
              <a:t>мангобеи</a:t>
            </a:r>
            <a:r>
              <a:rPr lang="ru-RU" sz="3200" dirty="0" smtClean="0"/>
              <a:t>. Вполне возможно, что вирус </a:t>
            </a:r>
            <a:r>
              <a:rPr lang="ru-RU" sz="3200" dirty="0" err="1" smtClean="0"/>
              <a:t>мутировал</a:t>
            </a:r>
            <a:r>
              <a:rPr lang="ru-RU" sz="3200" dirty="0" smtClean="0"/>
              <a:t> и преодолел </a:t>
            </a:r>
            <a:r>
              <a:rPr lang="ru-RU" sz="3200" dirty="0" err="1" smtClean="0"/>
              <a:t>межвидовый</a:t>
            </a:r>
            <a:r>
              <a:rPr lang="ru-RU" sz="3200" dirty="0" smtClean="0"/>
              <a:t> барьер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357654" y="214290"/>
            <a:ext cx="4786346" cy="4525963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Передача ВИЧ может происходить при </a:t>
            </a:r>
            <a:r>
              <a:rPr lang="ru-RU" sz="3200" dirty="0" smtClean="0"/>
              <a:t>сексе</a:t>
            </a:r>
            <a:r>
              <a:rPr lang="ru-RU" sz="3200" dirty="0" smtClean="0"/>
              <a:t>, переливании крови, использовании зараженных игл и шприцев; между матерью и ребёнком во время беременности, родов или при грудном вскармливании.</a:t>
            </a:r>
            <a:endParaRPr lang="ru-RU" sz="3200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17" y="1571612"/>
            <a:ext cx="4353366" cy="34861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85728"/>
            <a:ext cx="8929718" cy="4525963"/>
          </a:xfrm>
        </p:spPr>
        <p:txBody>
          <a:bodyPr>
            <a:noAutofit/>
          </a:bodyPr>
          <a:lstStyle/>
          <a:p>
            <a:r>
              <a:rPr lang="ru-RU" sz="3200" dirty="0" smtClean="0"/>
              <a:t>Вирус не передается при </a:t>
            </a:r>
            <a:r>
              <a:rPr lang="ru-RU" sz="3200" dirty="0" smtClean="0"/>
              <a:t>поцелуях и </a:t>
            </a:r>
            <a:r>
              <a:rPr lang="ru-RU" sz="3200" dirty="0" smtClean="0"/>
              <a:t>других близких физических контактах с человеком, являющимся носителем вируса. Он также не передается при дыхании, когда вы дышите одним воздухом с человеком, зараженным вирусом, при плавании с больным человеком в одном бассейне и т. д. Вирус также не передается через кашель или чиханье. Вирус иммунодефицита не может переноситься москитами и другими кровососущими насекомыми.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4525963"/>
          </a:xfrm>
        </p:spPr>
        <p:txBody>
          <a:bodyPr>
            <a:noAutofit/>
          </a:bodyPr>
          <a:lstStyle/>
          <a:p>
            <a:r>
              <a:rPr lang="ru-RU" sz="3600" dirty="0" smtClean="0"/>
              <a:t>Ученые доказали, что ВИЧ образовался в Западно-Центральной Африке в конце девятнадцатого или в начале двадцатого века. СПИД был впервые описан Центрами по контролю и профилактике заболеваний США в 1981 году, а его возбудитель, ВИЧ, был описан в начале 1980-х.</a:t>
            </a: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До настоящего времени не создано вакцины против ВИЧ, лечение ВИЧ-инфекции значительно замедляет течение болезни, однако известен только единичный случай полного излечения болезни в результате пересадки модифицированных стволовых клеток. Интересно, что  за тридцать с лишним лет с того момента, как ученые открыли этот вирус, у некоторых наблюдаемых инфицированных пациентов признаки и симптомы ВИЧ (</a:t>
            </a:r>
            <a:r>
              <a:rPr lang="ru-RU" dirty="0" err="1" smtClean="0"/>
              <a:t>СПИДа</a:t>
            </a:r>
            <a:r>
              <a:rPr lang="ru-RU" dirty="0" smtClean="0"/>
              <a:t>) до сих пор не проявились.</a:t>
            </a:r>
            <a:endParaRPr lang="ru-RU" dirty="0"/>
          </a:p>
        </p:txBody>
      </p:sp>
      <p:pic>
        <p:nvPicPr>
          <p:cNvPr id="4" name="Рисунок 3" descr="information_items_19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4048125"/>
            <a:ext cx="3810000" cy="28098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525963"/>
          </a:xfrm>
        </p:spPr>
        <p:txBody>
          <a:bodyPr>
            <a:noAutofit/>
          </a:bodyPr>
          <a:lstStyle/>
          <a:p>
            <a:r>
              <a:rPr lang="ru-RU" sz="3200" dirty="0" smtClean="0"/>
              <a:t>В мире уже есть большое количество ученых, называемых </a:t>
            </a:r>
            <a:r>
              <a:rPr lang="ru-RU" sz="3200" dirty="0" err="1" smtClean="0"/>
              <a:t>СПИД-диссидентами</a:t>
            </a:r>
            <a:r>
              <a:rPr lang="ru-RU" sz="3200" dirty="0" smtClean="0"/>
              <a:t>, которые не разделяют навязываемую всему миру вирусную теорию смертельного </a:t>
            </a:r>
            <a:r>
              <a:rPr lang="ru-RU" sz="3200" dirty="0" err="1" smtClean="0"/>
              <a:t>СПИДа</a:t>
            </a:r>
            <a:r>
              <a:rPr lang="ru-RU" sz="3200" dirty="0" smtClean="0"/>
              <a:t>. </a:t>
            </a:r>
            <a:r>
              <a:rPr lang="ru-RU" sz="3200" dirty="0" err="1" smtClean="0"/>
              <a:t>Одим</a:t>
            </a:r>
            <a:r>
              <a:rPr lang="ru-RU" sz="3200" dirty="0" smtClean="0"/>
              <a:t> из доказательств их гипотезы является то, обследованные жены 15 000 «</a:t>
            </a:r>
            <a:r>
              <a:rPr lang="ru-RU" sz="3200" dirty="0" err="1" smtClean="0"/>
              <a:t>ВИЧ-положительных</a:t>
            </a:r>
            <a:r>
              <a:rPr lang="ru-RU" sz="3200" dirty="0" smtClean="0"/>
              <a:t>» американцев почему-то не заразились вирусом, продолжая жить половой жизнью со своими мужьями.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428604"/>
            <a:ext cx="8229600" cy="4525963"/>
          </a:xfrm>
        </p:spPr>
        <p:txBody>
          <a:bodyPr/>
          <a:lstStyle/>
          <a:p>
            <a:r>
              <a:rPr lang="ru-RU" dirty="0" smtClean="0"/>
              <a:t>По данным Объединенной программы ООН по ВИЧ/</a:t>
            </a:r>
            <a:r>
              <a:rPr lang="ru-RU" dirty="0" err="1" smtClean="0"/>
              <a:t>СПИДу</a:t>
            </a:r>
            <a:r>
              <a:rPr lang="ru-RU" dirty="0" smtClean="0"/>
              <a:t>  с 1996 по 2009 год мировые расходы на борьбу с этой болезнью возросли с $300 </a:t>
            </a:r>
            <a:r>
              <a:rPr lang="ru-RU" dirty="0" err="1" smtClean="0"/>
              <a:t>млн</a:t>
            </a:r>
            <a:r>
              <a:rPr lang="ru-RU" dirty="0" smtClean="0"/>
              <a:t> до $15,9 </a:t>
            </a:r>
            <a:r>
              <a:rPr lang="ru-RU" dirty="0" err="1" smtClean="0"/>
              <a:t>млрд</a:t>
            </a:r>
            <a:r>
              <a:rPr lang="ru-RU" dirty="0" smtClean="0"/>
              <a:t> в год.</a:t>
            </a:r>
            <a:endParaRPr lang="ru-RU" dirty="0"/>
          </a:p>
        </p:txBody>
      </p:sp>
      <p:pic>
        <p:nvPicPr>
          <p:cNvPr id="4" name="Рисунок 3" descr="загруженное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700" y="2519362"/>
            <a:ext cx="5329266" cy="385564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</TotalTime>
  <Words>540</Words>
  <Application>Microsoft Office PowerPoint</Application>
  <PresentationFormat>Экран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СПИД, синдром приобретенного иммунодефицита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СПИД, синдром приобретенного иммунодефицита</dc:title>
  <dc:creator>карина</dc:creator>
  <cp:lastModifiedBy>карина</cp:lastModifiedBy>
  <cp:revision>3</cp:revision>
  <dcterms:created xsi:type="dcterms:W3CDTF">2012-11-29T16:42:50Z</dcterms:created>
  <dcterms:modified xsi:type="dcterms:W3CDTF">2012-11-29T17:05:31Z</dcterms:modified>
</cp:coreProperties>
</file>