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70" r:id="rId10"/>
    <p:sldId id="271" r:id="rId11"/>
    <p:sldId id="263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22A9B9-666E-4B2D-A9E4-041450234C6D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2BFC91-A727-4F45-837D-02B503C6BA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692696"/>
            <a:ext cx="8458200" cy="2304256"/>
          </a:xfrm>
        </p:spPr>
        <p:txBody>
          <a:bodyPr>
            <a:normAutofit/>
          </a:bodyPr>
          <a:lstStyle/>
          <a:p>
            <a:r>
              <a:rPr lang="uk-UA" sz="9600" dirty="0" smtClean="0"/>
              <a:t>Сифіліс</a:t>
            </a:r>
            <a:endParaRPr lang="ru-RU" sz="9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4133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Файл:2ndsyphil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6081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82047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третинний</a:t>
            </a:r>
            <a:r>
              <a:rPr lang="ru-RU" sz="3200" dirty="0"/>
              <a:t> </a:t>
            </a:r>
            <a:r>
              <a:rPr lang="ru-RU" sz="3200" dirty="0" err="1"/>
              <a:t>період</a:t>
            </a:r>
            <a:r>
              <a:rPr lang="ru-RU" sz="3200" dirty="0"/>
              <a:t> </a:t>
            </a:r>
            <a:r>
              <a:rPr lang="ru-RU" sz="3200" dirty="0" err="1"/>
              <a:t>спостерігається</a:t>
            </a:r>
            <a:r>
              <a:rPr lang="ru-RU" sz="3200" dirty="0"/>
              <a:t> через </a:t>
            </a:r>
            <a:r>
              <a:rPr lang="ru-RU" sz="3200" dirty="0" err="1"/>
              <a:t>кілька</a:t>
            </a:r>
            <a:r>
              <a:rPr lang="ru-RU" sz="3200" dirty="0"/>
              <a:t> </a:t>
            </a:r>
            <a:r>
              <a:rPr lang="ru-RU" sz="3200" dirty="0" err="1"/>
              <a:t>років</a:t>
            </a:r>
            <a:r>
              <a:rPr lang="ru-RU" sz="3200" dirty="0"/>
              <a:t>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зараження</a:t>
            </a:r>
            <a:r>
              <a:rPr lang="ru-RU" sz="3200" dirty="0"/>
              <a:t>. У </a:t>
            </a:r>
            <a:r>
              <a:rPr lang="ru-RU" sz="3200" dirty="0" err="1"/>
              <a:t>третинному</a:t>
            </a:r>
            <a:r>
              <a:rPr lang="ru-RU" sz="3200" dirty="0"/>
              <a:t> </a:t>
            </a:r>
            <a:r>
              <a:rPr lang="ru-RU" sz="3200" dirty="0" err="1"/>
              <a:t>періоді</a:t>
            </a:r>
            <a:r>
              <a:rPr lang="ru-RU" sz="3200" dirty="0"/>
              <a:t> </a:t>
            </a:r>
            <a:r>
              <a:rPr lang="ru-RU" sz="3200" dirty="0" err="1"/>
              <a:t>уражається</a:t>
            </a:r>
            <a:r>
              <a:rPr lang="ru-RU" sz="3200" dirty="0"/>
              <a:t> </a:t>
            </a:r>
            <a:r>
              <a:rPr lang="ru-RU" sz="3200" dirty="0" err="1"/>
              <a:t>шкіра</a:t>
            </a:r>
            <a:r>
              <a:rPr lang="ru-RU" sz="3200" dirty="0"/>
              <a:t>, </a:t>
            </a:r>
            <a:r>
              <a:rPr lang="ru-RU" sz="3200" dirty="0" err="1"/>
              <a:t>слизові</a:t>
            </a:r>
            <a:r>
              <a:rPr lang="ru-RU" sz="3200" dirty="0"/>
              <a:t> </a:t>
            </a:r>
            <a:r>
              <a:rPr lang="ru-RU" sz="3200" dirty="0" err="1"/>
              <a:t>оболонки</a:t>
            </a:r>
            <a:r>
              <a:rPr lang="ru-RU" sz="3200" dirty="0"/>
              <a:t>, </a:t>
            </a:r>
            <a:r>
              <a:rPr lang="ru-RU" sz="3200" dirty="0" err="1"/>
              <a:t>кісти</a:t>
            </a:r>
            <a:r>
              <a:rPr lang="ru-RU" sz="3200" dirty="0"/>
              <a:t>, </a:t>
            </a:r>
            <a:r>
              <a:rPr lang="ru-RU" sz="3200" dirty="0" err="1"/>
              <a:t>суглоби</a:t>
            </a:r>
            <a:r>
              <a:rPr lang="ru-RU" sz="3200" dirty="0"/>
              <a:t>, </a:t>
            </a:r>
            <a:r>
              <a:rPr lang="ru-RU" sz="3200" dirty="0" err="1"/>
              <a:t>внутрішні</a:t>
            </a:r>
            <a:r>
              <a:rPr lang="ru-RU" sz="3200" dirty="0"/>
              <a:t> </a:t>
            </a:r>
            <a:r>
              <a:rPr lang="ru-RU" sz="3200" dirty="0" err="1"/>
              <a:t>органи</a:t>
            </a:r>
            <a:r>
              <a:rPr lang="ru-RU" sz="3200" dirty="0"/>
              <a:t> </a:t>
            </a:r>
            <a:r>
              <a:rPr lang="ru-RU" sz="3200" dirty="0" err="1"/>
              <a:t>з</a:t>
            </a:r>
            <a:r>
              <a:rPr lang="ru-RU" sz="3200" dirty="0"/>
              <a:t> </a:t>
            </a:r>
            <a:r>
              <a:rPr lang="ru-RU" sz="3200" dirty="0" err="1"/>
              <a:t>необоротними</a:t>
            </a:r>
            <a:r>
              <a:rPr lang="ru-RU" sz="3200" dirty="0"/>
              <a:t> </a:t>
            </a:r>
            <a:r>
              <a:rPr lang="ru-RU" sz="3200" dirty="0" err="1"/>
              <a:t>змінами</a:t>
            </a:r>
            <a:r>
              <a:rPr lang="ru-RU" sz="3200" dirty="0"/>
              <a:t>. </a:t>
            </a:r>
            <a:r>
              <a:rPr lang="ru-RU" sz="3200" dirty="0" err="1"/>
              <a:t>Характеризується</a:t>
            </a:r>
            <a:r>
              <a:rPr lang="ru-RU" sz="3200" dirty="0"/>
              <a:t> </a:t>
            </a:r>
            <a:r>
              <a:rPr lang="ru-RU" sz="3200" dirty="0" err="1"/>
              <a:t>появою</a:t>
            </a:r>
            <a:r>
              <a:rPr lang="ru-RU" sz="3200" dirty="0"/>
              <a:t> </a:t>
            </a:r>
            <a:r>
              <a:rPr lang="ru-RU" sz="3200" dirty="0" err="1"/>
              <a:t>інфекційних</a:t>
            </a:r>
            <a:r>
              <a:rPr lang="ru-RU" sz="3200" dirty="0"/>
              <a:t> гранулем - </a:t>
            </a:r>
            <a:r>
              <a:rPr lang="ru-RU" sz="3200" dirty="0" err="1"/>
              <a:t>скупчень</a:t>
            </a:r>
            <a:r>
              <a:rPr lang="ru-RU" sz="3200" dirty="0"/>
              <a:t> </a:t>
            </a:r>
            <a:r>
              <a:rPr lang="ru-RU" sz="3200" dirty="0" err="1"/>
              <a:t>кліток</a:t>
            </a:r>
            <a:r>
              <a:rPr lang="ru-RU" sz="3200" dirty="0"/>
              <a:t> у </a:t>
            </a:r>
            <a:r>
              <a:rPr lang="ru-RU" sz="3200" dirty="0" err="1"/>
              <a:t>різних</a:t>
            </a:r>
            <a:r>
              <a:rPr lang="ru-RU" sz="3200" dirty="0"/>
              <a:t> тканинах. Гранулема в </a:t>
            </a:r>
            <a:r>
              <a:rPr lang="ru-RU" sz="3200" dirty="0" err="1"/>
              <a:t>шкірі</a:t>
            </a:r>
            <a:r>
              <a:rPr lang="ru-RU" sz="3200" dirty="0"/>
              <a:t> </a:t>
            </a:r>
            <a:r>
              <a:rPr lang="ru-RU" sz="3200" dirty="0" err="1"/>
              <a:t>називається</a:t>
            </a:r>
            <a:r>
              <a:rPr lang="ru-RU" sz="3200" dirty="0"/>
              <a:t> </a:t>
            </a:r>
            <a:r>
              <a:rPr lang="ru-RU" sz="3200" dirty="0" err="1"/>
              <a:t>гумою</a:t>
            </a:r>
            <a:r>
              <a:rPr lang="ru-RU" sz="3200" dirty="0"/>
              <a:t>. </a:t>
            </a:r>
            <a:r>
              <a:rPr lang="ru-RU" sz="3200" dirty="0" err="1"/>
              <a:t>Ці</a:t>
            </a:r>
            <a:r>
              <a:rPr lang="ru-RU" sz="3200" dirty="0"/>
              <a:t> </a:t>
            </a:r>
            <a:r>
              <a:rPr lang="ru-RU" sz="3200" dirty="0" err="1"/>
              <a:t>елементи</a:t>
            </a:r>
            <a:r>
              <a:rPr lang="ru-RU" sz="3200" dirty="0"/>
              <a:t> </a:t>
            </a:r>
            <a:r>
              <a:rPr lang="ru-RU" sz="3200" dirty="0" err="1"/>
              <a:t>руйнуються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приводить до </a:t>
            </a:r>
            <a:r>
              <a:rPr lang="ru-RU" sz="3200" dirty="0" err="1"/>
              <a:t>необоротних</a:t>
            </a:r>
            <a:r>
              <a:rPr lang="ru-RU" sz="3200" dirty="0"/>
              <a:t> </a:t>
            </a:r>
            <a:r>
              <a:rPr lang="ru-RU" sz="3200" dirty="0" err="1"/>
              <a:t>змін</a:t>
            </a:r>
            <a:r>
              <a:rPr lang="ru-RU" sz="3200" dirty="0"/>
              <a:t>. </a:t>
            </a:r>
            <a:r>
              <a:rPr lang="ru-RU" sz="3200" dirty="0" err="1"/>
              <a:t>Наприклад</a:t>
            </a:r>
            <a:r>
              <a:rPr lang="ru-RU" sz="3200" dirty="0"/>
              <a:t>, при </a:t>
            </a:r>
            <a:r>
              <a:rPr lang="ru-RU" sz="3200" dirty="0" err="1"/>
              <a:t>руйнуванні</a:t>
            </a:r>
            <a:r>
              <a:rPr lang="ru-RU" sz="3200" dirty="0"/>
              <a:t> </a:t>
            </a:r>
            <a:r>
              <a:rPr lang="ru-RU" sz="3200" dirty="0" err="1"/>
              <a:t>гуми</a:t>
            </a:r>
            <a:r>
              <a:rPr lang="ru-RU" sz="3200" dirty="0"/>
              <a:t> </a:t>
            </a:r>
            <a:r>
              <a:rPr lang="ru-RU" sz="3200" dirty="0" err="1"/>
              <a:t>розташованої</a:t>
            </a:r>
            <a:r>
              <a:rPr lang="ru-RU" sz="3200" dirty="0"/>
              <a:t> в </a:t>
            </a:r>
            <a:r>
              <a:rPr lang="ru-RU" sz="3200" dirty="0" err="1"/>
              <a:t>м'якому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твердому </a:t>
            </a:r>
            <a:r>
              <a:rPr lang="ru-RU" sz="3200" dirty="0" err="1"/>
              <a:t>небі</a:t>
            </a:r>
            <a:r>
              <a:rPr lang="ru-RU" sz="3200" dirty="0"/>
              <a:t> </a:t>
            </a:r>
            <a:r>
              <a:rPr lang="ru-RU" sz="3200" dirty="0" err="1"/>
              <a:t>утвориться</a:t>
            </a:r>
            <a:r>
              <a:rPr lang="ru-RU" sz="3200" dirty="0"/>
              <a:t> </a:t>
            </a:r>
            <a:r>
              <a:rPr lang="ru-RU" sz="3200" dirty="0" err="1"/>
              <a:t>отвір</a:t>
            </a:r>
            <a:r>
              <a:rPr lang="ru-RU" sz="3200" dirty="0"/>
              <a:t> (</a:t>
            </a:r>
            <a:r>
              <a:rPr lang="ru-RU" sz="3200" dirty="0" err="1"/>
              <a:t>перфорація</a:t>
            </a:r>
            <a:r>
              <a:rPr lang="ru-RU" sz="3200" dirty="0"/>
              <a:t>).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8991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/>
              <a:t>Діагностика</a:t>
            </a:r>
            <a:r>
              <a:rPr lang="ru-RU" sz="3600" b="1" dirty="0"/>
              <a:t> </a:t>
            </a:r>
            <a:r>
              <a:rPr lang="ru-RU" sz="3600" b="1" dirty="0" err="1"/>
              <a:t>сифілісу</a:t>
            </a:r>
            <a:r>
              <a:rPr lang="ru-RU" sz="3600" b="1" dirty="0"/>
              <a:t> </a:t>
            </a:r>
            <a:r>
              <a:rPr lang="ru-RU" sz="3600" b="1" dirty="0" err="1"/>
              <a:t>заснована</a:t>
            </a:r>
            <a:r>
              <a:rPr lang="ru-RU" sz="3600" b="1" dirty="0"/>
              <a:t> на:</a:t>
            </a:r>
            <a:endParaRPr lang="ru-RU" sz="3600" dirty="0"/>
          </a:p>
          <a:p>
            <a:r>
              <a:rPr lang="ru-RU" sz="3600" dirty="0" err="1"/>
              <a:t>вивченні</a:t>
            </a:r>
            <a:r>
              <a:rPr lang="ru-RU" sz="3600" dirty="0"/>
              <a:t> </a:t>
            </a:r>
            <a:r>
              <a:rPr lang="ru-RU" sz="3600" dirty="0" err="1"/>
              <a:t>скарг</a:t>
            </a:r>
            <a:r>
              <a:rPr lang="ru-RU" sz="3600" dirty="0"/>
              <a:t> хворого, моменту </a:t>
            </a:r>
            <a:r>
              <a:rPr lang="ru-RU" sz="3600" dirty="0" err="1"/>
              <a:t>їхнього</a:t>
            </a:r>
            <a:r>
              <a:rPr lang="ru-RU" sz="3600" dirty="0"/>
              <a:t> </a:t>
            </a:r>
            <a:r>
              <a:rPr lang="ru-RU" sz="3600" dirty="0" err="1"/>
              <a:t>виникнення</a:t>
            </a:r>
            <a:r>
              <a:rPr lang="ru-RU" sz="3600" dirty="0"/>
              <a:t>, </a:t>
            </a:r>
            <a:r>
              <a:rPr lang="ru-RU" sz="3600" dirty="0" err="1"/>
              <a:t>можливих</a:t>
            </a:r>
            <a:r>
              <a:rPr lang="ru-RU" sz="3600" dirty="0"/>
              <a:t> причин;</a:t>
            </a:r>
          </a:p>
          <a:p>
            <a:r>
              <a:rPr lang="ru-RU" sz="3600" dirty="0" err="1"/>
              <a:t>даних</a:t>
            </a:r>
            <a:r>
              <a:rPr lang="ru-RU" sz="3600" dirty="0"/>
              <a:t> </a:t>
            </a:r>
            <a:r>
              <a:rPr lang="ru-RU" sz="3600" dirty="0" err="1"/>
              <a:t>огляду</a:t>
            </a:r>
            <a:r>
              <a:rPr lang="ru-RU" sz="3600" dirty="0"/>
              <a:t>;</a:t>
            </a:r>
          </a:p>
          <a:p>
            <a:r>
              <a:rPr lang="ru-RU" sz="3600" dirty="0" err="1"/>
              <a:t>лабораторних</a:t>
            </a:r>
            <a:r>
              <a:rPr lang="ru-RU" sz="3600" dirty="0"/>
              <a:t> </a:t>
            </a:r>
            <a:r>
              <a:rPr lang="ru-RU" sz="3600" dirty="0" err="1"/>
              <a:t>даних</a:t>
            </a:r>
            <a:r>
              <a:rPr lang="ru-RU" sz="3600" dirty="0"/>
              <a:t> (</a:t>
            </a:r>
            <a:r>
              <a:rPr lang="ru-RU" sz="3600" dirty="0" err="1"/>
              <a:t>мікроскопічне</a:t>
            </a:r>
            <a:r>
              <a:rPr lang="ru-RU" sz="3600" dirty="0"/>
              <a:t> </a:t>
            </a:r>
            <a:r>
              <a:rPr lang="ru-RU" sz="3600" dirty="0" err="1"/>
              <a:t>дослідження</a:t>
            </a:r>
            <a:r>
              <a:rPr lang="ru-RU" sz="3600" dirty="0"/>
              <a:t> </a:t>
            </a:r>
            <a:r>
              <a:rPr lang="ru-RU" sz="3600" dirty="0" err="1"/>
              <a:t>відокремлюваного</a:t>
            </a:r>
            <a:r>
              <a:rPr lang="ru-RU" sz="3600" dirty="0"/>
              <a:t> твердого </a:t>
            </a:r>
            <a:r>
              <a:rPr lang="ru-RU" sz="3600" dirty="0" err="1"/>
              <a:t>шанкеру</a:t>
            </a:r>
            <a:r>
              <a:rPr lang="ru-RU" sz="3600" dirty="0"/>
              <a:t>, </a:t>
            </a:r>
            <a:r>
              <a:rPr lang="ru-RU" sz="3600" dirty="0" err="1"/>
              <a:t>серологічна</a:t>
            </a:r>
            <a:r>
              <a:rPr lang="ru-RU" sz="3600" dirty="0"/>
              <a:t> </a:t>
            </a:r>
            <a:r>
              <a:rPr lang="ru-RU" sz="3600" dirty="0" err="1"/>
              <a:t>діагностика</a:t>
            </a:r>
            <a:r>
              <a:rPr lang="ru-RU" sz="3600" dirty="0"/>
              <a:t> - </a:t>
            </a:r>
            <a:r>
              <a:rPr lang="ru-RU" sz="3600" dirty="0" err="1"/>
              <a:t>пошук</a:t>
            </a:r>
            <a:r>
              <a:rPr lang="ru-RU" sz="3600" dirty="0"/>
              <a:t> </a:t>
            </a:r>
            <a:r>
              <a:rPr lang="ru-RU" sz="3600" dirty="0" err="1"/>
              <a:t>антитіл</a:t>
            </a:r>
            <a:r>
              <a:rPr lang="ru-RU" sz="3600" dirty="0"/>
              <a:t>, </a:t>
            </a:r>
            <a:r>
              <a:rPr lang="ru-RU" sz="3600" dirty="0" err="1"/>
              <a:t>вироблюваних</a:t>
            </a:r>
            <a:r>
              <a:rPr lang="ru-RU" sz="3600" dirty="0"/>
              <a:t> </a:t>
            </a:r>
            <a:r>
              <a:rPr lang="ru-RU" sz="3600" dirty="0" err="1"/>
              <a:t>організмом</a:t>
            </a:r>
            <a:r>
              <a:rPr lang="ru-RU" sz="3600" dirty="0"/>
              <a:t> </a:t>
            </a:r>
            <a:r>
              <a:rPr lang="ru-RU" sz="3600" dirty="0" err="1"/>
              <a:t>проти</a:t>
            </a:r>
            <a:r>
              <a:rPr lang="ru-RU" sz="3600" dirty="0"/>
              <a:t> </a:t>
            </a:r>
            <a:r>
              <a:rPr lang="ru-RU" sz="3600" dirty="0" err="1"/>
              <a:t>блідої</a:t>
            </a:r>
            <a:r>
              <a:rPr lang="ru-RU" sz="3600" dirty="0"/>
              <a:t> </a:t>
            </a:r>
            <a:r>
              <a:rPr lang="ru-RU" sz="3600" dirty="0" err="1"/>
              <a:t>трепонеми</a:t>
            </a:r>
            <a:r>
              <a:rPr lang="ru-RU" sz="3600" dirty="0"/>
              <a:t> - </a:t>
            </a:r>
            <a:r>
              <a:rPr lang="ru-RU" sz="3600" dirty="0" err="1"/>
              <a:t>мікрореакція</a:t>
            </a:r>
            <a:r>
              <a:rPr lang="ru-RU" sz="3600" dirty="0"/>
              <a:t> </a:t>
            </a:r>
            <a:r>
              <a:rPr lang="ru-RU" sz="3600" dirty="0" err="1"/>
              <a:t>преципітації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реакція</a:t>
            </a:r>
            <a:r>
              <a:rPr lang="ru-RU" sz="3600" dirty="0"/>
              <a:t> </a:t>
            </a:r>
            <a:r>
              <a:rPr lang="ru-RU" sz="3600" dirty="0" err="1"/>
              <a:t>Васермана</a:t>
            </a:r>
            <a:r>
              <a:rPr lang="ru-RU" sz="3600" dirty="0"/>
              <a:t> </a:t>
            </a:r>
            <a:r>
              <a:rPr lang="ru-RU" sz="3600" dirty="0" err="1"/>
              <a:t>й</a:t>
            </a:r>
            <a:r>
              <a:rPr lang="ru-RU" sz="3600" dirty="0"/>
              <a:t> </a:t>
            </a:r>
            <a:r>
              <a:rPr lang="ru-RU" sz="3600" dirty="0" err="1"/>
              <a:t>ін</a:t>
            </a:r>
            <a:r>
              <a:rPr lang="ru-RU" sz="3600" dirty="0"/>
              <a:t>.).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364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/>
              <a:t>Лікування</a:t>
            </a:r>
            <a:r>
              <a:rPr lang="ru-RU" sz="3200" dirty="0"/>
              <a:t> </a:t>
            </a:r>
            <a:r>
              <a:rPr lang="ru-RU" sz="3200" dirty="0" err="1"/>
              <a:t>сифілісу</a:t>
            </a:r>
            <a:r>
              <a:rPr lang="ru-RU" sz="3200" dirty="0"/>
              <a:t> проводиться </a:t>
            </a:r>
            <a:r>
              <a:rPr lang="ru-RU" sz="3200" dirty="0" err="1"/>
              <a:t>тільки</a:t>
            </a:r>
            <a:r>
              <a:rPr lang="ru-RU" sz="3200" dirty="0"/>
              <a:t> </a:t>
            </a:r>
            <a:r>
              <a:rPr lang="ru-RU" sz="3200" dirty="0" err="1"/>
              <a:t>після</a:t>
            </a:r>
            <a:r>
              <a:rPr lang="ru-RU" sz="3200" dirty="0"/>
              <a:t> </a:t>
            </a:r>
            <a:r>
              <a:rPr lang="ru-RU" sz="3200" dirty="0" err="1"/>
              <a:t>встановлення</a:t>
            </a:r>
            <a:r>
              <a:rPr lang="ru-RU" sz="3200" dirty="0"/>
              <a:t> </a:t>
            </a:r>
            <a:r>
              <a:rPr lang="ru-RU" sz="3200" dirty="0" err="1"/>
              <a:t>діагнозу</a:t>
            </a:r>
            <a:r>
              <a:rPr lang="ru-RU" sz="3200" dirty="0"/>
              <a:t>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підтвердження</a:t>
            </a:r>
            <a:r>
              <a:rPr lang="ru-RU" sz="3200" dirty="0"/>
              <a:t>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лабораторними</a:t>
            </a:r>
            <a:r>
              <a:rPr lang="ru-RU" sz="3200" dirty="0"/>
              <a:t> методами </a:t>
            </a:r>
            <a:r>
              <a:rPr lang="ru-RU" sz="3200" dirty="0" err="1"/>
              <a:t>дослідження</a:t>
            </a:r>
            <a:r>
              <a:rPr lang="ru-RU" sz="3200" dirty="0"/>
              <a:t>. </a:t>
            </a:r>
            <a:r>
              <a:rPr lang="ru-RU" sz="3200" dirty="0" err="1"/>
              <a:t>Основним</a:t>
            </a:r>
            <a:r>
              <a:rPr lang="ru-RU" sz="3200" dirty="0"/>
              <a:t> видом </a:t>
            </a:r>
            <a:r>
              <a:rPr lang="ru-RU" sz="3200" dirty="0" err="1"/>
              <a:t>лікування</a:t>
            </a:r>
            <a:r>
              <a:rPr lang="ru-RU" sz="3200" dirty="0"/>
              <a:t> </a:t>
            </a:r>
            <a:r>
              <a:rPr lang="ru-RU" sz="3200" dirty="0" err="1"/>
              <a:t>є</a:t>
            </a:r>
            <a:r>
              <a:rPr lang="ru-RU" sz="3200" dirty="0"/>
              <a:t> </a:t>
            </a:r>
            <a:r>
              <a:rPr lang="ru-RU" sz="3200" dirty="0" err="1"/>
              <a:t>антибактеріальна</a:t>
            </a:r>
            <a:r>
              <a:rPr lang="ru-RU" sz="3200" dirty="0"/>
              <a:t> </a:t>
            </a:r>
            <a:r>
              <a:rPr lang="ru-RU" sz="3200" dirty="0" err="1"/>
              <a:t>терапія</a:t>
            </a:r>
            <a:r>
              <a:rPr lang="ru-RU" sz="3200" dirty="0"/>
              <a:t>. </a:t>
            </a:r>
            <a:r>
              <a:rPr lang="ru-RU" sz="3200" dirty="0" err="1"/>
              <a:t>Бліда</a:t>
            </a:r>
            <a:r>
              <a:rPr lang="ru-RU" sz="3200" dirty="0"/>
              <a:t> трепонема </a:t>
            </a:r>
            <a:r>
              <a:rPr lang="ru-RU" sz="3200" dirty="0" err="1"/>
              <a:t>найбільш</a:t>
            </a:r>
            <a:r>
              <a:rPr lang="ru-RU" sz="3200" dirty="0"/>
              <a:t> </a:t>
            </a:r>
            <a:r>
              <a:rPr lang="ru-RU" sz="3200" dirty="0" err="1"/>
              <a:t>чуттєва</a:t>
            </a:r>
            <a:r>
              <a:rPr lang="ru-RU" sz="3200" dirty="0"/>
              <a:t> до </a:t>
            </a:r>
            <a:r>
              <a:rPr lang="ru-RU" sz="3200" dirty="0" err="1"/>
              <a:t>антибіотиків</a:t>
            </a:r>
            <a:r>
              <a:rPr lang="ru-RU" sz="3200" dirty="0"/>
              <a:t> </a:t>
            </a:r>
            <a:r>
              <a:rPr lang="ru-RU" sz="3200" dirty="0" err="1"/>
              <a:t>групи</a:t>
            </a:r>
            <a:r>
              <a:rPr lang="ru-RU" sz="3200" dirty="0"/>
              <a:t> </a:t>
            </a:r>
            <a:r>
              <a:rPr lang="ru-RU" sz="3200" dirty="0" err="1"/>
              <a:t>пеніциліну</a:t>
            </a:r>
            <a:r>
              <a:rPr lang="ru-RU" sz="3200" dirty="0"/>
              <a:t> (</a:t>
            </a:r>
            <a:r>
              <a:rPr lang="ru-RU" sz="3200" dirty="0" err="1"/>
              <a:t>пеніцилін</a:t>
            </a:r>
            <a:r>
              <a:rPr lang="ru-RU" sz="3200" dirty="0"/>
              <a:t>, </a:t>
            </a:r>
            <a:r>
              <a:rPr lang="ru-RU" sz="3200" dirty="0" err="1"/>
              <a:t>біцилін</a:t>
            </a:r>
            <a:r>
              <a:rPr lang="ru-RU" sz="3200" dirty="0"/>
              <a:t> - 1, 3, 5 </a:t>
            </a:r>
            <a:r>
              <a:rPr lang="ru-RU" sz="3200" dirty="0" err="1"/>
              <a:t>і</a:t>
            </a:r>
            <a:r>
              <a:rPr lang="ru-RU" sz="3200" dirty="0"/>
              <a:t> </a:t>
            </a:r>
            <a:r>
              <a:rPr lang="ru-RU" sz="3200" dirty="0" err="1"/>
              <a:t>ін</a:t>
            </a:r>
            <a:r>
              <a:rPr lang="ru-RU" sz="3200" dirty="0"/>
              <a:t>.).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використовують</a:t>
            </a:r>
            <a:r>
              <a:rPr lang="ru-RU" sz="3200" dirty="0"/>
              <a:t> при </a:t>
            </a:r>
            <a:r>
              <a:rPr lang="ru-RU" sz="3200" dirty="0" err="1"/>
              <a:t>третинному</a:t>
            </a:r>
            <a:r>
              <a:rPr lang="ru-RU" sz="3200" dirty="0"/>
              <a:t> </a:t>
            </a:r>
            <a:r>
              <a:rPr lang="ru-RU" sz="3200" dirty="0" err="1"/>
              <a:t>сифілісі</a:t>
            </a:r>
            <a:r>
              <a:rPr lang="ru-RU" sz="3200" dirty="0"/>
              <a:t> </a:t>
            </a:r>
            <a:r>
              <a:rPr lang="ru-RU" sz="3200" dirty="0" err="1"/>
              <a:t>бийохинол</a:t>
            </a:r>
            <a:r>
              <a:rPr lang="ru-RU" sz="3200" dirty="0"/>
              <a:t>. </a:t>
            </a:r>
            <a:r>
              <a:rPr lang="ru-RU" sz="3200" dirty="0" err="1"/>
              <a:t>Небезпечно</a:t>
            </a:r>
            <a:r>
              <a:rPr lang="ru-RU" sz="3200" dirty="0"/>
              <a:t> </a:t>
            </a:r>
            <a:r>
              <a:rPr lang="ru-RU" sz="3200" dirty="0" err="1"/>
              <a:t>займатися</a:t>
            </a:r>
            <a:r>
              <a:rPr lang="ru-RU" sz="3200" dirty="0"/>
              <a:t> </a:t>
            </a:r>
            <a:r>
              <a:rPr lang="ru-RU" sz="3200" dirty="0" err="1"/>
              <a:t>самолікуванням</a:t>
            </a:r>
            <a:r>
              <a:rPr lang="ru-RU" sz="3200" dirty="0"/>
              <a:t> </a:t>
            </a:r>
            <a:r>
              <a:rPr lang="ru-RU" sz="3200" dirty="0" err="1"/>
              <a:t>сифілісу</a:t>
            </a:r>
            <a:r>
              <a:rPr lang="ru-RU" sz="3200" dirty="0"/>
              <a:t>, тому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видужання</a:t>
            </a:r>
            <a:r>
              <a:rPr lang="ru-RU" sz="3200" dirty="0"/>
              <a:t> </a:t>
            </a:r>
            <a:r>
              <a:rPr lang="ru-RU" sz="3200" dirty="0" err="1"/>
              <a:t>визначається</a:t>
            </a:r>
            <a:r>
              <a:rPr lang="ru-RU" sz="3200" dirty="0"/>
              <a:t> </a:t>
            </a:r>
            <a:r>
              <a:rPr lang="ru-RU" sz="3200" dirty="0" err="1"/>
              <a:t>тільки</a:t>
            </a:r>
            <a:r>
              <a:rPr lang="ru-RU" sz="3200" dirty="0"/>
              <a:t> </a:t>
            </a:r>
            <a:r>
              <a:rPr lang="ru-RU" sz="3200" dirty="0" err="1"/>
              <a:t>лабораторними</a:t>
            </a:r>
            <a:r>
              <a:rPr lang="ru-RU" sz="3200" dirty="0"/>
              <a:t> методами.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/>
              <a:t>Сифіліс</a:t>
            </a:r>
            <a:r>
              <a:rPr lang="ru-RU" sz="3200" dirty="0"/>
              <a:t> - </a:t>
            </a:r>
            <a:r>
              <a:rPr lang="ru-RU" sz="3200" dirty="0" err="1"/>
              <a:t>одне</a:t>
            </a:r>
            <a:r>
              <a:rPr lang="ru-RU" sz="3200" dirty="0"/>
              <a:t> </a:t>
            </a:r>
            <a:r>
              <a:rPr lang="ru-RU" sz="3200" dirty="0" err="1"/>
              <a:t>із</a:t>
            </a:r>
            <a:r>
              <a:rPr lang="ru-RU" sz="3200" dirty="0"/>
              <a:t> самих </a:t>
            </a:r>
            <a:r>
              <a:rPr lang="ru-RU" sz="3200" dirty="0" err="1"/>
              <a:t>заразних</a:t>
            </a:r>
            <a:r>
              <a:rPr lang="ru-RU" sz="3200" dirty="0"/>
              <a:t> </a:t>
            </a:r>
            <a:r>
              <a:rPr lang="ru-RU" sz="3200" dirty="0" err="1"/>
              <a:t>захворювань</a:t>
            </a:r>
            <a:r>
              <a:rPr lang="ru-RU" sz="3200" dirty="0"/>
              <a:t>, </a:t>
            </a:r>
            <a:r>
              <a:rPr lang="ru-RU" sz="3200" dirty="0" err="1"/>
              <a:t>переданих</a:t>
            </a:r>
            <a:r>
              <a:rPr lang="ru-RU" sz="3200" dirty="0"/>
              <a:t> </a:t>
            </a:r>
            <a:r>
              <a:rPr lang="ru-RU" sz="3200" dirty="0" err="1"/>
              <a:t>статевим</a:t>
            </a:r>
            <a:r>
              <a:rPr lang="ru-RU" sz="3200" dirty="0"/>
              <a:t> шляхом, </a:t>
            </a:r>
            <a:r>
              <a:rPr lang="ru-RU" sz="3200" dirty="0" err="1"/>
              <a:t>викликуване</a:t>
            </a:r>
            <a:r>
              <a:rPr lang="ru-RU" sz="3200" dirty="0"/>
              <a:t> </a:t>
            </a:r>
            <a:r>
              <a:rPr lang="ru-RU" sz="3200" dirty="0" err="1"/>
              <a:t>блідої</a:t>
            </a:r>
            <a:r>
              <a:rPr lang="ru-RU" sz="3200" dirty="0"/>
              <a:t> трепонемою. </a:t>
            </a:r>
            <a:r>
              <a:rPr lang="ru-RU" sz="3200" dirty="0" err="1"/>
              <a:t>Зараження</a:t>
            </a:r>
            <a:r>
              <a:rPr lang="ru-RU" sz="3200" dirty="0"/>
              <a:t> </a:t>
            </a:r>
            <a:r>
              <a:rPr lang="ru-RU" sz="3200" dirty="0" err="1"/>
              <a:t>відбувається</a:t>
            </a:r>
            <a:r>
              <a:rPr lang="ru-RU" sz="3200" dirty="0"/>
              <a:t> </a:t>
            </a:r>
            <a:r>
              <a:rPr lang="ru-RU" sz="3200" dirty="0" err="1"/>
              <a:t>статевим</a:t>
            </a:r>
            <a:r>
              <a:rPr lang="ru-RU" sz="3200" dirty="0"/>
              <a:t> шляхом, а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вертикальним</a:t>
            </a:r>
            <a:r>
              <a:rPr lang="ru-RU" sz="3200" dirty="0"/>
              <a:t> шляхом (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матері</a:t>
            </a:r>
            <a:r>
              <a:rPr lang="ru-RU" sz="3200" dirty="0"/>
              <a:t> до плоду). </a:t>
            </a:r>
            <a:r>
              <a:rPr lang="ru-RU" sz="3200" dirty="0" err="1"/>
              <a:t>Дуже</a:t>
            </a:r>
            <a:r>
              <a:rPr lang="ru-RU" sz="3200" dirty="0"/>
              <a:t> </a:t>
            </a:r>
            <a:r>
              <a:rPr lang="ru-RU" sz="3200" dirty="0" err="1"/>
              <a:t>рідко</a:t>
            </a:r>
            <a:r>
              <a:rPr lang="ru-RU" sz="3200" dirty="0"/>
              <a:t> </a:t>
            </a:r>
            <a:r>
              <a:rPr lang="ru-RU" sz="3200" dirty="0" err="1"/>
              <a:t>зараження</a:t>
            </a:r>
            <a:r>
              <a:rPr lang="ru-RU" sz="3200" dirty="0"/>
              <a:t> </a:t>
            </a:r>
            <a:r>
              <a:rPr lang="ru-RU" sz="3200" dirty="0" err="1"/>
              <a:t>відбувається</a:t>
            </a:r>
            <a:r>
              <a:rPr lang="ru-RU" sz="3200" dirty="0"/>
              <a:t> </a:t>
            </a:r>
            <a:r>
              <a:rPr lang="ru-RU" sz="3200" dirty="0" err="1"/>
              <a:t>побутовим</a:t>
            </a:r>
            <a:r>
              <a:rPr lang="ru-RU" sz="3200" dirty="0"/>
              <a:t> шляхом, </a:t>
            </a:r>
            <a:r>
              <a:rPr lang="ru-RU" sz="3200" dirty="0" err="1"/>
              <a:t>головним</a:t>
            </a:r>
            <a:r>
              <a:rPr lang="ru-RU" sz="3200" dirty="0"/>
              <a:t> чином </a:t>
            </a:r>
            <a:r>
              <a:rPr lang="ru-RU" sz="3200" dirty="0" err="1"/>
              <a:t>інфікуються</a:t>
            </a:r>
            <a:r>
              <a:rPr lang="ru-RU" sz="3200" dirty="0"/>
              <a:t> </a:t>
            </a:r>
            <a:r>
              <a:rPr lang="ru-RU" sz="3200" dirty="0" err="1"/>
              <a:t>маленькі</a:t>
            </a:r>
            <a:r>
              <a:rPr lang="ru-RU" sz="3200" dirty="0"/>
              <a:t> </a:t>
            </a:r>
            <a:r>
              <a:rPr lang="ru-RU" sz="3200" dirty="0" err="1"/>
              <a:t>діти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мають</a:t>
            </a:r>
            <a:r>
              <a:rPr lang="ru-RU" sz="3200" dirty="0"/>
              <a:t> </a:t>
            </a:r>
            <a:r>
              <a:rPr lang="ru-RU" sz="3200" dirty="0" err="1"/>
              <a:t>тісний</a:t>
            </a:r>
            <a:r>
              <a:rPr lang="ru-RU" sz="3200" dirty="0"/>
              <a:t> контакт </a:t>
            </a:r>
            <a:r>
              <a:rPr lang="ru-RU" sz="3200" dirty="0" err="1"/>
              <a:t>із</a:t>
            </a:r>
            <a:r>
              <a:rPr lang="ru-RU" sz="3200" dirty="0"/>
              <a:t> </a:t>
            </a:r>
            <a:r>
              <a:rPr lang="ru-RU" sz="3200" dirty="0" err="1"/>
              <a:t>хворими</a:t>
            </a:r>
            <a:r>
              <a:rPr lang="ru-RU" sz="3200" dirty="0"/>
              <a:t> батьками.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973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6632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Перші</a:t>
            </a:r>
            <a:r>
              <a:rPr lang="ru-RU" sz="2400" dirty="0"/>
              <a:t> </a:t>
            </a:r>
            <a:r>
              <a:rPr lang="ru-RU" sz="2400" dirty="0" err="1"/>
              <a:t>симптоми</a:t>
            </a:r>
            <a:r>
              <a:rPr lang="ru-RU" sz="2400" dirty="0"/>
              <a:t> </a:t>
            </a:r>
            <a:r>
              <a:rPr lang="ru-RU" sz="2400" dirty="0" err="1"/>
              <a:t>звичайно</a:t>
            </a:r>
            <a:r>
              <a:rPr lang="ru-RU" sz="2400" dirty="0"/>
              <a:t> </a:t>
            </a:r>
            <a:r>
              <a:rPr lang="ru-RU" sz="2400" dirty="0" err="1"/>
              <a:t>з'являються</a:t>
            </a:r>
            <a:r>
              <a:rPr lang="ru-RU" sz="2400" dirty="0"/>
              <a:t> через 3-4 </a:t>
            </a:r>
            <a:r>
              <a:rPr lang="ru-RU" sz="2400" dirty="0" err="1"/>
              <a:t>тижні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інфікування</a:t>
            </a:r>
            <a:r>
              <a:rPr lang="ru-RU" sz="2400" dirty="0"/>
              <a:t>: </a:t>
            </a:r>
            <a:r>
              <a:rPr lang="ru-RU" sz="2400" dirty="0" err="1"/>
              <a:t>твердий</a:t>
            </a:r>
            <a:r>
              <a:rPr lang="ru-RU" sz="2400" dirty="0"/>
              <a:t> </a:t>
            </a:r>
            <a:r>
              <a:rPr lang="ru-RU" sz="2400" dirty="0" err="1"/>
              <a:t>шанкер</a:t>
            </a:r>
            <a:r>
              <a:rPr lang="ru-RU" sz="2400" dirty="0"/>
              <a:t> (невелика </a:t>
            </a:r>
            <a:r>
              <a:rPr lang="ru-RU" sz="2400" dirty="0" err="1"/>
              <a:t>безболісна</a:t>
            </a:r>
            <a:r>
              <a:rPr lang="ru-RU" sz="2400" dirty="0"/>
              <a:t> </a:t>
            </a:r>
            <a:r>
              <a:rPr lang="ru-RU" sz="2400" dirty="0" err="1"/>
              <a:t>ерозія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виразка</a:t>
            </a:r>
            <a:r>
              <a:rPr lang="ru-RU" sz="2400" dirty="0"/>
              <a:t> на </a:t>
            </a:r>
            <a:r>
              <a:rPr lang="ru-RU" sz="2400" dirty="0" err="1"/>
              <a:t>щільній</a:t>
            </a:r>
            <a:r>
              <a:rPr lang="ru-RU" sz="2400" dirty="0"/>
              <a:t> </a:t>
            </a:r>
            <a:r>
              <a:rPr lang="ru-RU" sz="2400" dirty="0" err="1"/>
              <a:t>основі</a:t>
            </a:r>
            <a:r>
              <a:rPr lang="ru-RU" sz="2400" dirty="0"/>
              <a:t>),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розташовується</a:t>
            </a:r>
            <a:r>
              <a:rPr lang="ru-RU" sz="2400" dirty="0"/>
              <a:t> </a:t>
            </a:r>
            <a:r>
              <a:rPr lang="ru-RU" sz="2400" dirty="0" err="1"/>
              <a:t>на</a:t>
            </a:r>
            <a:r>
              <a:rPr lang="ru-RU" sz="2400" dirty="0"/>
              <a:t> </a:t>
            </a:r>
            <a:r>
              <a:rPr lang="ru-RU" sz="2400" dirty="0" err="1"/>
              <a:t>статевих</a:t>
            </a:r>
            <a:r>
              <a:rPr lang="ru-RU" sz="2400" dirty="0"/>
              <a:t> органах, в </a:t>
            </a:r>
            <a:r>
              <a:rPr lang="ru-RU" sz="2400" dirty="0" err="1"/>
              <a:t>області</a:t>
            </a:r>
            <a:r>
              <a:rPr lang="ru-RU" sz="2400" dirty="0"/>
              <a:t> </a:t>
            </a:r>
            <a:r>
              <a:rPr lang="ru-RU" sz="2400" dirty="0" err="1"/>
              <a:t>заднього</a:t>
            </a:r>
            <a:r>
              <a:rPr lang="ru-RU" sz="2400" dirty="0"/>
              <a:t> проходу </a:t>
            </a:r>
            <a:r>
              <a:rPr lang="ru-RU" sz="2400" dirty="0" err="1"/>
              <a:t>чи</a:t>
            </a:r>
            <a:r>
              <a:rPr lang="ru-RU" sz="2400" dirty="0"/>
              <a:t> в </a:t>
            </a:r>
            <a:r>
              <a:rPr lang="ru-RU" sz="2400" dirty="0" err="1"/>
              <a:t>роті</a:t>
            </a:r>
            <a:r>
              <a:rPr lang="ru-RU" sz="2400" dirty="0"/>
              <a:t>, </a:t>
            </a:r>
            <a:r>
              <a:rPr lang="ru-RU" sz="2400" dirty="0" err="1"/>
              <a:t>збільшення</a:t>
            </a:r>
            <a:r>
              <a:rPr lang="ru-RU" sz="2400" dirty="0"/>
              <a:t> </a:t>
            </a:r>
            <a:r>
              <a:rPr lang="ru-RU" sz="2400" dirty="0" err="1"/>
              <a:t>найближчих</a:t>
            </a:r>
            <a:r>
              <a:rPr lang="ru-RU" sz="2400" dirty="0"/>
              <a:t> до </a:t>
            </a:r>
            <a:r>
              <a:rPr lang="ru-RU" sz="2400" dirty="0" err="1"/>
              <a:t>шанкеру</a:t>
            </a:r>
            <a:r>
              <a:rPr lang="ru-RU" sz="2400" dirty="0"/>
              <a:t> </a:t>
            </a:r>
            <a:r>
              <a:rPr lang="ru-RU" sz="2400" dirty="0" err="1"/>
              <a:t>лімфатичних</a:t>
            </a:r>
            <a:r>
              <a:rPr lang="ru-RU" sz="2400" dirty="0"/>
              <a:t> </a:t>
            </a:r>
            <a:r>
              <a:rPr lang="ru-RU" sz="2400" dirty="0" err="1"/>
              <a:t>вузлів</a:t>
            </a:r>
            <a:r>
              <a:rPr lang="ru-RU" sz="2400" dirty="0"/>
              <a:t>. </a:t>
            </a:r>
            <a:r>
              <a:rPr lang="ru-RU" sz="2400" dirty="0" err="1"/>
              <a:t>Іноді</a:t>
            </a:r>
            <a:r>
              <a:rPr lang="ru-RU" sz="2400" dirty="0"/>
              <a:t> </a:t>
            </a:r>
            <a:r>
              <a:rPr lang="ru-RU" sz="2400" dirty="0" err="1"/>
              <a:t>відзначається</a:t>
            </a:r>
            <a:r>
              <a:rPr lang="ru-RU" sz="2400" dirty="0"/>
              <a:t> </a:t>
            </a:r>
            <a:r>
              <a:rPr lang="ru-RU" sz="2400" dirty="0" err="1"/>
              <a:t>підвищення</a:t>
            </a:r>
            <a:r>
              <a:rPr lang="ru-RU" sz="2400" dirty="0"/>
              <a:t> </a:t>
            </a:r>
            <a:r>
              <a:rPr lang="ru-RU" sz="2400" dirty="0" err="1"/>
              <a:t>температури</a:t>
            </a:r>
            <a:r>
              <a:rPr lang="ru-RU" sz="2400" dirty="0"/>
              <a:t>. Через </a:t>
            </a:r>
            <a:r>
              <a:rPr lang="ru-RU" sz="2400" dirty="0" err="1"/>
              <a:t>кілька</a:t>
            </a:r>
            <a:r>
              <a:rPr lang="ru-RU" sz="2400" dirty="0"/>
              <a:t> </a:t>
            </a:r>
            <a:r>
              <a:rPr lang="ru-RU" sz="2400" dirty="0" err="1"/>
              <a:t>тижнів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з'явитися</a:t>
            </a:r>
            <a:r>
              <a:rPr lang="ru-RU" sz="2400" dirty="0"/>
              <a:t> </a:t>
            </a:r>
            <a:r>
              <a:rPr lang="ru-RU" sz="2400" dirty="0" err="1"/>
              <a:t>висипка</a:t>
            </a:r>
            <a:r>
              <a:rPr lang="ru-RU" sz="2400" dirty="0"/>
              <a:t> на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ділянках</a:t>
            </a:r>
            <a:r>
              <a:rPr lang="ru-RU" sz="2400" dirty="0"/>
              <a:t> </a:t>
            </a:r>
            <a:r>
              <a:rPr lang="ru-RU" sz="2400" dirty="0" err="1"/>
              <a:t>тіла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слизових</a:t>
            </a:r>
            <a:r>
              <a:rPr lang="ru-RU" sz="2400" dirty="0"/>
              <a:t> </a:t>
            </a:r>
            <a:r>
              <a:rPr lang="ru-RU" sz="2400" dirty="0" err="1"/>
              <a:t>оболонок</a:t>
            </a:r>
            <a:r>
              <a:rPr lang="ru-RU" sz="2400" dirty="0"/>
              <a:t>.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захворювання</a:t>
            </a:r>
            <a:r>
              <a:rPr lang="ru-RU" sz="2400" dirty="0"/>
              <a:t> не </a:t>
            </a:r>
            <a:r>
              <a:rPr lang="ru-RU" sz="2400" dirty="0" err="1"/>
              <a:t>лікувати</a:t>
            </a:r>
            <a:r>
              <a:rPr lang="ru-RU" sz="2400" dirty="0"/>
              <a:t>, </a:t>
            </a:r>
            <a:r>
              <a:rPr lang="ru-RU" sz="2400" dirty="0" err="1"/>
              <a:t>воно</a:t>
            </a:r>
            <a:r>
              <a:rPr lang="ru-RU" sz="2400" dirty="0"/>
              <a:t> </a:t>
            </a:r>
            <a:r>
              <a:rPr lang="ru-RU" sz="2400" dirty="0" err="1"/>
              <a:t>здобуває</a:t>
            </a:r>
            <a:r>
              <a:rPr lang="ru-RU" sz="2400" dirty="0"/>
              <a:t> </a:t>
            </a:r>
            <a:r>
              <a:rPr lang="ru-RU" sz="2400" dirty="0" err="1"/>
              <a:t>хронічний</a:t>
            </a:r>
            <a:r>
              <a:rPr lang="ru-RU" sz="2400" dirty="0"/>
              <a:t> </a:t>
            </a:r>
            <a:r>
              <a:rPr lang="ru-RU" sz="2400" dirty="0" err="1"/>
              <a:t>плин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протікати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років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поступовим</a:t>
            </a:r>
            <a:r>
              <a:rPr lang="ru-RU" sz="2400" dirty="0"/>
              <a:t> </a:t>
            </a:r>
            <a:r>
              <a:rPr lang="ru-RU" sz="2400" dirty="0" err="1"/>
              <a:t>розвитком</a:t>
            </a:r>
            <a:r>
              <a:rPr lang="ru-RU" sz="2400" dirty="0"/>
              <a:t> </a:t>
            </a:r>
            <a:r>
              <a:rPr lang="ru-RU" sz="2400" dirty="0" err="1"/>
              <a:t>важких</a:t>
            </a:r>
            <a:r>
              <a:rPr lang="ru-RU" sz="2400" dirty="0"/>
              <a:t> </a:t>
            </a:r>
            <a:r>
              <a:rPr lang="ru-RU" sz="2400" dirty="0" err="1"/>
              <a:t>поразок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нервової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. Для </a:t>
            </a:r>
            <a:r>
              <a:rPr lang="ru-RU" sz="2400" dirty="0" err="1"/>
              <a:t>сифілісу</a:t>
            </a:r>
            <a:r>
              <a:rPr lang="ru-RU" sz="2400" dirty="0"/>
              <a:t> характерно </a:t>
            </a:r>
            <a:r>
              <a:rPr lang="ru-RU" sz="2400" dirty="0" err="1"/>
              <a:t>хвилеподібний</a:t>
            </a:r>
            <a:r>
              <a:rPr lang="ru-RU" sz="2400" dirty="0"/>
              <a:t> </a:t>
            </a:r>
            <a:r>
              <a:rPr lang="ru-RU" sz="2400" dirty="0" err="1"/>
              <a:t>перебіг</a:t>
            </a:r>
            <a:r>
              <a:rPr lang="ru-RU" sz="2400" dirty="0"/>
              <a:t>, коли </a:t>
            </a:r>
            <a:r>
              <a:rPr lang="ru-RU" sz="2400" dirty="0" err="1"/>
              <a:t>періоди</a:t>
            </a:r>
            <a:r>
              <a:rPr lang="ru-RU" sz="2400" dirty="0"/>
              <a:t> </a:t>
            </a:r>
            <a:r>
              <a:rPr lang="ru-RU" sz="2400" dirty="0" err="1"/>
              <a:t>загострення</a:t>
            </a:r>
            <a:r>
              <a:rPr lang="ru-RU" sz="2400" dirty="0"/>
              <a:t> </a:t>
            </a:r>
            <a:r>
              <a:rPr lang="ru-RU" sz="2400" dirty="0" err="1"/>
              <a:t>змінюються</a:t>
            </a:r>
            <a:r>
              <a:rPr lang="ru-RU" sz="2400" dirty="0"/>
              <a:t> </a:t>
            </a:r>
            <a:r>
              <a:rPr lang="ru-RU" sz="2400" dirty="0" err="1"/>
              <a:t>мнимим</a:t>
            </a:r>
            <a:r>
              <a:rPr lang="ru-RU" sz="2400" dirty="0"/>
              <a:t> </a:t>
            </a:r>
            <a:r>
              <a:rPr lang="ru-RU" sz="2400" dirty="0" err="1"/>
              <a:t>благополуччям</a:t>
            </a:r>
            <a:r>
              <a:rPr lang="ru-RU" sz="2400" dirty="0"/>
              <a:t>. Але </a:t>
            </a:r>
            <a:r>
              <a:rPr lang="ru-RU" sz="2400" dirty="0" err="1"/>
              <a:t>й</a:t>
            </a:r>
            <a:r>
              <a:rPr lang="ru-RU" sz="2400" dirty="0"/>
              <a:t> у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період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лишається</a:t>
            </a:r>
            <a:r>
              <a:rPr lang="ru-RU" sz="2400" dirty="0"/>
              <a:t> заразною для </a:t>
            </a:r>
            <a:r>
              <a:rPr lang="ru-RU" sz="2400" dirty="0" err="1"/>
              <a:t>навколишніх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66784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Чим </a:t>
            </a:r>
            <a:r>
              <a:rPr lang="ru-RU" sz="2400" b="1" dirty="0" err="1"/>
              <a:t>небезпечний</a:t>
            </a:r>
            <a:r>
              <a:rPr lang="ru-RU" sz="2400" b="1" dirty="0"/>
              <a:t> </a:t>
            </a:r>
            <a:r>
              <a:rPr lang="ru-RU" sz="2400" b="1" dirty="0" err="1"/>
              <a:t>сифіліс</a:t>
            </a:r>
            <a:r>
              <a:rPr lang="ru-RU" sz="2400" b="1" dirty="0"/>
              <a:t>?</a:t>
            </a:r>
            <a:endParaRPr lang="ru-RU" sz="2400" dirty="0"/>
          </a:p>
          <a:p>
            <a:r>
              <a:rPr lang="ru-RU" sz="2400" dirty="0"/>
              <a:t>У </a:t>
            </a:r>
            <a:r>
              <a:rPr lang="ru-RU" sz="2400" dirty="0" err="1"/>
              <a:t>первинному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 </a:t>
            </a:r>
            <a:r>
              <a:rPr lang="ru-RU" sz="2400" dirty="0" err="1"/>
              <a:t>твердий</a:t>
            </a:r>
            <a:r>
              <a:rPr lang="ru-RU" sz="2400" dirty="0"/>
              <a:t> </a:t>
            </a:r>
            <a:r>
              <a:rPr lang="ru-RU" sz="2400" dirty="0" err="1"/>
              <a:t>шанкер</a:t>
            </a:r>
            <a:r>
              <a:rPr lang="ru-RU" sz="2400" dirty="0"/>
              <a:t> </a:t>
            </a:r>
            <a:r>
              <a:rPr lang="ru-RU" sz="2400" dirty="0" err="1"/>
              <a:t>у</a:t>
            </a:r>
            <a:r>
              <a:rPr lang="ru-RU" sz="2400" dirty="0"/>
              <a:t> </a:t>
            </a:r>
            <a:r>
              <a:rPr lang="ru-RU" sz="2400" dirty="0" err="1"/>
              <a:t>чоловіків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ускладнитися</a:t>
            </a:r>
            <a:r>
              <a:rPr lang="ru-RU" sz="2400" dirty="0"/>
              <a:t> </a:t>
            </a:r>
            <a:r>
              <a:rPr lang="ru-RU" sz="2400" dirty="0" err="1"/>
              <a:t>баланітом</a:t>
            </a:r>
            <a:r>
              <a:rPr lang="ru-RU" sz="2400" dirty="0"/>
              <a:t>, </a:t>
            </a:r>
            <a:r>
              <a:rPr lang="ru-RU" sz="2400" dirty="0" err="1"/>
              <a:t>баланопоститом</a:t>
            </a:r>
            <a:r>
              <a:rPr lang="ru-RU" sz="2400" dirty="0"/>
              <a:t>, </a:t>
            </a:r>
            <a:r>
              <a:rPr lang="ru-RU" sz="2400" dirty="0" err="1"/>
              <a:t>запальним</a:t>
            </a:r>
            <a:r>
              <a:rPr lang="ru-RU" sz="2400" dirty="0"/>
              <a:t> </a:t>
            </a:r>
            <a:r>
              <a:rPr lang="ru-RU" sz="2400" dirty="0" err="1"/>
              <a:t>фімозом</a:t>
            </a:r>
            <a:r>
              <a:rPr lang="ru-RU" sz="2400" dirty="0"/>
              <a:t>, </a:t>
            </a:r>
            <a:r>
              <a:rPr lang="ru-RU" sz="2400" dirty="0" err="1"/>
              <a:t>парафімозом</a:t>
            </a:r>
            <a:r>
              <a:rPr lang="ru-RU" sz="2400" dirty="0"/>
              <a:t>.</a:t>
            </a:r>
          </a:p>
          <a:p>
            <a:r>
              <a:rPr lang="ru-RU" sz="2400" dirty="0"/>
              <a:t>У </a:t>
            </a:r>
            <a:r>
              <a:rPr lang="ru-RU" sz="2400" dirty="0" err="1"/>
              <a:t>вторинному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спостерігатися</a:t>
            </a:r>
            <a:r>
              <a:rPr lang="ru-RU" sz="2400" dirty="0"/>
              <a:t> </a:t>
            </a:r>
            <a:r>
              <a:rPr lang="ru-RU" sz="2400" dirty="0" err="1"/>
              <a:t>сифілітичне</a:t>
            </a:r>
            <a:r>
              <a:rPr lang="ru-RU" sz="2400" dirty="0"/>
              <a:t> </a:t>
            </a:r>
            <a:r>
              <a:rPr lang="ru-RU" sz="2400" dirty="0" err="1"/>
              <a:t>облисіння</a:t>
            </a:r>
            <a:r>
              <a:rPr lang="ru-RU" sz="2400" dirty="0"/>
              <a:t> (на 3-5 </a:t>
            </a:r>
            <a:r>
              <a:rPr lang="ru-RU" sz="2400" dirty="0" err="1"/>
              <a:t>місяці</a:t>
            </a:r>
            <a:r>
              <a:rPr lang="ru-RU" sz="2400" dirty="0"/>
              <a:t> </a:t>
            </a:r>
            <a:r>
              <a:rPr lang="ru-RU" sz="2400" dirty="0" err="1"/>
              <a:t>захворювання</a:t>
            </a:r>
            <a:r>
              <a:rPr lang="ru-RU" sz="2400" dirty="0"/>
              <a:t>), </a:t>
            </a:r>
            <a:r>
              <a:rPr lang="ru-RU" sz="2400" dirty="0" err="1"/>
              <a:t>поразка</a:t>
            </a:r>
            <a:r>
              <a:rPr lang="ru-RU" sz="2400" dirty="0"/>
              <a:t> </a:t>
            </a:r>
            <a:r>
              <a:rPr lang="ru-RU" sz="2400" dirty="0" err="1"/>
              <a:t>кіст</a:t>
            </a:r>
            <a:r>
              <a:rPr lang="ru-RU" sz="2400" dirty="0"/>
              <a:t>, </a:t>
            </a:r>
            <a:r>
              <a:rPr lang="ru-RU" sz="2400" dirty="0" err="1"/>
              <a:t>суглобів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окістя</a:t>
            </a:r>
            <a:r>
              <a:rPr lang="ru-RU" sz="2400" dirty="0"/>
              <a:t>.</a:t>
            </a:r>
          </a:p>
          <a:p>
            <a:r>
              <a:rPr lang="ru-RU" sz="2400" dirty="0"/>
              <a:t>У </a:t>
            </a:r>
            <a:r>
              <a:rPr lang="ru-RU" sz="2400" dirty="0" err="1"/>
              <a:t>третинному</a:t>
            </a:r>
            <a:r>
              <a:rPr lang="ru-RU" sz="2400" dirty="0"/>
              <a:t> </a:t>
            </a:r>
            <a:r>
              <a:rPr lang="ru-RU" sz="2400" dirty="0" err="1"/>
              <a:t>періоді</a:t>
            </a:r>
            <a:r>
              <a:rPr lang="ru-RU" sz="2400" dirty="0"/>
              <a:t> </a:t>
            </a:r>
            <a:r>
              <a:rPr lang="ru-RU" sz="2400" dirty="0" err="1"/>
              <a:t>відбувається</a:t>
            </a:r>
            <a:r>
              <a:rPr lang="ru-RU" sz="2400" dirty="0"/>
              <a:t> </a:t>
            </a:r>
            <a:r>
              <a:rPr lang="ru-RU" sz="2400" dirty="0" err="1"/>
              <a:t>необоротна</a:t>
            </a:r>
            <a:r>
              <a:rPr lang="ru-RU" sz="2400" dirty="0"/>
              <a:t> деструктивна </a:t>
            </a:r>
            <a:r>
              <a:rPr lang="ru-RU" sz="2400" dirty="0" err="1"/>
              <a:t>поразка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 (</a:t>
            </a:r>
            <a:r>
              <a:rPr lang="ru-RU" sz="2400" dirty="0" err="1"/>
              <a:t>поразка</a:t>
            </a:r>
            <a:r>
              <a:rPr lang="ru-RU" sz="2400" dirty="0"/>
              <a:t> </a:t>
            </a:r>
            <a:r>
              <a:rPr lang="ru-RU" sz="2400" dirty="0" err="1"/>
              <a:t>м'якого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твердого неба, </a:t>
            </a:r>
            <a:r>
              <a:rPr lang="ru-RU" sz="2400" dirty="0" err="1"/>
              <a:t>дужок</a:t>
            </a:r>
            <a:r>
              <a:rPr lang="ru-RU" sz="2400" dirty="0"/>
              <a:t>, </a:t>
            </a:r>
            <a:r>
              <a:rPr lang="ru-RU" sz="2400" dirty="0" err="1"/>
              <a:t>язика</a:t>
            </a:r>
            <a:r>
              <a:rPr lang="ru-RU" sz="2400" dirty="0"/>
              <a:t>, </a:t>
            </a:r>
            <a:r>
              <a:rPr lang="ru-RU" sz="2400" dirty="0" err="1"/>
              <a:t>ковтки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утворенням</a:t>
            </a:r>
            <a:r>
              <a:rPr lang="ru-RU" sz="2400" dirty="0"/>
              <a:t> </a:t>
            </a:r>
            <a:r>
              <a:rPr lang="ru-RU" sz="2400" dirty="0" err="1"/>
              <a:t>отворів</a:t>
            </a:r>
            <a:r>
              <a:rPr lang="ru-RU" sz="2400" dirty="0"/>
              <a:t>, </a:t>
            </a:r>
            <a:r>
              <a:rPr lang="ru-RU" sz="2400" dirty="0" err="1"/>
              <a:t>запалення</a:t>
            </a:r>
            <a:r>
              <a:rPr lang="ru-RU" sz="2400" dirty="0"/>
              <a:t> </a:t>
            </a:r>
            <a:r>
              <a:rPr lang="ru-RU" sz="2400" dirty="0" err="1"/>
              <a:t>кісті</a:t>
            </a:r>
            <a:r>
              <a:rPr lang="ru-RU" sz="2400" dirty="0"/>
              <a:t>, </a:t>
            </a:r>
            <a:r>
              <a:rPr lang="ru-RU" sz="2400" dirty="0" err="1"/>
              <a:t>окістя</a:t>
            </a:r>
            <a:r>
              <a:rPr lang="ru-RU" sz="2400" dirty="0"/>
              <a:t>, </a:t>
            </a:r>
            <a:r>
              <a:rPr lang="ru-RU" sz="2400" dirty="0" err="1"/>
              <a:t>остеоміеліти</a:t>
            </a:r>
            <a:r>
              <a:rPr lang="ru-RU" sz="2400" dirty="0"/>
              <a:t>, </a:t>
            </a:r>
            <a:r>
              <a:rPr lang="ru-RU" sz="2400" dirty="0" err="1"/>
              <a:t>гідрартрози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остеоартрози</a:t>
            </a:r>
            <a:r>
              <a:rPr lang="ru-RU" sz="2400" dirty="0"/>
              <a:t>, </a:t>
            </a:r>
            <a:r>
              <a:rPr lang="ru-RU" sz="2400" dirty="0" err="1"/>
              <a:t>поразка</a:t>
            </a:r>
            <a:r>
              <a:rPr lang="ru-RU" sz="2400" dirty="0"/>
              <a:t> </a:t>
            </a:r>
            <a:r>
              <a:rPr lang="ru-RU" sz="2400" dirty="0" err="1"/>
              <a:t>нервової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, </a:t>
            </a:r>
            <a:r>
              <a:rPr lang="ru-RU" sz="2400" dirty="0" err="1"/>
              <a:t>аорти</a:t>
            </a:r>
            <a:r>
              <a:rPr lang="ru-RU" sz="2400" dirty="0"/>
              <a:t>, </a:t>
            </a:r>
            <a:r>
              <a:rPr lang="ru-RU" sz="2400" dirty="0" err="1"/>
              <a:t>серця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органів</a:t>
            </a:r>
            <a:r>
              <a:rPr lang="ru-RU" sz="2400" dirty="0"/>
              <a:t>).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/>
              <a:t>Розрізняють</a:t>
            </a:r>
            <a:r>
              <a:rPr lang="ru-RU" sz="3600" b="1" dirty="0"/>
              <a:t> </a:t>
            </a:r>
            <a:r>
              <a:rPr lang="ru-RU" sz="3600" b="1" dirty="0" err="1"/>
              <a:t>наступні</a:t>
            </a:r>
            <a:r>
              <a:rPr lang="ru-RU" sz="3600" b="1" dirty="0"/>
              <a:t> </a:t>
            </a:r>
            <a:r>
              <a:rPr lang="ru-RU" sz="3600" b="1" dirty="0" err="1"/>
              <a:t>періоди</a:t>
            </a:r>
            <a:r>
              <a:rPr lang="ru-RU" sz="3600" b="1" dirty="0"/>
              <a:t> </a:t>
            </a:r>
            <a:r>
              <a:rPr lang="ru-RU" sz="3600" b="1" dirty="0" err="1"/>
              <a:t>сифілісу</a:t>
            </a:r>
            <a:r>
              <a:rPr lang="ru-RU" sz="3600" b="1" dirty="0"/>
              <a:t>:</a:t>
            </a:r>
            <a:endParaRPr lang="ru-RU" sz="3600" dirty="0"/>
          </a:p>
          <a:p>
            <a:endParaRPr lang="en-US" sz="3600" dirty="0" smtClean="0"/>
          </a:p>
          <a:p>
            <a:r>
              <a:rPr lang="en-US" sz="3600" dirty="0" smtClean="0"/>
              <a:t>- </a:t>
            </a:r>
            <a:r>
              <a:rPr lang="ru-RU" sz="3600" dirty="0" err="1" smtClean="0"/>
              <a:t>інкубаційний</a:t>
            </a:r>
            <a:r>
              <a:rPr lang="ru-RU" sz="3600" dirty="0" smtClean="0"/>
              <a:t> </a:t>
            </a:r>
            <a:r>
              <a:rPr lang="ru-RU" sz="3600" dirty="0" err="1"/>
              <a:t>період</a:t>
            </a:r>
            <a:r>
              <a:rPr lang="ru-RU" sz="3600" dirty="0"/>
              <a:t> - </a:t>
            </a:r>
            <a:r>
              <a:rPr lang="ru-RU" sz="3600" dirty="0" err="1"/>
              <a:t>триває</a:t>
            </a:r>
            <a:r>
              <a:rPr lang="ru-RU" sz="3600" dirty="0"/>
              <a:t> </a:t>
            </a:r>
            <a:r>
              <a:rPr lang="ru-RU" sz="3600" dirty="0" err="1"/>
              <a:t>з</a:t>
            </a:r>
            <a:r>
              <a:rPr lang="ru-RU" sz="3600" dirty="0"/>
              <a:t> моменту </a:t>
            </a:r>
            <a:r>
              <a:rPr lang="ru-RU" sz="3600" dirty="0" err="1"/>
              <a:t>зараження</a:t>
            </a:r>
            <a:r>
              <a:rPr lang="ru-RU" sz="3600" dirty="0"/>
              <a:t> до </a:t>
            </a:r>
            <a:r>
              <a:rPr lang="ru-RU" sz="3600" dirty="0" err="1"/>
              <a:t>появи</a:t>
            </a:r>
            <a:r>
              <a:rPr lang="ru-RU" sz="3600" dirty="0"/>
              <a:t> твердого </a:t>
            </a:r>
            <a:r>
              <a:rPr lang="ru-RU" sz="3600" dirty="0" err="1"/>
              <a:t>шанкеру</a:t>
            </a:r>
            <a:r>
              <a:rPr lang="ru-RU" sz="3600" dirty="0"/>
              <a:t> - 3-4 </a:t>
            </a:r>
            <a:r>
              <a:rPr lang="ru-RU" sz="3600" dirty="0" err="1"/>
              <a:t>тижня</a:t>
            </a:r>
            <a:r>
              <a:rPr lang="ru-RU" sz="3600" dirty="0"/>
              <a:t> (</a:t>
            </a:r>
            <a:r>
              <a:rPr lang="ru-RU" sz="3600" dirty="0" err="1"/>
              <a:t>варіює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10 до 80 </a:t>
            </a:r>
            <a:r>
              <a:rPr lang="ru-RU" sz="3600" dirty="0" err="1"/>
              <a:t>днів</a:t>
            </a:r>
            <a:r>
              <a:rPr lang="ru-RU" sz="3600" dirty="0"/>
              <a:t>). При </a:t>
            </a:r>
            <a:r>
              <a:rPr lang="ru-RU" sz="3600" dirty="0" err="1"/>
              <a:t>застосуванні</a:t>
            </a:r>
            <a:r>
              <a:rPr lang="ru-RU" sz="3600" dirty="0"/>
              <a:t> </a:t>
            </a:r>
            <a:r>
              <a:rPr lang="ru-RU" sz="3600" dirty="0" err="1"/>
              <a:t>антибіотиків</a:t>
            </a:r>
            <a:r>
              <a:rPr lang="ru-RU" sz="3600" dirty="0"/>
              <a:t> </a:t>
            </a:r>
            <a:r>
              <a:rPr lang="ru-RU" sz="3600" dirty="0" err="1"/>
              <a:t>може</a:t>
            </a:r>
            <a:r>
              <a:rPr lang="ru-RU" sz="3600" dirty="0"/>
              <a:t> </a:t>
            </a:r>
            <a:r>
              <a:rPr lang="ru-RU" sz="3600" dirty="0" err="1"/>
              <a:t>подовжуватися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847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первинний</a:t>
            </a:r>
            <a:r>
              <a:rPr lang="ru-RU" sz="2400" dirty="0" smtClean="0"/>
              <a:t> </a:t>
            </a:r>
            <a:r>
              <a:rPr lang="ru-RU" sz="2400" dirty="0" err="1"/>
              <a:t>період</a:t>
            </a:r>
            <a:r>
              <a:rPr lang="ru-RU" sz="2400" dirty="0"/>
              <a:t> -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появою</a:t>
            </a:r>
            <a:r>
              <a:rPr lang="ru-RU" sz="2400" dirty="0"/>
              <a:t> твердого </a:t>
            </a:r>
            <a:r>
              <a:rPr lang="ru-RU" sz="2400" dirty="0" err="1"/>
              <a:t>шанкеру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первинної</a:t>
            </a:r>
            <a:r>
              <a:rPr lang="ru-RU" sz="2400" dirty="0"/>
              <a:t> </a:t>
            </a:r>
            <a:r>
              <a:rPr lang="ru-RU" sz="2400" dirty="0" err="1"/>
              <a:t>сифіломи</a:t>
            </a:r>
            <a:r>
              <a:rPr lang="ru-RU" sz="2400" dirty="0"/>
              <a:t> на </a:t>
            </a:r>
            <a:r>
              <a:rPr lang="ru-RU" sz="2400" dirty="0" err="1"/>
              <a:t>місці</a:t>
            </a:r>
            <a:r>
              <a:rPr lang="ru-RU" sz="2400" dirty="0"/>
              <a:t> </a:t>
            </a:r>
            <a:r>
              <a:rPr lang="ru-RU" sz="2400" dirty="0" err="1"/>
              <a:t>впровадження</a:t>
            </a:r>
            <a:r>
              <a:rPr lang="ru-RU" sz="2400" dirty="0"/>
              <a:t> </a:t>
            </a:r>
            <a:r>
              <a:rPr lang="ru-RU" sz="2400" dirty="0" err="1"/>
              <a:t>блідих</a:t>
            </a:r>
            <a:r>
              <a:rPr lang="ru-RU" sz="2400" dirty="0"/>
              <a:t> трепонем. </a:t>
            </a:r>
            <a:r>
              <a:rPr lang="ru-RU" sz="2400" dirty="0" err="1"/>
              <a:t>Твердий</a:t>
            </a:r>
            <a:r>
              <a:rPr lang="ru-RU" sz="2400" dirty="0"/>
              <a:t> </a:t>
            </a:r>
            <a:r>
              <a:rPr lang="ru-RU" sz="2400" dirty="0" err="1"/>
              <a:t>шанкер</a:t>
            </a:r>
            <a:r>
              <a:rPr lang="ru-RU" sz="2400" dirty="0"/>
              <a:t> </a:t>
            </a:r>
            <a:r>
              <a:rPr lang="ru-RU" sz="2400" dirty="0" err="1"/>
              <a:t>являє</a:t>
            </a:r>
            <a:r>
              <a:rPr lang="ru-RU" sz="2400" dirty="0"/>
              <a:t> собою </a:t>
            </a:r>
            <a:r>
              <a:rPr lang="ru-RU" sz="2400" dirty="0" err="1"/>
              <a:t>щільне</a:t>
            </a:r>
            <a:r>
              <a:rPr lang="ru-RU" sz="2400" dirty="0"/>
              <a:t>, </a:t>
            </a:r>
            <a:r>
              <a:rPr lang="ru-RU" sz="2400" dirty="0" err="1"/>
              <a:t>червоне</a:t>
            </a:r>
            <a:r>
              <a:rPr lang="ru-RU" sz="2400" dirty="0"/>
              <a:t>, </a:t>
            </a:r>
            <a:r>
              <a:rPr lang="ru-RU" sz="2400" dirty="0" err="1"/>
              <a:t>безболісне</a:t>
            </a:r>
            <a:r>
              <a:rPr lang="ru-RU" sz="2400" dirty="0"/>
              <a:t> </a:t>
            </a:r>
            <a:r>
              <a:rPr lang="ru-RU" sz="2400" dirty="0" err="1"/>
              <a:t>утворення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ерозією</a:t>
            </a:r>
            <a:r>
              <a:rPr lang="ru-RU" sz="2400" dirty="0"/>
              <a:t> (</a:t>
            </a:r>
            <a:r>
              <a:rPr lang="ru-RU" sz="2400" dirty="0" err="1"/>
              <a:t>поверхневою</a:t>
            </a:r>
            <a:r>
              <a:rPr lang="ru-RU" sz="2400" dirty="0"/>
              <a:t> ранкою) на </a:t>
            </a:r>
            <a:r>
              <a:rPr lang="ru-RU" sz="2400" dirty="0" err="1"/>
              <a:t>верхівці</a:t>
            </a:r>
            <a:r>
              <a:rPr lang="ru-RU" sz="2400" dirty="0"/>
              <a:t>. </a:t>
            </a:r>
            <a:r>
              <a:rPr lang="ru-RU" sz="2400" dirty="0" err="1"/>
              <a:t>Навколо</a:t>
            </a:r>
            <a:r>
              <a:rPr lang="ru-RU" sz="2400" dirty="0"/>
              <a:t> твердого </a:t>
            </a:r>
            <a:r>
              <a:rPr lang="ru-RU" sz="2400" dirty="0" err="1"/>
              <a:t>шанкеру</a:t>
            </a:r>
            <a:r>
              <a:rPr lang="ru-RU" sz="2400" dirty="0"/>
              <a:t> </a:t>
            </a:r>
            <a:r>
              <a:rPr lang="ru-RU" sz="2400" dirty="0" err="1"/>
              <a:t>запальних</a:t>
            </a:r>
            <a:r>
              <a:rPr lang="ru-RU" sz="2400" dirty="0"/>
              <a:t> </a:t>
            </a:r>
            <a:r>
              <a:rPr lang="ru-RU" sz="2400" dirty="0" err="1"/>
              <a:t>змін</a:t>
            </a:r>
            <a:r>
              <a:rPr lang="ru-RU" sz="2400" dirty="0"/>
              <a:t>, як правило, не </a:t>
            </a:r>
            <a:r>
              <a:rPr lang="ru-RU" sz="2400" dirty="0" err="1"/>
              <a:t>спостерігається</a:t>
            </a:r>
            <a:r>
              <a:rPr lang="ru-RU" sz="2400" dirty="0"/>
              <a:t>. На </a:t>
            </a:r>
            <a:r>
              <a:rPr lang="ru-RU" sz="2400" dirty="0" err="1"/>
              <a:t>центральній</a:t>
            </a:r>
            <a:r>
              <a:rPr lang="ru-RU" sz="2400" dirty="0"/>
              <a:t> </a:t>
            </a:r>
            <a:r>
              <a:rPr lang="ru-RU" sz="2400" dirty="0" err="1"/>
              <a:t>частині</a:t>
            </a:r>
            <a:r>
              <a:rPr lang="ru-RU" sz="2400" dirty="0"/>
              <a:t> твердого </a:t>
            </a:r>
            <a:r>
              <a:rPr lang="ru-RU" sz="2400" dirty="0" err="1"/>
              <a:t>шанкеру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утворюватися</a:t>
            </a:r>
            <a:r>
              <a:rPr lang="ru-RU" sz="2400" dirty="0"/>
              <a:t> </a:t>
            </a:r>
            <a:r>
              <a:rPr lang="ru-RU" sz="2400" dirty="0" err="1"/>
              <a:t>щільний</a:t>
            </a:r>
            <a:r>
              <a:rPr lang="ru-RU" sz="2400" dirty="0"/>
              <a:t> </a:t>
            </a:r>
            <a:r>
              <a:rPr lang="ru-RU" sz="2400" dirty="0" err="1"/>
              <a:t>наліт</a:t>
            </a:r>
            <a:r>
              <a:rPr lang="ru-RU" sz="2400" dirty="0"/>
              <a:t> </a:t>
            </a:r>
            <a:r>
              <a:rPr lang="ru-RU" sz="2400" dirty="0" err="1"/>
              <a:t>сірувато-жовтого</a:t>
            </a:r>
            <a:r>
              <a:rPr lang="ru-RU" sz="2400" dirty="0"/>
              <a:t> </a:t>
            </a:r>
            <a:r>
              <a:rPr lang="ru-RU" sz="2400" dirty="0" err="1"/>
              <a:t>кольору</a:t>
            </a:r>
            <a:r>
              <a:rPr lang="ru-RU" sz="2400" dirty="0"/>
              <a:t>. </a:t>
            </a:r>
            <a:r>
              <a:rPr lang="ru-RU" sz="2400" dirty="0" err="1"/>
              <a:t>Діаметр</a:t>
            </a:r>
            <a:r>
              <a:rPr lang="ru-RU" sz="2400" dirty="0"/>
              <a:t> </a:t>
            </a:r>
            <a:r>
              <a:rPr lang="ru-RU" sz="2400" dirty="0" err="1"/>
              <a:t>шанкеру</a:t>
            </a:r>
            <a:r>
              <a:rPr lang="ru-RU" sz="2400" dirty="0"/>
              <a:t> </a:t>
            </a:r>
            <a:r>
              <a:rPr lang="ru-RU" sz="2400" dirty="0" err="1"/>
              <a:t>складає</a:t>
            </a:r>
            <a:r>
              <a:rPr lang="ru-RU" sz="2400" dirty="0"/>
              <a:t> 10-20 мм. </a:t>
            </a:r>
            <a:r>
              <a:rPr lang="ru-RU" sz="2400" dirty="0" err="1"/>
              <a:t>Локалізується</a:t>
            </a:r>
            <a:r>
              <a:rPr lang="ru-RU" sz="2400" dirty="0"/>
              <a:t> </a:t>
            </a:r>
            <a:r>
              <a:rPr lang="ru-RU" sz="2400" dirty="0" err="1"/>
              <a:t>шанкер</a:t>
            </a:r>
            <a:r>
              <a:rPr lang="ru-RU" sz="2400" dirty="0"/>
              <a:t> </a:t>
            </a:r>
            <a:r>
              <a:rPr lang="ru-RU" sz="2400" dirty="0" err="1"/>
              <a:t>найбільше</a:t>
            </a:r>
            <a:r>
              <a:rPr lang="ru-RU" sz="2400" dirty="0"/>
              <a:t> часто на </a:t>
            </a:r>
            <a:r>
              <a:rPr lang="ru-RU" sz="2400" dirty="0" err="1"/>
              <a:t>статевих</a:t>
            </a:r>
            <a:r>
              <a:rPr lang="ru-RU" sz="2400" dirty="0"/>
              <a:t> органах: у </a:t>
            </a:r>
            <a:r>
              <a:rPr lang="ru-RU" sz="2400" dirty="0" err="1"/>
              <a:t>вінцевій</a:t>
            </a:r>
            <a:r>
              <a:rPr lang="ru-RU" sz="2400" dirty="0"/>
              <a:t> </a:t>
            </a:r>
            <a:r>
              <a:rPr lang="ru-RU" sz="2400" dirty="0" err="1"/>
              <a:t>борозні</a:t>
            </a:r>
            <a:r>
              <a:rPr lang="ru-RU" sz="2400" dirty="0"/>
              <a:t>, на </a:t>
            </a:r>
            <a:r>
              <a:rPr lang="ru-RU" sz="2400" dirty="0" err="1"/>
              <a:t>голівці</a:t>
            </a:r>
            <a:r>
              <a:rPr lang="ru-RU" sz="2400" dirty="0"/>
              <a:t> </a:t>
            </a:r>
            <a:r>
              <a:rPr lang="ru-RU" sz="2400" dirty="0" err="1"/>
              <a:t>статевого</a:t>
            </a:r>
            <a:r>
              <a:rPr lang="ru-RU" sz="2400" dirty="0"/>
              <a:t> члена, </a:t>
            </a:r>
            <a:r>
              <a:rPr lang="ru-RU" sz="2400" dirty="0" err="1"/>
              <a:t>внутрішньому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зовнішньому</a:t>
            </a:r>
            <a:r>
              <a:rPr lang="ru-RU" sz="2400" dirty="0"/>
              <a:t> листках </a:t>
            </a:r>
            <a:r>
              <a:rPr lang="ru-RU" sz="2400" dirty="0" err="1"/>
              <a:t>крайній</a:t>
            </a:r>
            <a:r>
              <a:rPr lang="ru-RU" sz="2400" dirty="0"/>
              <a:t> </a:t>
            </a:r>
            <a:r>
              <a:rPr lang="ru-RU" sz="2400" dirty="0" err="1"/>
              <a:t>плоті</a:t>
            </a:r>
            <a:r>
              <a:rPr lang="ru-RU" sz="2400" dirty="0"/>
              <a:t>; </a:t>
            </a:r>
            <a:r>
              <a:rPr lang="ru-RU" sz="2400" dirty="0" err="1"/>
              <a:t>рідше</a:t>
            </a:r>
            <a:r>
              <a:rPr lang="ru-RU" sz="2400" dirty="0"/>
              <a:t> - на </a:t>
            </a:r>
            <a:r>
              <a:rPr lang="ru-RU" sz="2400" dirty="0" err="1"/>
              <a:t>шкірі</a:t>
            </a:r>
            <a:r>
              <a:rPr lang="ru-RU" sz="2400" dirty="0"/>
              <a:t> мошонки </a:t>
            </a:r>
            <a:r>
              <a:rPr lang="ru-RU" sz="2400" dirty="0" err="1"/>
              <a:t>і</a:t>
            </a:r>
            <a:r>
              <a:rPr lang="ru-RU" sz="2400" dirty="0"/>
              <a:t> лобка, на великих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малих</a:t>
            </a:r>
            <a:r>
              <a:rPr lang="ru-RU" sz="2400" dirty="0"/>
              <a:t> </a:t>
            </a:r>
            <a:r>
              <a:rPr lang="ru-RU" sz="2400" dirty="0" err="1"/>
              <a:t>статевих</a:t>
            </a:r>
            <a:r>
              <a:rPr lang="ru-RU" sz="2400" dirty="0"/>
              <a:t> губах.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шанкер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зустрічатися</a:t>
            </a:r>
            <a:r>
              <a:rPr lang="ru-RU" sz="2400" dirty="0"/>
              <a:t> поза </a:t>
            </a:r>
            <a:r>
              <a:rPr lang="ru-RU" sz="2400" dirty="0" err="1"/>
              <a:t>статевими</a:t>
            </a:r>
            <a:r>
              <a:rPr lang="ru-RU" sz="2400" dirty="0"/>
              <a:t> органами - </a:t>
            </a:r>
            <a:r>
              <a:rPr lang="ru-RU" sz="2400" dirty="0" err="1"/>
              <a:t>найбільше</a:t>
            </a:r>
            <a:r>
              <a:rPr lang="ru-RU" sz="2400" dirty="0"/>
              <a:t> часто </a:t>
            </a:r>
            <a:r>
              <a:rPr lang="ru-RU" sz="2400" dirty="0" err="1"/>
              <a:t>червоній</a:t>
            </a:r>
            <a:r>
              <a:rPr lang="ru-RU" sz="2400" dirty="0"/>
              <a:t> </a:t>
            </a:r>
            <a:r>
              <a:rPr lang="ru-RU" sz="2400" dirty="0" err="1"/>
              <a:t>облямівці</a:t>
            </a:r>
            <a:r>
              <a:rPr lang="ru-RU" sz="2400" dirty="0"/>
              <a:t> губ, сосках </a:t>
            </a:r>
            <a:r>
              <a:rPr lang="ru-RU" sz="2400" dirty="0" err="1"/>
              <a:t>молочні</a:t>
            </a:r>
            <a:r>
              <a:rPr lang="ru-RU" sz="2400" dirty="0"/>
              <a:t> </a:t>
            </a:r>
            <a:r>
              <a:rPr lang="ru-RU" sz="2400" dirty="0" err="1"/>
              <a:t>залози</a:t>
            </a:r>
            <a:r>
              <a:rPr lang="ru-RU" sz="2400" dirty="0"/>
              <a:t>, у </a:t>
            </a:r>
            <a:r>
              <a:rPr lang="ru-RU" sz="2400" dirty="0" err="1"/>
              <a:t>горлі</a:t>
            </a:r>
            <a:r>
              <a:rPr lang="ru-RU" sz="2400" dirty="0"/>
              <a:t> (на </a:t>
            </a:r>
            <a:r>
              <a:rPr lang="ru-RU" sz="2400" dirty="0" err="1"/>
              <a:t>мигдалинах</a:t>
            </a:r>
            <a:r>
              <a:rPr lang="ru-RU" sz="2400" dirty="0"/>
              <a:t>).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айл:Extragenital syphilitic chancre of the left index finger PHIL 4147 lo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вторинний</a:t>
            </a:r>
            <a:r>
              <a:rPr lang="ru-RU" sz="2800" dirty="0"/>
              <a:t> </a:t>
            </a:r>
            <a:r>
              <a:rPr lang="ru-RU" sz="2800" dirty="0" err="1"/>
              <a:t>період</a:t>
            </a:r>
            <a:r>
              <a:rPr lang="ru-RU" sz="2800" dirty="0"/>
              <a:t> </a:t>
            </a:r>
            <a:r>
              <a:rPr lang="ru-RU" sz="2800" dirty="0" err="1"/>
              <a:t>починається</a:t>
            </a:r>
            <a:r>
              <a:rPr lang="ru-RU" sz="2800" dirty="0"/>
              <a:t> через 9-10 </a:t>
            </a:r>
            <a:r>
              <a:rPr lang="ru-RU" sz="2800" dirty="0" err="1"/>
              <a:t>тижнів</a:t>
            </a:r>
            <a:r>
              <a:rPr lang="ru-RU" sz="2800" dirty="0"/>
              <a:t>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зараження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триває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3 до 5 </a:t>
            </a:r>
            <a:r>
              <a:rPr lang="ru-RU" sz="2800" dirty="0" err="1"/>
              <a:t>років</a:t>
            </a:r>
            <a:r>
              <a:rPr lang="ru-RU" sz="2800" dirty="0"/>
              <a:t>. </a:t>
            </a:r>
            <a:r>
              <a:rPr lang="ru-RU" sz="2800" dirty="0" err="1"/>
              <a:t>Характеризується</a:t>
            </a:r>
            <a:r>
              <a:rPr lang="ru-RU" sz="2800" dirty="0"/>
              <a:t> </a:t>
            </a:r>
            <a:r>
              <a:rPr lang="ru-RU" sz="2800" dirty="0" err="1"/>
              <a:t>змінами</a:t>
            </a:r>
            <a:r>
              <a:rPr lang="ru-RU" sz="2800" dirty="0"/>
              <a:t> </a:t>
            </a:r>
            <a:r>
              <a:rPr lang="ru-RU" sz="2800" dirty="0" err="1"/>
              <a:t>шкіри</a:t>
            </a:r>
            <a:r>
              <a:rPr lang="ru-RU" sz="2800" dirty="0"/>
              <a:t>, </a:t>
            </a:r>
            <a:r>
              <a:rPr lang="ru-RU" sz="2800" dirty="0" err="1"/>
              <a:t>слизових</a:t>
            </a:r>
            <a:r>
              <a:rPr lang="ru-RU" sz="2800" dirty="0"/>
              <a:t> </a:t>
            </a:r>
            <a:r>
              <a:rPr lang="ru-RU" sz="2800" dirty="0" err="1"/>
              <a:t>оболонок</a:t>
            </a:r>
            <a:r>
              <a:rPr lang="ru-RU" sz="2800" dirty="0"/>
              <a:t>, </a:t>
            </a:r>
            <a:r>
              <a:rPr lang="ru-RU" sz="2800" dirty="0" err="1"/>
              <a:t>внутрішніх</a:t>
            </a:r>
            <a:r>
              <a:rPr lang="ru-RU" sz="2800" dirty="0"/>
              <a:t> </a:t>
            </a:r>
            <a:r>
              <a:rPr lang="ru-RU" sz="2800" dirty="0" err="1"/>
              <a:t>органів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центральної</a:t>
            </a:r>
            <a:r>
              <a:rPr lang="ru-RU" sz="2800" dirty="0"/>
              <a:t> </a:t>
            </a:r>
            <a:r>
              <a:rPr lang="ru-RU" sz="2800" dirty="0" err="1"/>
              <a:t>нервової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. </a:t>
            </a:r>
            <a:r>
              <a:rPr lang="ru-RU" sz="2800" dirty="0" err="1"/>
              <a:t>Основним</a:t>
            </a:r>
            <a:r>
              <a:rPr lang="ru-RU" sz="2800" dirty="0"/>
              <a:t> </a:t>
            </a:r>
            <a:r>
              <a:rPr lang="ru-RU" sz="2800" dirty="0" err="1"/>
              <a:t>проявом</a:t>
            </a:r>
            <a:r>
              <a:rPr lang="ru-RU" sz="2800" dirty="0"/>
              <a:t> </a:t>
            </a:r>
            <a:r>
              <a:rPr lang="ru-RU" sz="2800" dirty="0" err="1"/>
              <a:t>вторинного</a:t>
            </a:r>
            <a:r>
              <a:rPr lang="ru-RU" sz="2800" dirty="0"/>
              <a:t> </a:t>
            </a:r>
            <a:r>
              <a:rPr lang="ru-RU" sz="2800" dirty="0" err="1"/>
              <a:t>періоду</a:t>
            </a:r>
            <a:r>
              <a:rPr lang="ru-RU" sz="2800" dirty="0"/>
              <a:t> </a:t>
            </a:r>
            <a:r>
              <a:rPr lang="ru-RU" sz="2800" dirty="0" err="1"/>
              <a:t>є</a:t>
            </a:r>
            <a:r>
              <a:rPr lang="ru-RU" sz="2800" dirty="0"/>
              <a:t> </a:t>
            </a:r>
            <a:r>
              <a:rPr lang="ru-RU" sz="2800" dirty="0" err="1"/>
              <a:t>повторні</a:t>
            </a:r>
            <a:r>
              <a:rPr lang="ru-RU" sz="2800" dirty="0"/>
              <a:t> </a:t>
            </a:r>
            <a:r>
              <a:rPr lang="ru-RU" sz="2800" dirty="0" err="1"/>
              <a:t>висипання</a:t>
            </a:r>
            <a:r>
              <a:rPr lang="ru-RU" sz="2800" dirty="0"/>
              <a:t> на </a:t>
            </a:r>
            <a:r>
              <a:rPr lang="ru-RU" sz="2800" dirty="0" err="1"/>
              <a:t>шкірі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слизових</a:t>
            </a:r>
            <a:r>
              <a:rPr lang="ru-RU" sz="2800" dirty="0"/>
              <a:t> (</a:t>
            </a:r>
            <a:r>
              <a:rPr lang="ru-RU" sz="2800" dirty="0" err="1"/>
              <a:t>плями</a:t>
            </a:r>
            <a:r>
              <a:rPr lang="ru-RU" sz="2800" dirty="0"/>
              <a:t>, папули, </a:t>
            </a:r>
            <a:r>
              <a:rPr lang="ru-RU" sz="2800" dirty="0" err="1"/>
              <a:t>везикули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пустули</a:t>
            </a:r>
            <a:r>
              <a:rPr lang="ru-RU" sz="2800" dirty="0"/>
              <a:t>), </a:t>
            </a:r>
            <a:r>
              <a:rPr lang="ru-RU" sz="2800" dirty="0" err="1"/>
              <a:t>сифілітичне</a:t>
            </a:r>
            <a:r>
              <a:rPr lang="ru-RU" sz="2800" dirty="0"/>
              <a:t> </a:t>
            </a:r>
            <a:r>
              <a:rPr lang="ru-RU" sz="2800" dirty="0" err="1"/>
              <a:t>облисіння</a:t>
            </a:r>
            <a:r>
              <a:rPr lang="ru-RU" sz="2800" dirty="0"/>
              <a:t>.</a:t>
            </a: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Файл:Secondary Syphilis on palms CDC 6809 lores.r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267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537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Katya</dc:creator>
  <cp:lastModifiedBy>Katya</cp:lastModifiedBy>
  <cp:revision>6</cp:revision>
  <dcterms:created xsi:type="dcterms:W3CDTF">2014-02-16T19:22:44Z</dcterms:created>
  <dcterms:modified xsi:type="dcterms:W3CDTF">2014-02-16T20:20:35Z</dcterms:modified>
</cp:coreProperties>
</file>