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7" r:id="rId4"/>
    <p:sldId id="259" r:id="rId5"/>
    <p:sldId id="268" r:id="rId6"/>
    <p:sldId id="269" r:id="rId7"/>
    <p:sldId id="258" r:id="rId8"/>
    <p:sldId id="262" r:id="rId9"/>
    <p:sldId id="270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BCE994-D434-4E41-8D78-3BC06BBAE03B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DA28FA1-AE78-4D66-9FD4-422F6770EE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festival.1september.ru/articles/410418/img4.gif" TargetMode="External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5" Type="http://schemas.openxmlformats.org/officeDocument/2006/relationships/image" Target="http://festival.1september.ru/articles/410418/img6.gif" TargetMode="External"/><Relationship Id="rId4" Type="http://schemas.openxmlformats.org/officeDocument/2006/relationships/image" Target="../media/image16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0"/>
            <a:ext cx="8058152" cy="3143248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  <a:effectLst/>
                <a:latin typeface="Monotype Corsiva" pitchFamily="66" charset="0"/>
              </a:rPr>
              <a:t>Жири, склад жирів, </a:t>
            </a:r>
            <a:br>
              <a:rPr lang="uk-UA" sz="3600" b="1" dirty="0" smtClean="0">
                <a:solidFill>
                  <a:schemeClr val="tx1"/>
                </a:solidFill>
                <a:effectLst/>
                <a:latin typeface="Monotype Corsiva" pitchFamily="66" charset="0"/>
              </a:rPr>
            </a:br>
            <a:r>
              <a:rPr lang="uk-UA" sz="3600" b="1" dirty="0" smtClean="0">
                <a:solidFill>
                  <a:schemeClr val="tx1"/>
                </a:solidFill>
                <a:effectLst/>
                <a:latin typeface="Monotype Corsiva" pitchFamily="66" charset="0"/>
              </a:rPr>
              <a:t>їх утворення.</a:t>
            </a:r>
            <a:br>
              <a:rPr lang="uk-UA" sz="3600" b="1" dirty="0" smtClean="0">
                <a:solidFill>
                  <a:schemeClr val="tx1"/>
                </a:solidFill>
                <a:effectLst/>
                <a:latin typeface="Monotype Corsiva" pitchFamily="66" charset="0"/>
              </a:rPr>
            </a:br>
            <a:r>
              <a:rPr lang="uk-UA" sz="3600" b="1" dirty="0" smtClean="0">
                <a:solidFill>
                  <a:schemeClr val="tx1"/>
                </a:solidFill>
                <a:effectLst/>
                <a:latin typeface="Monotype Corsiva" pitchFamily="66" charset="0"/>
              </a:rPr>
              <a:t> Гідроліз та гідрування жирів.</a:t>
            </a:r>
            <a:br>
              <a:rPr lang="uk-UA" sz="3600" b="1" dirty="0" smtClean="0">
                <a:solidFill>
                  <a:schemeClr val="tx1"/>
                </a:solidFill>
                <a:effectLst/>
                <a:latin typeface="Monotype Corsiva" pitchFamily="66" charset="0"/>
              </a:rPr>
            </a:br>
            <a:r>
              <a:rPr lang="uk-UA" sz="3600" b="1" dirty="0" smtClean="0">
                <a:solidFill>
                  <a:schemeClr val="tx1"/>
                </a:solidFill>
                <a:effectLst/>
                <a:latin typeface="Monotype Corsiva" pitchFamily="66" charset="0"/>
              </a:rPr>
              <a:t> Жири в природі.</a:t>
            </a:r>
            <a:br>
              <a:rPr lang="uk-UA" sz="3600" b="1" dirty="0" smtClean="0">
                <a:solidFill>
                  <a:schemeClr val="tx1"/>
                </a:solidFill>
                <a:effectLst/>
                <a:latin typeface="Monotype Corsiva" pitchFamily="66" charset="0"/>
              </a:rPr>
            </a:br>
            <a:r>
              <a:rPr lang="uk-UA" sz="3600" b="1" dirty="0" smtClean="0">
                <a:solidFill>
                  <a:schemeClr val="tx1"/>
                </a:solidFill>
                <a:effectLst/>
                <a:latin typeface="Monotype Corsiva" pitchFamily="66" charset="0"/>
              </a:rPr>
              <a:t> Біологічна роль жирів.</a:t>
            </a:r>
            <a:endParaRPr lang="ru-RU" sz="3600" b="1" dirty="0"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5175" y="5357826"/>
            <a:ext cx="20288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3429000"/>
            <a:ext cx="2689415" cy="1905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3429000"/>
            <a:ext cx="2524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5295900"/>
            <a:ext cx="18478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/>
                <a:latin typeface="Monotype Corsiva" pitchFamily="66" charset="0"/>
              </a:rPr>
              <a:t>Значення </a:t>
            </a:r>
            <a:endParaRPr lang="ru-RU" b="1" dirty="0">
              <a:effectLst/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>
                <a:latin typeface="Monotype Corsiva" pitchFamily="66" charset="0"/>
              </a:rPr>
              <a:t>Жири як коштовний харчовий продукт </a:t>
            </a:r>
            <a:endParaRPr lang="ru-RU" dirty="0" smtClean="0">
              <a:latin typeface="Monotype Corsiva" pitchFamily="66" charset="0"/>
            </a:endParaRPr>
          </a:p>
          <a:p>
            <a:pPr lvl="0"/>
            <a:r>
              <a:rPr lang="uk-UA" dirty="0" smtClean="0">
                <a:latin typeface="Monotype Corsiva" pitchFamily="66" charset="0"/>
              </a:rPr>
              <a:t>Жири лікарського значення (риб'ячий жир, обліпихова олія) </a:t>
            </a:r>
            <a:endParaRPr lang="ru-RU" dirty="0" smtClean="0">
              <a:latin typeface="Monotype Corsiva" pitchFamily="66" charset="0"/>
            </a:endParaRPr>
          </a:p>
          <a:p>
            <a:pPr lvl="0"/>
            <a:r>
              <a:rPr lang="uk-UA" dirty="0" smtClean="0">
                <a:latin typeface="Monotype Corsiva" pitchFamily="66" charset="0"/>
              </a:rPr>
              <a:t>Одержання мила </a:t>
            </a:r>
            <a:endParaRPr lang="ru-RU" dirty="0" smtClean="0">
              <a:latin typeface="Monotype Corsiva" pitchFamily="66" charset="0"/>
            </a:endParaRPr>
          </a:p>
          <a:p>
            <a:pPr lvl="0"/>
            <a:r>
              <a:rPr lang="uk-UA" dirty="0" smtClean="0">
                <a:latin typeface="Monotype Corsiva" pitchFamily="66" charset="0"/>
              </a:rPr>
              <a:t>Одержання маргарину </a:t>
            </a:r>
            <a:endParaRPr lang="ru-RU" dirty="0" smtClean="0">
              <a:latin typeface="Monotype Corsiva" pitchFamily="66" charset="0"/>
            </a:endParaRPr>
          </a:p>
          <a:p>
            <a:pPr lvl="0"/>
            <a:r>
              <a:rPr lang="uk-UA" dirty="0" smtClean="0">
                <a:latin typeface="Monotype Corsiva" pitchFamily="66" charset="0"/>
              </a:rPr>
              <a:t>Одержання гліцерину, речовини зі зм'якшуючими властивостями </a:t>
            </a:r>
            <a:endParaRPr lang="ru-RU" dirty="0" smtClean="0">
              <a:latin typeface="Monotype Corsiva" pitchFamily="66" charset="0"/>
            </a:endParaRPr>
          </a:p>
          <a:p>
            <a:pPr lvl="0"/>
            <a:r>
              <a:rPr lang="uk-UA" dirty="0" smtClean="0">
                <a:latin typeface="Monotype Corsiva" pitchFamily="66" charset="0"/>
              </a:rPr>
              <a:t>Одержання оліфи </a:t>
            </a:r>
            <a:endParaRPr lang="ru-RU" dirty="0" smtClean="0"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/>
                <a:latin typeface="Monotype Corsiva" pitchFamily="66" charset="0"/>
              </a:rPr>
              <a:t>Біологічна роль жирів</a:t>
            </a:r>
            <a:endParaRPr lang="ru-RU" dirty="0">
              <a:effectLst/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5329246" cy="4329130"/>
          </a:xfrm>
        </p:spPr>
        <p:txBody>
          <a:bodyPr/>
          <a:lstStyle/>
          <a:p>
            <a:pPr lvl="0"/>
            <a:r>
              <a:rPr lang="uk-UA" dirty="0" smtClean="0">
                <a:latin typeface="Monotype Corsiva" pitchFamily="66" charset="0"/>
              </a:rPr>
              <a:t>Енергетична функція (1м жиру - 38.9 </a:t>
            </a:r>
            <a:r>
              <a:rPr lang="uk-UA" dirty="0" err="1" smtClean="0">
                <a:latin typeface="Monotype Corsiva" pitchFamily="66" charset="0"/>
              </a:rPr>
              <a:t>кдж</a:t>
            </a:r>
            <a:r>
              <a:rPr lang="uk-UA" dirty="0" smtClean="0">
                <a:latin typeface="Monotype Corsiva" pitchFamily="66" charset="0"/>
              </a:rPr>
              <a:t>) </a:t>
            </a:r>
            <a:endParaRPr lang="ru-RU" dirty="0" smtClean="0">
              <a:latin typeface="Monotype Corsiva" pitchFamily="66" charset="0"/>
            </a:endParaRPr>
          </a:p>
          <a:p>
            <a:pPr lvl="0"/>
            <a:r>
              <a:rPr lang="uk-UA" dirty="0" smtClean="0">
                <a:latin typeface="Monotype Corsiva" pitchFamily="66" charset="0"/>
              </a:rPr>
              <a:t>Захисна функція (терморегуляція) </a:t>
            </a:r>
            <a:endParaRPr lang="ru-RU" dirty="0" smtClean="0">
              <a:latin typeface="Monotype Corsiva" pitchFamily="66" charset="0"/>
            </a:endParaRPr>
          </a:p>
          <a:p>
            <a:r>
              <a:rPr lang="uk-UA" dirty="0" smtClean="0">
                <a:latin typeface="Monotype Corsiva" pitchFamily="66" charset="0"/>
              </a:rPr>
              <a:t>Будівельна функція (входять до складу клітинних мембран</a:t>
            </a:r>
          </a:p>
          <a:p>
            <a:r>
              <a:rPr lang="uk-UA" dirty="0" smtClean="0">
                <a:latin typeface="Monotype Corsiva" pitchFamily="66" charset="0"/>
              </a:rPr>
              <a:t>Джерело вітамінів </a:t>
            </a:r>
            <a:r>
              <a:rPr lang="en-US" dirty="0" smtClean="0">
                <a:latin typeface="Monotype Corsiva" pitchFamily="66" charset="0"/>
              </a:rPr>
              <a:t>D, A, E</a:t>
            </a:r>
          </a:p>
          <a:p>
            <a:pPr>
              <a:buNone/>
            </a:pPr>
            <a:endParaRPr lang="uk-UA" dirty="0" smtClean="0"/>
          </a:p>
          <a:p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357298"/>
            <a:ext cx="27051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643446"/>
            <a:ext cx="28670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Ожиріння 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682837"/>
            <a:ext cx="3571900" cy="26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286124"/>
            <a:ext cx="3429024" cy="3383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4783" y="2643182"/>
            <a:ext cx="342902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Склад жирів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4043362" cy="39719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latin typeface="Monotype Corsiva" pitchFamily="66" charset="0"/>
              </a:rPr>
              <a:t>Мішель Ежен </a:t>
            </a:r>
            <a:r>
              <a:rPr lang="uk-UA" b="1" dirty="0" err="1" smtClean="0">
                <a:latin typeface="Monotype Corsiva" pitchFamily="66" charset="0"/>
              </a:rPr>
              <a:t>Шеврель</a:t>
            </a:r>
            <a:r>
              <a:rPr lang="uk-UA" b="1" dirty="0" smtClean="0">
                <a:latin typeface="Monotype Corsiva" pitchFamily="66" charset="0"/>
              </a:rPr>
              <a:t> </a:t>
            </a:r>
            <a:r>
              <a:rPr lang="uk-UA" dirty="0" smtClean="0">
                <a:latin typeface="Monotype Corsiva" pitchFamily="66" charset="0"/>
              </a:rPr>
              <a:t>– основоположник             хімії ліпідів</a:t>
            </a:r>
            <a:endParaRPr lang="uk-UA" dirty="0">
              <a:latin typeface="Monotype Corsiva" pitchFamily="66" charset="0"/>
            </a:endParaRPr>
          </a:p>
          <a:p>
            <a:pPr>
              <a:buNone/>
            </a:pPr>
            <a:r>
              <a:rPr lang="uk-UA" b="1" dirty="0" err="1" smtClean="0">
                <a:latin typeface="Monotype Corsiva" pitchFamily="66" charset="0"/>
              </a:rPr>
              <a:t>Марселен</a:t>
            </a:r>
            <a:r>
              <a:rPr lang="uk-UA" b="1" dirty="0" smtClean="0">
                <a:latin typeface="Monotype Corsiva" pitchFamily="66" charset="0"/>
              </a:rPr>
              <a:t> </a:t>
            </a:r>
            <a:r>
              <a:rPr lang="uk-UA" b="1" dirty="0" err="1" smtClean="0">
                <a:latin typeface="Monotype Corsiva" pitchFamily="66" charset="0"/>
              </a:rPr>
              <a:t>Бертло</a:t>
            </a:r>
            <a:r>
              <a:rPr lang="uk-UA" b="1" dirty="0" smtClean="0">
                <a:latin typeface="Monotype Corsiva" pitchFamily="66" charset="0"/>
              </a:rPr>
              <a:t> </a:t>
            </a:r>
          </a:p>
          <a:p>
            <a:pPr>
              <a:buNone/>
            </a:pPr>
            <a:endParaRPr lang="uk-UA" sz="3200" b="1" dirty="0" smtClean="0">
              <a:latin typeface="Arial" pitchFamily="34" charset="0"/>
              <a:ea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8038" y="1571612"/>
            <a:ext cx="164921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714620"/>
            <a:ext cx="192882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5500702"/>
            <a:ext cx="8429684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  <a:latin typeface="Monotype Corsiva" pitchFamily="66" charset="0"/>
                <a:ea typeface="Times New Roman" pitchFamily="18" charset="0"/>
              </a:rPr>
              <a:t>Жири – це органічні сполуки, які утворені трьохатомним спиртом гліцерином та вищими жирними кислотами</a:t>
            </a:r>
            <a:endParaRPr lang="ru-RU" sz="24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153400" cy="595314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8000" b="1" dirty="0" smtClean="0">
                <a:latin typeface="Monotype Corsiva" pitchFamily="66" charset="0"/>
              </a:rPr>
              <a:t>Гліцерин </a:t>
            </a:r>
            <a:r>
              <a:rPr lang="en-US" sz="8000" b="1" dirty="0" smtClean="0">
                <a:latin typeface="Monotype Corsiva" pitchFamily="66" charset="0"/>
              </a:rPr>
              <a:t>                            </a:t>
            </a:r>
            <a:r>
              <a:rPr lang="uk-UA" sz="8000" b="1" dirty="0" smtClean="0">
                <a:latin typeface="Monotype Corsiva" pitchFamily="66" charset="0"/>
              </a:rPr>
              <a:t>                                    </a:t>
            </a:r>
            <a:r>
              <a:rPr lang="en-US" sz="8000" b="1" dirty="0" smtClean="0">
                <a:latin typeface="Monotype Corsiva" pitchFamily="66" charset="0"/>
              </a:rPr>
              <a:t>   </a:t>
            </a:r>
            <a:r>
              <a:rPr lang="uk-UA" sz="8000" b="1" dirty="0" smtClean="0">
                <a:latin typeface="Monotype Corsiva" pitchFamily="66" charset="0"/>
              </a:rPr>
              <a:t>Вищі кислоти 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8000" b="1" dirty="0" smtClean="0">
                <a:latin typeface="Monotype Corsiva" pitchFamily="66" charset="0"/>
              </a:rPr>
              <a:t>С</a:t>
            </a:r>
            <a:r>
              <a:rPr lang="en-US" sz="8000" b="1" dirty="0" smtClean="0">
                <a:latin typeface="Monotype Corsiva" pitchFamily="66" charset="0"/>
              </a:rPr>
              <a:t>H</a:t>
            </a:r>
            <a:r>
              <a:rPr lang="uk-UA" sz="8000" b="1" dirty="0" smtClean="0">
                <a:latin typeface="Monotype Corsiva" pitchFamily="66" charset="0"/>
              </a:rPr>
              <a:t>2- </a:t>
            </a:r>
            <a:r>
              <a:rPr lang="en-US" sz="8000" b="1" dirty="0" smtClean="0">
                <a:latin typeface="Monotype Corsiva" pitchFamily="66" charset="0"/>
              </a:rPr>
              <a:t>OH</a:t>
            </a:r>
            <a:endParaRPr lang="uk-UA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en-US" sz="8000" b="1" dirty="0" smtClean="0">
                <a:latin typeface="Monotype Corsiva" pitchFamily="66" charset="0"/>
              </a:rPr>
              <a:t>│             </a:t>
            </a:r>
            <a:r>
              <a:rPr lang="uk-UA" sz="8000" b="1" dirty="0" smtClean="0">
                <a:latin typeface="Monotype Corsiva" pitchFamily="66" charset="0"/>
              </a:rPr>
              <a:t>                                                           </a:t>
            </a:r>
            <a:r>
              <a:rPr lang="en-US" sz="8000" b="1" dirty="0" smtClean="0">
                <a:latin typeface="Monotype Corsiva" pitchFamily="66" charset="0"/>
              </a:rPr>
              <a:t> </a:t>
            </a:r>
            <a:r>
              <a:rPr lang="uk-UA" sz="8000" b="1" dirty="0" smtClean="0">
                <a:latin typeface="Monotype Corsiva" pitchFamily="66" charset="0"/>
              </a:rPr>
              <a:t> Ненасичені            </a:t>
            </a:r>
            <a:r>
              <a:rPr lang="en-US" sz="8000" b="1" dirty="0" smtClean="0">
                <a:latin typeface="Monotype Corsiva" pitchFamily="66" charset="0"/>
              </a:rPr>
              <a:t>    </a:t>
            </a:r>
            <a:r>
              <a:rPr lang="uk-UA" sz="8000" b="1" dirty="0" smtClean="0">
                <a:latin typeface="Monotype Corsiva" pitchFamily="66" charset="0"/>
              </a:rPr>
              <a:t> Насичені 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ru-RU" sz="8000" b="1" dirty="0" smtClean="0">
                <a:latin typeface="Monotype Corsiva" pitchFamily="66" charset="0"/>
              </a:rPr>
              <a:t> </a:t>
            </a:r>
            <a:r>
              <a:rPr lang="en-US" sz="8000" b="1" dirty="0" smtClean="0">
                <a:latin typeface="Monotype Corsiva" pitchFamily="66" charset="0"/>
              </a:rPr>
              <a:t>CH</a:t>
            </a:r>
            <a:r>
              <a:rPr lang="uk-UA" sz="8000" b="1" dirty="0" smtClean="0">
                <a:latin typeface="Monotype Corsiva" pitchFamily="66" charset="0"/>
              </a:rPr>
              <a:t>  - </a:t>
            </a:r>
            <a:r>
              <a:rPr lang="en-US" sz="8000" b="1" dirty="0" smtClean="0">
                <a:latin typeface="Monotype Corsiva" pitchFamily="66" charset="0"/>
              </a:rPr>
              <a:t>OH  </a:t>
            </a:r>
            <a:endParaRPr lang="uk-UA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en-US" sz="8000" b="1" dirty="0" smtClean="0">
                <a:latin typeface="Monotype Corsiva" pitchFamily="66" charset="0"/>
              </a:rPr>
              <a:t>│          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8000" b="1" dirty="0" smtClean="0">
                <a:latin typeface="Monotype Corsiva" pitchFamily="66" charset="0"/>
              </a:rPr>
              <a:t> </a:t>
            </a:r>
            <a:r>
              <a:rPr lang="en-US" sz="8000" b="1" dirty="0" smtClean="0">
                <a:latin typeface="Monotype Corsiva" pitchFamily="66" charset="0"/>
              </a:rPr>
              <a:t>CH</a:t>
            </a:r>
            <a:r>
              <a:rPr lang="uk-UA" sz="8000" b="1" dirty="0" smtClean="0">
                <a:latin typeface="Monotype Corsiva" pitchFamily="66" charset="0"/>
              </a:rPr>
              <a:t>2- </a:t>
            </a:r>
            <a:r>
              <a:rPr lang="en-US" sz="8000" b="1" dirty="0" smtClean="0">
                <a:latin typeface="Monotype Corsiva" pitchFamily="66" charset="0"/>
              </a:rPr>
              <a:t>OH               </a:t>
            </a:r>
            <a:r>
              <a:rPr lang="uk-UA" sz="8000" b="1" dirty="0" smtClean="0">
                <a:latin typeface="Monotype Corsiva" pitchFamily="66" charset="0"/>
              </a:rPr>
              <a:t>                                       </a:t>
            </a:r>
            <a:r>
              <a:rPr lang="en-US" sz="8000" b="1" dirty="0" smtClean="0">
                <a:latin typeface="Monotype Corsiva" pitchFamily="66" charset="0"/>
              </a:rPr>
              <a:t> </a:t>
            </a:r>
            <a:r>
              <a:rPr lang="uk-UA" sz="8000" b="1" dirty="0" smtClean="0">
                <a:latin typeface="Monotype Corsiva" pitchFamily="66" charset="0"/>
              </a:rPr>
              <a:t>Олеїнова                         Стеаринова 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ru-RU" sz="8000" b="1" dirty="0" smtClean="0">
                <a:latin typeface="Monotype Corsiva" pitchFamily="66" charset="0"/>
              </a:rPr>
              <a:t>  </a:t>
            </a:r>
            <a:r>
              <a:rPr lang="en-US" sz="8000" b="1" dirty="0" smtClean="0">
                <a:latin typeface="Monotype Corsiva" pitchFamily="66" charset="0"/>
              </a:rPr>
              <a:t>                     </a:t>
            </a:r>
            <a:r>
              <a:rPr lang="uk-UA" sz="8000" b="1" dirty="0" smtClean="0">
                <a:latin typeface="Monotype Corsiva" pitchFamily="66" charset="0"/>
              </a:rPr>
              <a:t>                                            </a:t>
            </a:r>
            <a:r>
              <a:rPr lang="en-US" sz="8000" b="1" dirty="0" smtClean="0">
                <a:latin typeface="Monotype Corsiva" pitchFamily="66" charset="0"/>
              </a:rPr>
              <a:t>    </a:t>
            </a:r>
            <a:r>
              <a:rPr lang="uk-UA" sz="8000" b="1" dirty="0" smtClean="0">
                <a:latin typeface="Monotype Corsiva" pitchFamily="66" charset="0"/>
              </a:rPr>
              <a:t>С17Н33СООН         </a:t>
            </a:r>
            <a:r>
              <a:rPr lang="en-US" sz="8000" b="1" dirty="0" smtClean="0">
                <a:latin typeface="Monotype Corsiva" pitchFamily="66" charset="0"/>
              </a:rPr>
              <a:t> C17</a:t>
            </a:r>
            <a:r>
              <a:rPr lang="uk-UA" sz="8000" b="1" dirty="0" smtClean="0">
                <a:latin typeface="Monotype Corsiva" pitchFamily="66" charset="0"/>
              </a:rPr>
              <a:t>Н35СООН</a:t>
            </a:r>
            <a:r>
              <a:rPr lang="en-US" sz="8000" b="1" dirty="0" smtClean="0">
                <a:latin typeface="Monotype Corsiva" pitchFamily="66" charset="0"/>
              </a:rPr>
              <a:t>    </a:t>
            </a:r>
            <a:r>
              <a:rPr lang="uk-UA" sz="8000" b="1" dirty="0" smtClean="0">
                <a:latin typeface="Monotype Corsiva" pitchFamily="66" charset="0"/>
              </a:rPr>
              <a:t>  </a:t>
            </a:r>
            <a:r>
              <a:rPr lang="en-US" sz="8000" b="1" dirty="0" smtClean="0">
                <a:latin typeface="Monotype Corsiva" pitchFamily="66" charset="0"/>
              </a:rPr>
              <a:t>        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en-US" sz="8000" b="1" dirty="0" smtClean="0">
                <a:latin typeface="Monotype Corsiva" pitchFamily="66" charset="0"/>
              </a:rPr>
              <a:t>                        </a:t>
            </a:r>
            <a:r>
              <a:rPr lang="uk-UA" sz="8000" b="1" dirty="0" smtClean="0">
                <a:latin typeface="Monotype Corsiva" pitchFamily="66" charset="0"/>
              </a:rPr>
              <a:t>                                               </a:t>
            </a:r>
            <a:r>
              <a:rPr lang="uk-UA" sz="8000" b="1" dirty="0" err="1" smtClean="0">
                <a:latin typeface="Monotype Corsiva" pitchFamily="66" charset="0"/>
              </a:rPr>
              <a:t>Лінолева</a:t>
            </a:r>
            <a:r>
              <a:rPr lang="uk-UA" sz="8000" b="1" dirty="0" smtClean="0">
                <a:latin typeface="Monotype Corsiva" pitchFamily="66" charset="0"/>
              </a:rPr>
              <a:t>                      Пальмітинова 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en-US" sz="8000" b="1" dirty="0" smtClean="0">
                <a:latin typeface="Monotype Corsiva" pitchFamily="66" charset="0"/>
              </a:rPr>
              <a:t>                        </a:t>
            </a:r>
            <a:r>
              <a:rPr lang="uk-UA" sz="8000" b="1" dirty="0" smtClean="0">
                <a:latin typeface="Monotype Corsiva" pitchFamily="66" charset="0"/>
              </a:rPr>
              <a:t>                                               С17Н31СООН       </a:t>
            </a:r>
            <a:r>
              <a:rPr lang="en-US" sz="8000" b="1" dirty="0" smtClean="0">
                <a:latin typeface="Monotype Corsiva" pitchFamily="66" charset="0"/>
              </a:rPr>
              <a:t>     </a:t>
            </a:r>
            <a:r>
              <a:rPr lang="uk-UA" sz="8000" b="1" dirty="0" smtClean="0">
                <a:latin typeface="Monotype Corsiva" pitchFamily="66" charset="0"/>
              </a:rPr>
              <a:t>С15Н31СООН</a:t>
            </a:r>
          </a:p>
          <a:p>
            <a:pPr>
              <a:buNone/>
            </a:pPr>
            <a:endParaRPr lang="uk-UA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8000" b="1" dirty="0" smtClean="0">
                <a:latin typeface="Monotype Corsiva" pitchFamily="66" charset="0"/>
              </a:rPr>
              <a:t> 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8000" b="1" dirty="0" smtClean="0">
                <a:latin typeface="Monotype Corsiva" pitchFamily="66" charset="0"/>
              </a:rPr>
              <a:t>СН2─ОН</a:t>
            </a:r>
            <a:r>
              <a:rPr lang="en-US" sz="8000" b="1" dirty="0" smtClean="0">
                <a:latin typeface="Monotype Corsiva" pitchFamily="66" charset="0"/>
              </a:rPr>
              <a:t>                                      CH2─O─COC17H3</a:t>
            </a:r>
            <a:r>
              <a:rPr lang="uk-UA" sz="8000" b="1" dirty="0" smtClean="0">
                <a:latin typeface="Monotype Corsiva" pitchFamily="66" charset="0"/>
              </a:rPr>
              <a:t>3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8000" b="1" dirty="0" smtClean="0">
                <a:latin typeface="Monotype Corsiva" pitchFamily="66" charset="0"/>
              </a:rPr>
              <a:t>│</a:t>
            </a:r>
            <a:r>
              <a:rPr lang="en-US" sz="8000" b="1" dirty="0" smtClean="0">
                <a:latin typeface="Monotype Corsiva" pitchFamily="66" charset="0"/>
              </a:rPr>
              <a:t>                                                   │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8000" b="1" dirty="0" smtClean="0">
                <a:latin typeface="Monotype Corsiva" pitchFamily="66" charset="0"/>
              </a:rPr>
              <a:t>СН─ОН    +  </a:t>
            </a:r>
            <a:r>
              <a:rPr lang="en-US" sz="8000" b="1" dirty="0" smtClean="0">
                <a:latin typeface="Monotype Corsiva" pitchFamily="66" charset="0"/>
              </a:rPr>
              <a:t>3C17H3</a:t>
            </a:r>
            <a:r>
              <a:rPr lang="uk-UA" sz="8000" b="1" dirty="0" smtClean="0">
                <a:latin typeface="Monotype Corsiva" pitchFamily="66" charset="0"/>
              </a:rPr>
              <a:t>3</a:t>
            </a:r>
            <a:r>
              <a:rPr lang="en-US" sz="8000" b="1" dirty="0" smtClean="0">
                <a:latin typeface="Monotype Corsiva" pitchFamily="66" charset="0"/>
              </a:rPr>
              <a:t>COOH → CH─O─ COC17H3</a:t>
            </a:r>
            <a:r>
              <a:rPr lang="uk-UA" sz="8000" b="1" dirty="0" smtClean="0">
                <a:latin typeface="Monotype Corsiva" pitchFamily="66" charset="0"/>
              </a:rPr>
              <a:t>3</a:t>
            </a:r>
            <a:r>
              <a:rPr lang="en-US" sz="8000" b="1" dirty="0" smtClean="0">
                <a:latin typeface="Monotype Corsiva" pitchFamily="66" charset="0"/>
              </a:rPr>
              <a:t>   +  3H2O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8000" b="1" dirty="0" smtClean="0">
                <a:latin typeface="Monotype Corsiva" pitchFamily="66" charset="0"/>
              </a:rPr>
              <a:t>│</a:t>
            </a:r>
            <a:r>
              <a:rPr lang="en-US" sz="8000" b="1" dirty="0" smtClean="0">
                <a:latin typeface="Monotype Corsiva" pitchFamily="66" charset="0"/>
              </a:rPr>
              <a:t>                                                   │ 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8000" b="1" dirty="0" smtClean="0">
                <a:latin typeface="Monotype Corsiva" pitchFamily="66" charset="0"/>
              </a:rPr>
              <a:t>СН2─ОН</a:t>
            </a:r>
            <a:r>
              <a:rPr lang="en-US" sz="8000" b="1" dirty="0" smtClean="0">
                <a:latin typeface="Monotype Corsiva" pitchFamily="66" charset="0"/>
              </a:rPr>
              <a:t>                                      CH2─O─ COC17H3</a:t>
            </a:r>
            <a:r>
              <a:rPr lang="uk-UA" sz="8000" b="1" dirty="0" smtClean="0">
                <a:latin typeface="Monotype Corsiva" pitchFamily="66" charset="0"/>
              </a:rPr>
              <a:t>3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sz="8000" b="1" dirty="0" smtClean="0">
                <a:latin typeface="Monotype Corsiva" pitchFamily="66" charset="0"/>
              </a:rPr>
              <a:t> гліцерин    олеїнова кислота                </a:t>
            </a:r>
            <a:r>
              <a:rPr lang="uk-UA" sz="8000" b="1" dirty="0" err="1" smtClean="0">
                <a:latin typeface="Monotype Corsiva" pitchFamily="66" charset="0"/>
              </a:rPr>
              <a:t>триолеїн</a:t>
            </a:r>
            <a:endParaRPr lang="ru-RU" sz="8000" b="1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5214942" y="357166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000760" y="357166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929190" y="135729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6893735" y="1393017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Загальна формула жирів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480328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CH2─O─COR1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│</a:t>
            </a:r>
            <a:r>
              <a:rPr lang="en-US" dirty="0" smtClean="0"/>
              <a:t>                                                  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en-US" dirty="0" smtClean="0"/>
              <a:t>CH─O─ COR2  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│</a:t>
            </a:r>
            <a:r>
              <a:rPr lang="en-US" dirty="0" smtClean="0"/>
              <a:t>                                                  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en-US" dirty="0" smtClean="0"/>
              <a:t>CH2─O─ COR3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R1, R2, R3 – </a:t>
            </a:r>
            <a:r>
              <a:rPr lang="uk-UA" dirty="0" smtClean="0"/>
              <a:t>радикали карбонових кислот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r>
              <a:rPr lang="uk-UA" dirty="0" smtClean="0"/>
              <a:t>Класифікація жирів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232886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dirty="0" smtClean="0"/>
              <a:t>Жири</a:t>
            </a:r>
          </a:p>
          <a:p>
            <a:pPr algn="ctr"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</a:t>
            </a:r>
          </a:p>
          <a:p>
            <a:pPr>
              <a:buNone/>
            </a:pPr>
            <a:r>
              <a:rPr lang="uk-UA" dirty="0" smtClean="0"/>
              <a:t>                                   тверді    (тваринні) рідкі (рослинні)</a:t>
            </a:r>
            <a:endParaRPr lang="uk-UA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714876" y="1857364"/>
            <a:ext cx="221457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1928794" y="1857364"/>
            <a:ext cx="250033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500438"/>
            <a:ext cx="300039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857628"/>
            <a:ext cx="1785950" cy="262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Хімічні властивості жирів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225742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uk-UA" dirty="0" smtClean="0"/>
              <a:t>Гідроліз</a:t>
            </a:r>
          </a:p>
          <a:p>
            <a:pPr marL="514350" indent="-514350">
              <a:buNone/>
            </a:pPr>
            <a:endParaRPr lang="uk-UA" dirty="0" smtClean="0"/>
          </a:p>
          <a:p>
            <a:pPr marL="514350" indent="-514350">
              <a:buNone/>
            </a:pPr>
            <a:endParaRPr lang="uk-UA" dirty="0" smtClean="0"/>
          </a:p>
        </p:txBody>
      </p:sp>
      <p:pic>
        <p:nvPicPr>
          <p:cNvPr id="4" name="Рисунок 3" descr="http://festival.1september.ru/articles/410418/img4.gif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71472" y="2143116"/>
            <a:ext cx="550072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estival.1september.ru/articles/410418/img6.gif"/>
          <p:cNvPicPr/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42910" y="3929066"/>
            <a:ext cx="621510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Гідрування 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00240"/>
            <a:ext cx="642942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Рідкий → Твердий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4310162"/>
            <a:ext cx="4786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Рідкий → Твердий</a:t>
            </a:r>
            <a:endParaRPr lang="uk-UA" sz="36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269</TotalTime>
  <Words>221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Жири, склад жирів,  їх утворення.  Гідроліз та гідрування жирів.  Жири в природі.  Біологічна роль жирів.</vt:lpstr>
      <vt:lpstr>Біологічна роль жирів</vt:lpstr>
      <vt:lpstr>Слайд 3</vt:lpstr>
      <vt:lpstr>Склад жирів</vt:lpstr>
      <vt:lpstr>Слайд 5</vt:lpstr>
      <vt:lpstr>Загальна формула жирів</vt:lpstr>
      <vt:lpstr>Класифікація жирів</vt:lpstr>
      <vt:lpstr>Хімічні властивості жирів</vt:lpstr>
      <vt:lpstr>Гідрування </vt:lpstr>
      <vt:lpstr>Значення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Жири, склад жирів, їх утворення. Гідроліз та гідрування жирів. Жири </dc:title>
  <dc:creator>User</dc:creator>
  <cp:lastModifiedBy>User</cp:lastModifiedBy>
  <cp:revision>30</cp:revision>
  <dcterms:created xsi:type="dcterms:W3CDTF">2014-02-28T08:08:00Z</dcterms:created>
  <dcterms:modified xsi:type="dcterms:W3CDTF">2015-02-17T18:45:22Z</dcterms:modified>
</cp:coreProperties>
</file>