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64" r:id="rId2"/>
    <p:sldId id="265" r:id="rId3"/>
    <p:sldId id="275" r:id="rId4"/>
    <p:sldId id="267" r:id="rId5"/>
    <p:sldId id="274" r:id="rId6"/>
    <p:sldId id="268" r:id="rId7"/>
    <p:sldId id="280" r:id="rId8"/>
    <p:sldId id="271" r:id="rId9"/>
    <p:sldId id="276" r:id="rId10"/>
    <p:sldId id="277" r:id="rId11"/>
    <p:sldId id="278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05"/>
    <a:srgbClr val="33CC33"/>
    <a:srgbClr val="33CCFF"/>
    <a:srgbClr val="008000"/>
    <a:srgbClr val="D70725"/>
    <a:srgbClr val="CE10C0"/>
    <a:srgbClr val="F145E5"/>
    <a:srgbClr val="BA06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B282650-60D5-44EC-BECC-231CC9C65A69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BA89D3-164A-401C-8307-51B429F59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BB5B0-00FC-456F-A903-750B228F7681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34B87-F2D3-425E-87BF-1E5EBD22B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9A401-5E0B-48BD-9FD6-A4F555FD8EC2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DD0EE-F772-4C3F-8C7E-C64F35768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AA928-B0E2-4DE8-B87A-FA84E4CD5E28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01611-CCEB-4FCD-8B38-557A0E99E2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2D649-B97F-4CB1-B362-5B4958C2A935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09F1-0C69-44AC-B724-EB0D98A4F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B01A9-2832-4244-8327-A5FFC9CBEE02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9311D-909A-466B-8856-EFDCA13E8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D9C9B88-68C2-4798-9E9D-135723AB6B1A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58F5D28-08BC-489A-9608-14C98B8FB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CFD759C-59AC-43FD-86F1-8BD2E32777AE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77028390-713D-426D-A942-B2A495C51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D0B91-B4B0-4D4D-83B2-1AE8B0235D16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70707-DC2C-4230-94F2-A869D0D82C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23AB6-4CF7-4E47-AAE1-DCEC87E65008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88641-16C8-430A-9B87-83ED952E1F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B27E4-756D-409C-953B-E6852CD9E42D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34FD-D1ED-424E-B39A-6BF8E5D78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3D2566D-3ACD-42FA-B3D6-F96704EBFB18}" type="datetimeFigureOut">
              <a:rPr lang="ru-RU" smtClean="0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4FC8C7-DCBF-4BE6-BBC4-4F113A58F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42" y="332656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algn="ctr" eaLnBrk="0" hangingPunct="0">
              <a:defRPr/>
            </a:pPr>
            <a:endParaRPr lang="uk-UA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endParaRPr lang="ru-RU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r>
              <a:rPr lang="ru-RU" sz="4000" b="1" dirty="0" bmk="п2012421193559SlideId26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НАПРЯМКИ СУЧАСНОЇ БІОТЕХНОЛОГІЇ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374253" y="2411905"/>
            <a:ext cx="2621073" cy="365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32" y="4714884"/>
            <a:ext cx="672718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r" eaLnBrk="0" hangingPunct="0">
              <a:defRPr/>
            </a:pPr>
            <a:endParaRPr lang="uk-UA" sz="1000" dirty="0" smtClean="0" bmk="">
              <a:latin typeface="Times New Roman" pitchFamily="18" charset="0"/>
              <a:cs typeface="Times New Roman" pitchFamily="18" charset="0"/>
            </a:endParaRPr>
          </a:p>
          <a:p>
            <a:pPr indent="539750" algn="r" eaLnBrk="0" hangingPunct="0">
              <a:defRPr/>
            </a:pPr>
            <a:endParaRPr lang="ru-RU" sz="1000" dirty="0" smtClean="0" bmk="">
              <a:latin typeface="Times New Roman" pitchFamily="18" charset="0"/>
              <a:cs typeface="Times New Roman" pitchFamily="18" charset="0"/>
            </a:endParaRPr>
          </a:p>
          <a:p>
            <a:pPr indent="539750" algn="r" eaLnBrk="0" hangingPunct="0">
              <a:defRPr/>
            </a:pPr>
            <a:r>
              <a:rPr lang="ru-RU" sz="2400" b="1" dirty="0" err="1" smtClean="0" bmk="п2012421193559SlideId26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Виконав</a:t>
            </a:r>
            <a:r>
              <a:rPr lang="ru-RU" sz="2400" b="1" dirty="0" smtClean="0" bmk="п2012421193559SlideId26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539750" algn="r" eaLnBrk="0" hangingPunct="0">
              <a:defRPr/>
            </a:pPr>
            <a:r>
              <a:rPr lang="uk-UA" sz="2400" b="1" dirty="0" smtClean="0" bmk="п2012421193559SlideId26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Учень 11-А класу</a:t>
            </a:r>
          </a:p>
          <a:p>
            <a:pPr indent="539750" algn="r" eaLnBrk="0" hangingPunct="0">
              <a:defRPr/>
            </a:pP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Ільчишин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Андріан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63272" cy="111636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Трансгенні</a:t>
            </a:r>
            <a:r>
              <a:rPr lang="uk-UA" b="1" dirty="0" smtClean="0">
                <a:solidFill>
                  <a:srgbClr val="FF0000"/>
                </a:solidFill>
              </a:rPr>
              <a:t> організми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000240"/>
            <a:ext cx="6097610" cy="4573208"/>
          </a:xfrm>
        </p:spPr>
      </p:pic>
    </p:spTree>
    <p:extLst>
      <p:ext uri="{BB962C8B-B14F-4D97-AF65-F5344CB8AC3E}">
        <p14:creationId xmlns:p14="http://schemas.microsoft.com/office/powerpoint/2010/main" xmlns="" val="25942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8363272" cy="90033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Клонування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714488"/>
            <a:ext cx="4140306" cy="4572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Клонування</a:t>
            </a:r>
            <a:r>
              <a:rPr lang="uk-UA" dirty="0" smtClean="0">
                <a:solidFill>
                  <a:srgbClr val="002060"/>
                </a:solidFill>
              </a:rPr>
              <a:t> – перспективний напрям клітинної інженерії.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Клон </a:t>
            </a:r>
            <a:r>
              <a:rPr lang="uk-UA" dirty="0" smtClean="0">
                <a:solidFill>
                  <a:srgbClr val="002060"/>
                </a:solidFill>
              </a:rPr>
              <a:t>– сукупність клітин або особин, що виникли від спільного предка нестатевим шляхом.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53806"/>
            <a:ext cx="4495506" cy="52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3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63272" cy="9723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Стовбурові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клітини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524000"/>
            <a:ext cx="8215337" cy="4572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Стовбурові клітини</a:t>
            </a:r>
            <a:r>
              <a:rPr lang="uk-UA" dirty="0" smtClean="0">
                <a:solidFill>
                  <a:srgbClr val="002060"/>
                </a:solidFill>
              </a:rPr>
              <a:t>, також відомі як </a:t>
            </a:r>
            <a:r>
              <a:rPr lang="uk-UA" u="sng" dirty="0" smtClean="0">
                <a:solidFill>
                  <a:srgbClr val="002060"/>
                </a:solidFill>
              </a:rPr>
              <a:t>штамові клітини</a:t>
            </a:r>
            <a:r>
              <a:rPr lang="uk-UA" dirty="0" smtClean="0">
                <a:solidFill>
                  <a:srgbClr val="002060"/>
                </a:solidFill>
              </a:rPr>
              <a:t> — це первинні клітини, що зустрічаються в усіх багатоклітинних організмах. Ці клітини можуть самовідновлюватися шляхом </a:t>
            </a:r>
            <a:r>
              <a:rPr lang="uk-UA" u="sng" dirty="0" smtClean="0">
                <a:solidFill>
                  <a:srgbClr val="002060"/>
                </a:solidFill>
              </a:rPr>
              <a:t>поділу клітини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</a:t>
            </a:r>
            <a:r>
              <a:rPr lang="uk-UA" dirty="0" smtClean="0">
                <a:solidFill>
                  <a:srgbClr val="002060"/>
                </a:solidFill>
              </a:rPr>
              <a:t>а також можуть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uk-UA" dirty="0" smtClean="0">
                <a:solidFill>
                  <a:srgbClr val="002060"/>
                </a:solidFill>
              </a:rPr>
              <a:t>диференціюватися в досить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uk-UA" dirty="0" smtClean="0">
                <a:solidFill>
                  <a:srgbClr val="002060"/>
                </a:solidFill>
              </a:rPr>
              <a:t> велику кількість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uk-UA" dirty="0" smtClean="0">
                <a:solidFill>
                  <a:srgbClr val="002060"/>
                </a:solidFill>
              </a:rPr>
              <a:t>спеціалізованих типів клітин.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387" y="3571876"/>
            <a:ext cx="3910613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60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8" y="332656"/>
            <a:ext cx="848578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ctr" eaLnBrk="0" hangingPunct="0">
              <a:defRPr/>
            </a:pPr>
            <a:r>
              <a:rPr lang="ru-RU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endParaRPr lang="ru-RU" sz="3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indent="539750" algn="ctr" eaLnBrk="0" hangingPunct="0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застосовується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навколо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нас у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багатьох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предметах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щоденного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вжитку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від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одягу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який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ми носимо, до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сиру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який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ми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споживаємо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Протягом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століть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фермери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пекарі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пивовари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використовували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традиційні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технології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зміни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модифікації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рослин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продуктів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харчування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пшениця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може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слугувати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найдавнішим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прикладом, а нектарин — одним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останніх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Сьогодні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біотехнологія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використовує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сучасні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наукові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методи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дозволяють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покращити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чи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модифікувати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рослини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тварини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мікроорганізми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більшою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точністю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передбачуваністю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indent="539750" eaLnBrk="0" hangingPunct="0">
              <a:defRPr/>
            </a:pP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Дякую за увагу ;)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28604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eaLnBrk="0" hangingPunct="0">
              <a:defRPr/>
            </a:pPr>
            <a:r>
              <a:rPr lang="ru-RU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400" b="1" i="1" dirty="0">
                <a:latin typeface="Constantia" pitchFamily="18" charset="0"/>
              </a:rPr>
              <a:t> </a:t>
            </a:r>
            <a:r>
              <a:rPr lang="ru-RU" sz="2400" b="1" dirty="0">
                <a:latin typeface="Constantia" pitchFamily="18" charset="0"/>
              </a:rPr>
              <a:t>— </a:t>
            </a:r>
            <a:r>
              <a:rPr lang="ru-RU" sz="2400" b="1" dirty="0" err="1">
                <a:latin typeface="Constantia" pitchFamily="18" charset="0"/>
              </a:rPr>
              <a:t>це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сукупність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промислових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методів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які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застосовують</a:t>
            </a:r>
            <a:r>
              <a:rPr lang="ru-RU" sz="2400" b="1" dirty="0">
                <a:latin typeface="Constantia" pitchFamily="18" charset="0"/>
              </a:rPr>
              <a:t> для </a:t>
            </a:r>
            <a:r>
              <a:rPr lang="ru-RU" sz="2400" b="1" dirty="0" err="1">
                <a:latin typeface="Constantia" pitchFamily="18" charset="0"/>
              </a:rPr>
              <a:t>виробництва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різних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речовин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із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використанням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живих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організмів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біологічних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процесів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чи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явищ</a:t>
            </a:r>
            <a:r>
              <a:rPr lang="ru-RU" sz="2400" b="1" dirty="0">
                <a:latin typeface="Constantia" pitchFamily="18" charset="0"/>
              </a:rPr>
              <a:t>. </a:t>
            </a:r>
          </a:p>
          <a:p>
            <a:pPr indent="539750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Сам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термін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«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»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з’явився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в 70-х роках XX ст. (</a:t>
            </a:r>
            <a:r>
              <a:rPr lang="ru-RU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біос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життя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; </a:t>
            </a:r>
            <a:r>
              <a:rPr lang="ru-RU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технос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мистецтво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майстерність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;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логос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слово,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вчення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)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хоча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біотехнологічні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принципи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людина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розробила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вже</a:t>
            </a:r>
            <a:r>
              <a:rPr lang="ru-RU" sz="2400" b="1" dirty="0">
                <a:latin typeface="Constantia" pitchFamily="18" charset="0"/>
              </a:rPr>
              <a:t> давно (</a:t>
            </a:r>
            <a:r>
              <a:rPr lang="ru-RU" sz="2400" b="1" dirty="0" err="1">
                <a:latin typeface="Constantia" pitchFamily="18" charset="0"/>
              </a:rPr>
              <a:t>використання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життєдіяльності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мікроорганізмів</a:t>
            </a:r>
            <a:r>
              <a:rPr lang="ru-RU" sz="2400" b="1" dirty="0">
                <a:latin typeface="Constantia" pitchFamily="18" charset="0"/>
              </a:rPr>
              <a:t> для </a:t>
            </a:r>
            <a:r>
              <a:rPr lang="ru-RU" sz="2400" b="1" dirty="0" err="1">
                <a:latin typeface="Constantia" pitchFamily="18" charset="0"/>
              </a:rPr>
              <a:t>випікання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хліба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виготовлення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сиру</a:t>
            </a:r>
            <a:r>
              <a:rPr lang="ru-RU" sz="2400" b="1" dirty="0">
                <a:latin typeface="Constantia" pitchFamily="18" charset="0"/>
              </a:rPr>
              <a:t> та </a:t>
            </a:r>
            <a:r>
              <a:rPr lang="ru-RU" sz="2400" b="1" dirty="0" err="1">
                <a:latin typeface="Constantia" pitchFamily="18" charset="0"/>
              </a:rPr>
              <a:t>інших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молочних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продуктів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виноробства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 err="1">
                <a:latin typeface="Constantia" pitchFamily="18" charset="0"/>
              </a:rPr>
              <a:t>пивоварення</a:t>
            </a:r>
            <a:r>
              <a:rPr lang="ru-RU" sz="2400" b="1" dirty="0">
                <a:latin typeface="Constantia" pitchFamily="18" charset="0"/>
              </a:rPr>
              <a:t>).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313237"/>
            <a:ext cx="3816350" cy="254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72008"/>
            <a:ext cx="2089150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37320"/>
            <a:ext cx="814646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75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611188" y="4221163"/>
            <a:ext cx="7705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один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>
            <p:custDataLst>
              <p:tags r:id="rId2"/>
            </p:custDataLst>
          </p:nvPr>
        </p:nvSpPr>
        <p:spPr>
          <a:xfrm>
            <a:off x="179388" y="404813"/>
            <a:ext cx="417671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 smtClean="0"/>
              <a:t>традиційна</a:t>
            </a:r>
            <a:r>
              <a:rPr lang="ru-RU" sz="2400" b="1" dirty="0" smtClean="0"/>
              <a:t> </a:t>
            </a:r>
            <a:r>
              <a:rPr lang="ru-RU" sz="2400" b="1" dirty="0" smtClean="0"/>
              <a:t>-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</a:t>
            </a:r>
            <a:r>
              <a:rPr lang="ru-RU" sz="2400" dirty="0"/>
              <a:t>входить </a:t>
            </a:r>
            <a:r>
              <a:rPr lang="ru-RU" sz="2400" dirty="0" err="1"/>
              <a:t>технологічна</a:t>
            </a:r>
            <a:r>
              <a:rPr lang="ru-RU" sz="2400" dirty="0"/>
              <a:t> </a:t>
            </a:r>
            <a:r>
              <a:rPr lang="ru-RU" sz="2400" dirty="0" err="1"/>
              <a:t>мікробіологія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технічна</a:t>
            </a:r>
            <a:r>
              <a:rPr lang="ru-RU" sz="2400" dirty="0"/>
              <a:t>, </a:t>
            </a:r>
            <a:r>
              <a:rPr lang="ru-RU" sz="2400" dirty="0" err="1"/>
              <a:t>біохімічна</a:t>
            </a:r>
            <a:r>
              <a:rPr lang="ru-RU" sz="2400" dirty="0"/>
              <a:t> та </a:t>
            </a:r>
            <a:r>
              <a:rPr lang="ru-RU" sz="2400" dirty="0" err="1"/>
              <a:t>інженерна</a:t>
            </a:r>
            <a:r>
              <a:rPr lang="ru-RU" sz="2400" dirty="0"/>
              <a:t> </a:t>
            </a:r>
            <a:r>
              <a:rPr lang="ru-RU" sz="2400" dirty="0" err="1" smtClean="0"/>
              <a:t>ензимологія</a:t>
            </a:r>
            <a:r>
              <a:rPr lang="ru-RU" sz="2400" dirty="0" smtClean="0"/>
              <a:t>.  -</a:t>
            </a:r>
            <a:r>
              <a:rPr lang="ru-RU" sz="2400" b="1" dirty="0" smtClean="0"/>
              <a:t>нова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</a:t>
            </a:r>
            <a:r>
              <a:rPr lang="ru-RU" sz="2400" dirty="0" err="1"/>
              <a:t>генетична</a:t>
            </a:r>
            <a:r>
              <a:rPr lang="ru-RU" sz="2400" dirty="0"/>
              <a:t> та </a:t>
            </a:r>
            <a:r>
              <a:rPr lang="ru-RU" sz="2400" dirty="0" err="1"/>
              <a:t>клітинна</a:t>
            </a:r>
            <a:r>
              <a:rPr lang="ru-RU" sz="2400" dirty="0"/>
              <a:t> </a:t>
            </a:r>
            <a:r>
              <a:rPr lang="ru-RU" sz="2400" dirty="0" err="1" smtClean="0"/>
              <a:t>інженерія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460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smtClean="0">
                <a:solidFill>
                  <a:srgbClr val="FF0000"/>
                </a:solidFill>
              </a:rPr>
              <a:t>Методи біотехнології: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генів поза організмом(синтез генів)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 з клітини та перебудова окремих генів або їх частин(генна інженерія 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Копіювання та розмноження виділених та синтезованих генів.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 генів та їхніх груп у геном інших організмів.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різних геномів в одній клітині</a:t>
            </a:r>
            <a:endParaRPr 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00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Генна інженерія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546848" cy="4785320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 інженерія </a:t>
            </a:r>
            <a:r>
              <a:rPr lang="uk-UA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прикладна галузь молекулярної генетики та біохімії. Її завдання – це розробки методів перебудови геномів організмів.</a:t>
            </a:r>
            <a:endParaRPr 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12866"/>
            <a:ext cx="3815841" cy="450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20" y="714356"/>
            <a:ext cx="8497888" cy="3970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Суть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генної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інженерії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полягає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штучному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створенні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хімічний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синтез,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перекомбінації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відомих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структур)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генів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конкретними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необхідними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для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людини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властивостями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уведенні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його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у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відповідну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клітину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(на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сьогодні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частіше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за все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бактеріальні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клітини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наприклад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кишкова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паличка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—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створення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штучної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бактерії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—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лабораторії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виготовлення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необхідного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для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людини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продукту.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786322"/>
            <a:ext cx="2808288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1472" y="4857760"/>
            <a:ext cx="2630487" cy="173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927600"/>
            <a:ext cx="23749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661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680775"/>
            <a:ext cx="5184427" cy="197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3176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Клітинна інженерія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322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63272" cy="11163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Химерні організми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7320"/>
            <a:ext cx="4618856" cy="4572000"/>
          </a:xfrm>
        </p:spPr>
        <p:txBody>
          <a:bodyPr>
            <a:normAutofit lnSpcReduction="10000"/>
          </a:bodyPr>
          <a:lstStyle/>
          <a:p>
            <a:r>
              <a:rPr lang="uk-UA" sz="3200" smtClean="0">
                <a:solidFill>
                  <a:srgbClr val="002060"/>
                </a:solidFill>
              </a:rPr>
              <a:t>Химерні тварини - це генетичні мозаїки, що утворяться в результаті об'єднання бластомерів від ембріонів з різними генотипами. </a:t>
            </a:r>
            <a:br>
              <a:rPr lang="uk-UA" sz="3200" smtClean="0">
                <a:solidFill>
                  <a:srgbClr val="002060"/>
                </a:solidFill>
              </a:rPr>
            </a:b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96" y="2204864"/>
            <a:ext cx="3563888" cy="35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37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59SlideId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2955SlideId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43SlideId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66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59SlideId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33SlideId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42SlideId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50SlideId26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</TotalTime>
  <Words>467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Слайд 2</vt:lpstr>
      <vt:lpstr>Слайд 3</vt:lpstr>
      <vt:lpstr>Слайд 4</vt:lpstr>
      <vt:lpstr>Методи біотехнології:</vt:lpstr>
      <vt:lpstr>Генна інженерія</vt:lpstr>
      <vt:lpstr>Слайд 7</vt:lpstr>
      <vt:lpstr>Клітинна інженерія</vt:lpstr>
      <vt:lpstr>Химерні організми</vt:lpstr>
      <vt:lpstr>Трансгенні організми</vt:lpstr>
      <vt:lpstr>Клонування</vt:lpstr>
      <vt:lpstr>Стовбурові клітини</vt:lpstr>
      <vt:lpstr>Слайд 13</vt:lpstr>
      <vt:lpstr>Дякую за увагу ;)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42</cp:revision>
  <dcterms:created xsi:type="dcterms:W3CDTF">2010-07-26T05:28:58Z</dcterms:created>
  <dcterms:modified xsi:type="dcterms:W3CDTF">2014-12-17T16:44:09Z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false</vt:bool>
  </property>
  <property fmtid="{D5CDD505-2E9C-101B-9397-08002B2CF9AE}" pid="5" name="UserClose">
    <vt:bool>false</vt:bool>
  </property>
</Properties>
</file>