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Імпринтинг у тварин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>Виконала </a:t>
            </a:r>
            <a:r>
              <a:rPr lang="uk-UA" b="1" dirty="0" err="1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>Слободяник</a:t>
            </a:r>
            <a:r>
              <a:rPr lang="uk-UA" b="1" dirty="0" smtClean="0">
                <a:latin typeface="BatangChe" pitchFamily="49" charset="-127"/>
                <a:ea typeface="BatangChe" pitchFamily="49" charset="-127"/>
                <a:cs typeface="Aharoni" pitchFamily="2" charset="-79"/>
              </a:rPr>
              <a:t> Єлизавета</a:t>
            </a:r>
            <a:endParaRPr lang="ru-RU" b="1" dirty="0"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791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429000"/>
            <a:ext cx="7272808" cy="324036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 err="1"/>
              <a:t>прив'язаності</a:t>
            </a:r>
            <a:r>
              <a:rPr lang="ru-RU" dirty="0"/>
              <a:t>, яке </a:t>
            </a:r>
            <a:r>
              <a:rPr lang="ru-RU" dirty="0" err="1"/>
              <a:t>забезпечує</a:t>
            </a:r>
            <a:r>
              <a:rPr lang="ru-RU" dirty="0"/>
              <a:t> контакт </a:t>
            </a:r>
            <a:r>
              <a:rPr lang="ru-RU" dirty="0" err="1"/>
              <a:t>пташенят</a:t>
            </a:r>
            <a:r>
              <a:rPr lang="ru-RU" dirty="0"/>
              <a:t> з </a:t>
            </a:r>
            <a:r>
              <a:rPr lang="ru-RU" dirty="0" err="1"/>
              <a:t>матір'ю</a:t>
            </a:r>
            <a:r>
              <a:rPr lang="ru-RU" dirty="0"/>
              <a:t> в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онтогенезу, </a:t>
            </a:r>
            <a:r>
              <a:rPr lang="ru-RU" dirty="0" err="1"/>
              <a:t>існує</a:t>
            </a:r>
            <a:r>
              <a:rPr lang="ru-RU" dirty="0"/>
              <a:t> так </a:t>
            </a:r>
            <a:r>
              <a:rPr lang="ru-RU" dirty="0" err="1"/>
              <a:t>зване</a:t>
            </a:r>
            <a:r>
              <a:rPr lang="ru-RU" dirty="0"/>
              <a:t> </a:t>
            </a:r>
            <a:r>
              <a:rPr lang="ru-RU" dirty="0" err="1"/>
              <a:t>статеве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партнера </a:t>
            </a:r>
            <a:r>
              <a:rPr lang="ru-RU" dirty="0" err="1"/>
              <a:t>птахом</a:t>
            </a:r>
            <a:r>
              <a:rPr lang="ru-RU" dirty="0"/>
              <a:t> по </a:t>
            </a:r>
            <a:r>
              <a:rPr lang="ru-RU" dirty="0" err="1"/>
              <a:t>досягненні</a:t>
            </a:r>
            <a:r>
              <a:rPr lang="ru-RU" dirty="0"/>
              <a:t> нею </a:t>
            </a:r>
            <a:r>
              <a:rPr lang="ru-RU" dirty="0" err="1" smtClean="0"/>
              <a:t>полової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перша форма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/>
              <a:t>характерна для </a:t>
            </a:r>
            <a:r>
              <a:rPr lang="ru-RU" dirty="0" err="1"/>
              <a:t>виводкових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то друга форма </a:t>
            </a:r>
            <a:r>
              <a:rPr lang="ru-RU" dirty="0" err="1"/>
              <a:t>грає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роль і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птенцових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в </a:t>
            </a:r>
            <a:r>
              <a:rPr lang="ru-RU" dirty="0" err="1"/>
              <a:t>дослідах</a:t>
            </a:r>
            <a:r>
              <a:rPr lang="ru-RU" dirty="0"/>
              <a:t> Лоренца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селезні</a:t>
            </a:r>
            <a:r>
              <a:rPr lang="ru-RU" dirty="0"/>
              <a:t>, </a:t>
            </a:r>
            <a:r>
              <a:rPr lang="ru-RU" dirty="0" err="1"/>
              <a:t>виховані</a:t>
            </a:r>
            <a:r>
              <a:rPr lang="ru-RU" dirty="0"/>
              <a:t> качкою </a:t>
            </a:r>
            <a:r>
              <a:rPr lang="ru-RU" dirty="0" err="1"/>
              <a:t>іншого</a:t>
            </a:r>
            <a:r>
              <a:rPr lang="ru-RU" dirty="0"/>
              <a:t> виду, ставши </a:t>
            </a:r>
            <a:r>
              <a:rPr lang="ru-RU" dirty="0" err="1"/>
              <a:t>дорослими</a:t>
            </a:r>
            <a:r>
              <a:rPr lang="ru-RU" dirty="0"/>
              <a:t>,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спаровуватися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самками виду-</a:t>
            </a:r>
            <a:r>
              <a:rPr lang="ru-RU" dirty="0" err="1"/>
              <a:t>вихователя</a:t>
            </a:r>
            <a:r>
              <a:rPr lang="ru-RU" dirty="0"/>
              <a:t>, </a:t>
            </a:r>
            <a:r>
              <a:rPr lang="ru-RU" dirty="0" err="1"/>
              <a:t>ігноруючи</a:t>
            </a:r>
            <a:r>
              <a:rPr lang="ru-RU" dirty="0"/>
              <a:t> самок </a:t>
            </a:r>
            <a:r>
              <a:rPr lang="ru-RU" dirty="0" err="1"/>
              <a:t>свого</a:t>
            </a:r>
            <a:r>
              <a:rPr lang="ru-RU" dirty="0"/>
              <a:t> виду. </a:t>
            </a:r>
            <a:r>
              <a:rPr lang="ru-RU" dirty="0" err="1"/>
              <a:t>Подібним</a:t>
            </a:r>
            <a:r>
              <a:rPr lang="ru-RU" dirty="0"/>
              <a:t> чином </a:t>
            </a:r>
            <a:r>
              <a:rPr lang="ru-RU" dirty="0" err="1"/>
              <a:t>поводяться</a:t>
            </a:r>
            <a:r>
              <a:rPr lang="ru-RU" dirty="0"/>
              <a:t> і </a:t>
            </a:r>
            <a:r>
              <a:rPr lang="ru-RU" dirty="0" err="1" smtClean="0"/>
              <a:t>пташині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. </a:t>
            </a:r>
            <a:r>
              <a:rPr lang="ru-RU" dirty="0" err="1"/>
              <a:t>Самці</a:t>
            </a:r>
            <a:r>
              <a:rPr lang="ru-RU" dirty="0"/>
              <a:t> зебровой </a:t>
            </a:r>
            <a:r>
              <a:rPr lang="ru-RU" dirty="0" err="1"/>
              <a:t>амадини</a:t>
            </a:r>
            <a:r>
              <a:rPr lang="ru-RU" dirty="0"/>
              <a:t>, </a:t>
            </a:r>
            <a:r>
              <a:rPr lang="ru-RU" dirty="0" err="1"/>
              <a:t>виховані</a:t>
            </a:r>
            <a:r>
              <a:rPr lang="ru-RU" dirty="0"/>
              <a:t> </a:t>
            </a:r>
            <a:r>
              <a:rPr lang="ru-RU" dirty="0" err="1"/>
              <a:t>бенгальськими</a:t>
            </a:r>
            <a:r>
              <a:rPr lang="ru-RU" dirty="0"/>
              <a:t> </a:t>
            </a:r>
            <a:r>
              <a:rPr lang="ru-RU" dirty="0" err="1"/>
              <a:t>амадинами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доглядали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самками виду-</a:t>
            </a:r>
            <a:r>
              <a:rPr lang="ru-RU" dirty="0" err="1"/>
              <a:t>вихователя</a:t>
            </a:r>
            <a:r>
              <a:rPr lang="ru-RU" dirty="0"/>
              <a:t>. </a:t>
            </a:r>
          </a:p>
        </p:txBody>
      </p:sp>
      <p:pic>
        <p:nvPicPr>
          <p:cNvPr id="8194" name="Picture 2" descr="C:\Users\liza\Desktop\liste_Etre-bete-Observer-les-animaux-pour-mieux-compr_87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1084"/>
            <a:ext cx="4873724" cy="26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6772469" cy="40358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/>
              <a:t>привернуло до себе </a:t>
            </a:r>
            <a:r>
              <a:rPr lang="ru-RU" dirty="0" err="1"/>
              <a:t>пильну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вивчали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роль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уточнювали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і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чутливих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запам'ятовується</a:t>
            </a:r>
            <a:r>
              <a:rPr lang="ru-RU" dirty="0"/>
              <a:t> стимулу, </a:t>
            </a:r>
            <a:r>
              <a:rPr lang="ru-RU" dirty="0" err="1"/>
              <a:t>зіставляли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асоціативного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т.д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Ця</a:t>
            </a:r>
            <a:r>
              <a:rPr lang="ru-RU" dirty="0"/>
              <a:t> проблема </a:t>
            </a:r>
            <a:r>
              <a:rPr lang="ru-RU" dirty="0" err="1"/>
              <a:t>розглянута</a:t>
            </a:r>
            <a:r>
              <a:rPr lang="ru-RU" dirty="0"/>
              <a:t> в книгах О. </a:t>
            </a:r>
            <a:r>
              <a:rPr lang="ru-RU" dirty="0" err="1"/>
              <a:t>Меннінга</a:t>
            </a:r>
            <a:r>
              <a:rPr lang="ru-RU" dirty="0"/>
              <a:t> (1982; 1992), а </a:t>
            </a:r>
            <a:r>
              <a:rPr lang="ru-RU" dirty="0" err="1"/>
              <a:t>також</a:t>
            </a:r>
            <a:r>
              <a:rPr lang="ru-RU" dirty="0"/>
              <a:t> Мак-</a:t>
            </a:r>
            <a:r>
              <a:rPr lang="ru-RU" dirty="0" err="1"/>
              <a:t>Фарленд</a:t>
            </a:r>
            <a:r>
              <a:rPr lang="ru-RU" dirty="0"/>
              <a:t> (1988).</a:t>
            </a:r>
          </a:p>
        </p:txBody>
      </p:sp>
    </p:spTree>
    <p:extLst>
      <p:ext uri="{BB962C8B-B14F-4D97-AF65-F5344CB8AC3E}">
        <p14:creationId xmlns:p14="http://schemas.microsoft.com/office/powerpoint/2010/main" val="114529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908720"/>
            <a:ext cx="3960440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стимулів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для </a:t>
            </a:r>
            <a:r>
              <a:rPr lang="ru-RU" dirty="0" err="1"/>
              <a:t>впізнання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специфічний</a:t>
            </a:r>
            <a:r>
              <a:rPr lang="ru-RU" dirty="0"/>
              <a:t> тип </a:t>
            </a:r>
            <a:r>
              <a:rPr lang="ru-RU" dirty="0" err="1"/>
              <a:t>навчання</a:t>
            </a:r>
            <a:r>
              <a:rPr lang="ru-RU" dirty="0"/>
              <a:t> - </a:t>
            </a:r>
            <a:r>
              <a:rPr lang="ru-RU" dirty="0" err="1" smtClean="0"/>
              <a:t>фіксування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імпринтинг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форм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форма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приурочена до строго </a:t>
            </a:r>
            <a:r>
              <a:rPr lang="ru-RU" dirty="0" err="1"/>
              <a:t>певного</a:t>
            </a:r>
            <a:r>
              <a:rPr lang="ru-RU" dirty="0"/>
              <a:t>, "</a:t>
            </a:r>
            <a:r>
              <a:rPr lang="ru-RU" dirty="0" err="1"/>
              <a:t>чутливого</a:t>
            </a:r>
            <a:r>
              <a:rPr lang="ru-RU" dirty="0"/>
              <a:t>" ​​</a:t>
            </a:r>
            <a:r>
              <a:rPr lang="ru-RU" dirty="0" err="1"/>
              <a:t>періоду</a:t>
            </a:r>
            <a:r>
              <a:rPr lang="ru-RU" dirty="0"/>
              <a:t> онтогенезу.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"</a:t>
            </a:r>
            <a:r>
              <a:rPr lang="ru-RU" dirty="0" err="1"/>
              <a:t>фіксує</a:t>
            </a:r>
            <a:r>
              <a:rPr lang="ru-RU" dirty="0"/>
              <a:t>", "</a:t>
            </a:r>
            <a:r>
              <a:rPr lang="ru-RU" dirty="0" err="1"/>
              <a:t>запам'ятовує</a:t>
            </a:r>
            <a:r>
              <a:rPr lang="ru-RU" dirty="0"/>
              <a:t>" </a:t>
            </a:r>
            <a:r>
              <a:rPr lang="ru-RU" dirty="0" err="1"/>
              <a:t>подразник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буде </a:t>
            </a:r>
            <a:r>
              <a:rPr lang="ru-RU" dirty="0" err="1"/>
              <a:t>здійснюватися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вроджена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давно, але Лоренц перший </a:t>
            </a:r>
            <a:r>
              <a:rPr lang="ru-RU" dirty="0" err="1"/>
              <a:t>повно</a:t>
            </a:r>
            <a:r>
              <a:rPr lang="ru-RU" dirty="0"/>
              <a:t> описав, а головне, </a:t>
            </a:r>
            <a:r>
              <a:rPr lang="ru-RU" dirty="0" err="1"/>
              <a:t>визначив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роль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поведінкового</a:t>
            </a:r>
            <a:r>
              <a:rPr lang="ru-RU" dirty="0"/>
              <a:t> акту.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liza\Desktop\lor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42" y="1059345"/>
            <a:ext cx="3284027" cy="44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59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70" y="2852936"/>
            <a:ext cx="7632848" cy="3600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Лоуренц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збагатили</a:t>
            </a:r>
            <a:r>
              <a:rPr lang="ru-RU" dirty="0"/>
              <a:t> </a:t>
            </a:r>
            <a:r>
              <a:rPr lang="ru-RU" dirty="0" err="1" smtClean="0"/>
              <a:t>етологічну</a:t>
            </a:r>
            <a:r>
              <a:rPr lang="ru-RU" dirty="0" smtClean="0"/>
              <a:t> </a:t>
            </a:r>
            <a:r>
              <a:rPr lang="ru-RU" dirty="0"/>
              <a:t>науку, </a:t>
            </a:r>
            <a:r>
              <a:rPr lang="ru-RU" dirty="0" err="1"/>
              <a:t>було</a:t>
            </a:r>
            <a:r>
              <a:rPr lang="ru-RU" dirty="0"/>
              <a:t> -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імпринтингу</a:t>
            </a:r>
            <a:r>
              <a:rPr lang="ru-RU" dirty="0"/>
              <a:t>.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підштовхнули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поведінкою</a:t>
            </a:r>
            <a:r>
              <a:rPr lang="ru-RU" dirty="0"/>
              <a:t> галок, </a:t>
            </a:r>
            <a:r>
              <a:rPr lang="ru-RU" dirty="0" smtClean="0"/>
              <a:t>і </a:t>
            </a:r>
            <a:r>
              <a:rPr lang="ru-RU" dirty="0" err="1" smtClean="0"/>
              <a:t>попередні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Хейнрота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err="1" smtClean="0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Хейнрот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використав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імпринтинг</a:t>
            </a:r>
            <a:r>
              <a:rPr lang="ru-RU" dirty="0"/>
              <a:t>».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Сполдінг</a:t>
            </a:r>
            <a:r>
              <a:rPr lang="ru-RU" dirty="0"/>
              <a:t> 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імпринтингу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Сполдинга</a:t>
            </a:r>
            <a:r>
              <a:rPr lang="ru-RU" dirty="0"/>
              <a:t> </a:t>
            </a:r>
            <a:r>
              <a:rPr lang="ru-RU" dirty="0" err="1"/>
              <a:t>опубліковані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з 1872 по </a:t>
            </a:r>
            <a:r>
              <a:rPr lang="ru-RU" dirty="0" smtClean="0"/>
              <a:t>1875, </a:t>
            </a:r>
            <a:r>
              <a:rPr lang="ru-RU" dirty="0" err="1"/>
              <a:t>передбачили</a:t>
            </a:r>
            <a:r>
              <a:rPr lang="ru-RU" dirty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/>
              <a:t>пізніші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інстинктів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містили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: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двох-трьох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курчата </a:t>
            </a:r>
            <a:r>
              <a:rPr lang="ru-RU" dirty="0" err="1"/>
              <a:t>слідують</a:t>
            </a:r>
            <a:r>
              <a:rPr lang="ru-RU" dirty="0"/>
              <a:t> за будь-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об'єктом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і у них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міцна</a:t>
            </a:r>
            <a:r>
              <a:rPr lang="ru-RU" dirty="0"/>
              <a:t> </a:t>
            </a:r>
            <a:r>
              <a:rPr lang="ru-RU" dirty="0" err="1"/>
              <a:t>прихильність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Сполдинга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забуті</a:t>
            </a:r>
            <a:r>
              <a:rPr lang="ru-RU" dirty="0"/>
              <a:t>. У 1954 р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опубліковані</a:t>
            </a:r>
            <a:r>
              <a:rPr lang="ru-RU" dirty="0"/>
              <a:t> </a:t>
            </a:r>
            <a:r>
              <a:rPr lang="ru-RU" dirty="0" err="1"/>
              <a:t>Холдейном</a:t>
            </a:r>
            <a:r>
              <a:rPr lang="ru-RU" dirty="0"/>
              <a:t>. </a:t>
            </a:r>
          </a:p>
        </p:txBody>
      </p:sp>
      <p:pic>
        <p:nvPicPr>
          <p:cNvPr id="2050" name="Picture 2" descr="C:\Users\liz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07" y="603016"/>
            <a:ext cx="3389362" cy="22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4477112" cy="50303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В 1910 і 1911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Хейнрот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 </a:t>
            </a:r>
            <a:r>
              <a:rPr lang="ru-RU" dirty="0" err="1"/>
              <a:t>етології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спостерігав</a:t>
            </a:r>
            <a:r>
              <a:rPr lang="ru-RU" dirty="0"/>
              <a:t> за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гусенят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в </a:t>
            </a:r>
            <a:r>
              <a:rPr lang="ru-RU" dirty="0" err="1"/>
              <a:t>інкубаторі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час за ними </a:t>
            </a:r>
            <a:r>
              <a:rPr lang="ru-RU" dirty="0" err="1"/>
              <a:t>доглядав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поміщали</a:t>
            </a:r>
            <a:r>
              <a:rPr lang="ru-RU" dirty="0"/>
              <a:t> в </a:t>
            </a:r>
            <a:r>
              <a:rPr lang="ru-RU" dirty="0" err="1"/>
              <a:t>гусячу</a:t>
            </a:r>
            <a:r>
              <a:rPr lang="ru-RU" dirty="0"/>
              <a:t> </a:t>
            </a:r>
            <a:r>
              <a:rPr lang="ru-RU" dirty="0" err="1"/>
              <a:t>сім'ю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батьки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брали </a:t>
            </a:r>
            <a:r>
              <a:rPr lang="ru-RU" dirty="0" err="1"/>
              <a:t>гусенят</a:t>
            </a:r>
            <a:r>
              <a:rPr lang="ru-RU" dirty="0"/>
              <a:t>, як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гусенята</a:t>
            </a:r>
            <a:r>
              <a:rPr lang="ru-RU" dirty="0"/>
              <a:t> </a:t>
            </a:r>
            <a:r>
              <a:rPr lang="ru-RU" dirty="0" err="1"/>
              <a:t>побачивши</a:t>
            </a:r>
            <a:r>
              <a:rPr lang="ru-RU" dirty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/>
              <a:t>бігли</a:t>
            </a:r>
            <a:r>
              <a:rPr lang="ru-RU" dirty="0"/>
              <a:t> за </a:t>
            </a:r>
            <a:r>
              <a:rPr lang="ru-RU" dirty="0" smtClean="0"/>
              <a:t>ним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/>
              <a:t>гусенята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батьками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Хейнрот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гусеня</a:t>
            </a:r>
            <a:r>
              <a:rPr lang="ru-RU" dirty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 smtClean="0"/>
              <a:t>введенні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гусячу</a:t>
            </a:r>
            <a:r>
              <a:rPr lang="ru-RU" dirty="0"/>
              <a:t> </a:t>
            </a:r>
            <a:r>
              <a:rPr lang="ru-RU" dirty="0" err="1"/>
              <a:t>сім'ю</a:t>
            </a:r>
            <a:r>
              <a:rPr lang="ru-RU" dirty="0"/>
              <a:t>, треба забравши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інкубатора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помістити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мішок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. </a:t>
            </a:r>
          </a:p>
        </p:txBody>
      </p:sp>
      <p:pic>
        <p:nvPicPr>
          <p:cNvPr id="3074" name="Picture 2" descr="C:\Users\liza\Desktop\lorenz3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883612" cy="48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4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140968"/>
            <a:ext cx="7848872" cy="324036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Лоренц </a:t>
            </a:r>
            <a:r>
              <a:rPr lang="ru-RU" dirty="0" err="1"/>
              <a:t>розширив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  <a:r>
              <a:rPr lang="ru-RU" dirty="0" err="1"/>
              <a:t>Хейнрот</a:t>
            </a:r>
            <a:r>
              <a:rPr lang="ru-RU" dirty="0"/>
              <a:t>,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імпринтинг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навчення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/>
              <a:t>і є </a:t>
            </a:r>
            <a:r>
              <a:rPr lang="ru-RU" dirty="0" err="1"/>
              <a:t>незворотнім</a:t>
            </a:r>
            <a:r>
              <a:rPr lang="ru-RU" dirty="0"/>
              <a:t>. Лоренц </a:t>
            </a:r>
            <a:r>
              <a:rPr lang="ru-RU" dirty="0" err="1"/>
              <a:t>підтвердив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 smtClean="0"/>
              <a:t>Хейнрота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гусенят</a:t>
            </a:r>
            <a:r>
              <a:rPr lang="ru-RU" dirty="0"/>
              <a:t>, </a:t>
            </a:r>
            <a:r>
              <a:rPr lang="ru-RU" dirty="0" smtClean="0"/>
              <a:t>і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 smtClean="0"/>
              <a:t>качатах</a:t>
            </a:r>
            <a:r>
              <a:rPr lang="ru-RU" dirty="0" smtClean="0"/>
              <a:t>, </a:t>
            </a:r>
            <a:r>
              <a:rPr lang="ru-RU" dirty="0" err="1"/>
              <a:t>пташенятах</a:t>
            </a:r>
            <a:r>
              <a:rPr lang="ru-RU" dirty="0"/>
              <a:t> галок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/>
              <a:t>так само </a:t>
            </a:r>
            <a:r>
              <a:rPr lang="ru-RU" dirty="0" err="1"/>
              <a:t>підтвердив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 smtClean="0"/>
              <a:t>Хейнрота</a:t>
            </a:r>
            <a:r>
              <a:rPr lang="ru-RU" dirty="0" smtClean="0"/>
              <a:t> </a:t>
            </a:r>
            <a:r>
              <a:rPr lang="ru-RU" dirty="0"/>
              <a:t>про те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птиці</a:t>
            </a:r>
            <a:r>
              <a:rPr lang="ru-RU" dirty="0"/>
              <a:t> </a:t>
            </a:r>
            <a:r>
              <a:rPr lang="ru-RU" dirty="0" err="1" smtClean="0"/>
              <a:t>імпринтирування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будуть</a:t>
            </a:r>
            <a:r>
              <a:rPr lang="ru-RU" dirty="0"/>
              <a:t> часто </a:t>
            </a:r>
            <a:r>
              <a:rPr lang="ru-RU" dirty="0" err="1"/>
              <a:t>направляти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smtClean="0"/>
              <a:t>свою </a:t>
            </a:r>
            <a:r>
              <a:rPr lang="ru-RU" dirty="0" err="1" smtClean="0"/>
              <a:t>специфічну</a:t>
            </a:r>
            <a:r>
              <a:rPr lang="ru-RU" dirty="0" smtClean="0"/>
              <a:t> </a:t>
            </a:r>
            <a:r>
              <a:rPr lang="ru-RU" dirty="0" err="1"/>
              <a:t>статеву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Лоренц </a:t>
            </a:r>
            <a:r>
              <a:rPr lang="ru-RU" dirty="0" err="1"/>
              <a:t>підкреслював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smtClean="0"/>
              <a:t>яка </a:t>
            </a:r>
            <a:r>
              <a:rPr lang="ru-RU" dirty="0" err="1"/>
              <a:t>демонструє</a:t>
            </a:r>
            <a:r>
              <a:rPr lang="ru-RU" dirty="0"/>
              <a:t> результат </a:t>
            </a:r>
            <a:r>
              <a:rPr lang="ru-RU" dirty="0" err="1" smtClean="0"/>
              <a:t>імпринтирування</a:t>
            </a:r>
            <a:r>
              <a:rPr lang="ru-RU" dirty="0"/>
              <a:t>, є </a:t>
            </a:r>
            <a:r>
              <a:rPr lang="ru-RU" dirty="0" err="1" smtClean="0"/>
              <a:t>вродженою</a:t>
            </a:r>
            <a:r>
              <a:rPr lang="ru-RU" dirty="0" smtClean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впізнавання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 smtClean="0"/>
              <a:t>імпринтирування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вродженої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молода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імпринтованою</a:t>
            </a:r>
            <a:r>
              <a:rPr lang="ru-RU" dirty="0" smtClean="0"/>
              <a:t> </a:t>
            </a:r>
            <a:r>
              <a:rPr lang="ru-RU" dirty="0"/>
              <a:t>на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рухомий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 err="1"/>
              <a:t>побачить</a:t>
            </a:r>
            <a:r>
              <a:rPr lang="ru-RU" dirty="0"/>
              <a:t> в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</p:txBody>
      </p:sp>
      <p:pic>
        <p:nvPicPr>
          <p:cNvPr id="4098" name="Picture 2" descr="C:\Users\liza\Desktop\549_rt_Konrad LorenzKonrad Lor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016"/>
            <a:ext cx="3528392" cy="25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70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4248472" cy="57606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Як </a:t>
            </a:r>
            <a:r>
              <a:rPr lang="ru-RU" dirty="0" err="1"/>
              <a:t>стверджували</a:t>
            </a:r>
            <a:r>
              <a:rPr lang="ru-RU" dirty="0"/>
              <a:t> </a:t>
            </a:r>
            <a:r>
              <a:rPr lang="ru-RU" dirty="0" err="1"/>
              <a:t>Хейнрот</a:t>
            </a:r>
            <a:r>
              <a:rPr lang="ru-RU" dirty="0"/>
              <a:t> і Лоренц,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імпринтингу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як, </a:t>
            </a:r>
            <a:r>
              <a:rPr lang="ru-RU" dirty="0" err="1"/>
              <a:t>короткочасними</a:t>
            </a:r>
            <a:r>
              <a:rPr lang="ru-RU" dirty="0"/>
              <a:t>, так і </a:t>
            </a:r>
            <a:r>
              <a:rPr lang="ru-RU" dirty="0" err="1"/>
              <a:t>довготривалими</a:t>
            </a:r>
            <a:r>
              <a:rPr lang="ru-RU" dirty="0"/>
              <a:t> аспектами. </a:t>
            </a:r>
            <a:r>
              <a:rPr lang="ru-RU" dirty="0" err="1"/>
              <a:t>Це</a:t>
            </a:r>
            <a:r>
              <a:rPr lang="ru-RU" dirty="0"/>
              <a:t> видно з прикладу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 smtClean="0"/>
              <a:t>народжених</a:t>
            </a:r>
            <a:r>
              <a:rPr lang="ru-RU" dirty="0" smtClean="0"/>
              <a:t> </a:t>
            </a:r>
            <a:r>
              <a:rPr lang="ru-RU" dirty="0" err="1"/>
              <a:t>гусенят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слідують</a:t>
            </a:r>
            <a:r>
              <a:rPr lang="ru-RU" dirty="0"/>
              <a:t> за будь-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 smtClean="0"/>
              <a:t>рухомим</a:t>
            </a:r>
            <a:r>
              <a:rPr lang="ru-RU" dirty="0" smtClean="0"/>
              <a:t> </a:t>
            </a:r>
            <a:r>
              <a:rPr lang="ru-RU" dirty="0" err="1"/>
              <a:t>об'єктом</a:t>
            </a:r>
            <a:r>
              <a:rPr lang="ru-RU" dirty="0"/>
              <a:t>;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вигодовує</a:t>
            </a:r>
            <a:r>
              <a:rPr lang="ru-RU" dirty="0"/>
              <a:t> </a:t>
            </a:r>
            <a:r>
              <a:rPr lang="ru-RU" dirty="0" err="1" smtClean="0"/>
              <a:t>ягнятко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ягняти</a:t>
            </a:r>
            <a:r>
              <a:rPr lang="ru-RU" dirty="0"/>
              <a:t> до стада, </a:t>
            </a:r>
            <a:r>
              <a:rPr lang="ru-RU" dirty="0" err="1"/>
              <a:t>ягня</a:t>
            </a:r>
            <a:r>
              <a:rPr lang="ru-RU" dirty="0"/>
              <a:t> все одно </a:t>
            </a:r>
            <a:r>
              <a:rPr lang="ru-RU" dirty="0" err="1"/>
              <a:t>наближається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господаря і </a:t>
            </a:r>
            <a:r>
              <a:rPr lang="ru-RU" dirty="0" err="1"/>
              <a:t>слід</a:t>
            </a:r>
            <a:r>
              <a:rPr lang="ru-RU" dirty="0"/>
              <a:t> за ним. </a:t>
            </a:r>
          </a:p>
          <a:p>
            <a:pPr marL="0" indent="0" algn="ctr">
              <a:buNone/>
            </a:pPr>
            <a:r>
              <a:rPr lang="ru-RU" dirty="0"/>
              <a:t>Як правило,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 </a:t>
            </a:r>
            <a:r>
              <a:rPr lang="ru-RU" dirty="0" err="1" smtClean="0"/>
              <a:t>слідує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яким-небудь</a:t>
            </a:r>
            <a:r>
              <a:rPr lang="ru-RU" dirty="0"/>
              <a:t> </a:t>
            </a:r>
            <a:r>
              <a:rPr lang="ru-RU" dirty="0" err="1"/>
              <a:t>об'єктом</a:t>
            </a:r>
            <a:r>
              <a:rPr lang="ru-RU" dirty="0"/>
              <a:t> і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знайомиться</a:t>
            </a:r>
            <a:r>
              <a:rPr lang="ru-RU" dirty="0"/>
              <a:t> з ним,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залучають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слідування</a:t>
            </a:r>
            <a:r>
              <a:rPr lang="ru-RU" dirty="0"/>
              <a:t>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підсилити</a:t>
            </a:r>
            <a:r>
              <a:rPr lang="ru-RU" dirty="0"/>
              <a:t> шляхом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; </a:t>
            </a:r>
            <a:r>
              <a:rPr lang="ru-RU" dirty="0" err="1"/>
              <a:t>крім</a:t>
            </a:r>
            <a:r>
              <a:rPr lang="ru-RU" dirty="0"/>
              <a:t> того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підкріплювальними</a:t>
            </a:r>
            <a:r>
              <a:rPr lang="ru-RU" dirty="0"/>
              <a:t> факторами </a:t>
            </a:r>
            <a:r>
              <a:rPr lang="ru-RU" dirty="0" err="1"/>
              <a:t>виявляється</a:t>
            </a:r>
            <a:r>
              <a:rPr lang="ru-RU" dirty="0"/>
              <a:t> контакт з </a:t>
            </a:r>
            <a:r>
              <a:rPr lang="ru-RU" dirty="0" err="1"/>
              <a:t>матір'ю</a:t>
            </a:r>
            <a:r>
              <a:rPr lang="ru-RU" dirty="0"/>
              <a:t> і </a:t>
            </a:r>
            <a:r>
              <a:rPr lang="ru-RU" dirty="0" err="1" smtClean="0"/>
              <a:t>виходяще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тепло. </a:t>
            </a:r>
          </a:p>
        </p:txBody>
      </p:sp>
      <p:pic>
        <p:nvPicPr>
          <p:cNvPr id="5122" name="Picture 2" descr="C:\Users\liza\Desktop\konrad-lor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352329" cy="43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4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</a:t>
            </a:r>
            <a:r>
              <a:rPr lang="uk-UA" dirty="0" err="1" smtClean="0"/>
              <a:t>імпритингу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Класичний</a:t>
            </a:r>
            <a:r>
              <a:rPr lang="ru-RU" dirty="0"/>
              <a:t> приклад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прямування</a:t>
            </a:r>
            <a:r>
              <a:rPr lang="ru-RU" dirty="0"/>
              <a:t> за </a:t>
            </a:r>
            <a:r>
              <a:rPr lang="ru-RU" dirty="0" err="1"/>
              <a:t>матір'ю</a:t>
            </a:r>
            <a:r>
              <a:rPr lang="ru-RU" dirty="0"/>
              <a:t> у </a:t>
            </a:r>
            <a:r>
              <a:rPr lang="ru-RU" dirty="0" err="1"/>
              <a:t>пташенят</a:t>
            </a:r>
            <a:r>
              <a:rPr lang="ru-RU" dirty="0"/>
              <a:t> </a:t>
            </a:r>
            <a:r>
              <a:rPr lang="ru-RU" dirty="0" err="1"/>
              <a:t>виводкових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, за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термінологією</a:t>
            </a:r>
            <a:r>
              <a:rPr lang="ru-RU" dirty="0"/>
              <a:t>,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 err="1"/>
              <a:t>прив'язаності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сама 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вроджена</a:t>
            </a:r>
            <a:r>
              <a:rPr lang="ru-RU" dirty="0"/>
              <a:t>, але </a:t>
            </a:r>
            <a:r>
              <a:rPr lang="ru-RU" dirty="0" err="1"/>
              <a:t>протягом</a:t>
            </a:r>
            <a:r>
              <a:rPr lang="ru-RU" dirty="0"/>
              <a:t> перших годин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вилуплення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птахи </a:t>
            </a:r>
            <a:r>
              <a:rPr lang="ru-RU" dirty="0" err="1"/>
              <a:t>повинні</a:t>
            </a:r>
            <a:r>
              <a:rPr lang="ru-RU" dirty="0"/>
              <a:t> "</a:t>
            </a:r>
            <a:r>
              <a:rPr lang="ru-RU" dirty="0" err="1"/>
              <a:t>закарбувати</a:t>
            </a:r>
            <a:r>
              <a:rPr lang="ru-RU" dirty="0"/>
              <a:t>"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каченята</a:t>
            </a:r>
            <a:r>
              <a:rPr lang="ru-RU" dirty="0"/>
              <a:t> не </a:t>
            </a:r>
            <a:r>
              <a:rPr lang="ru-RU" dirty="0" err="1"/>
              <a:t>бачать</a:t>
            </a:r>
            <a:r>
              <a:rPr lang="ru-RU" dirty="0"/>
              <a:t> качки, то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боятися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того,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каченяти</a:t>
            </a:r>
            <a:r>
              <a:rPr lang="ru-RU" dirty="0"/>
              <a:t>, не </a:t>
            </a:r>
            <a:r>
              <a:rPr lang="ru-RU" dirty="0" err="1"/>
              <a:t>зустрів</a:t>
            </a:r>
            <a:r>
              <a:rPr lang="ru-RU" dirty="0"/>
              <a:t>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підходящого</a:t>
            </a:r>
            <a:r>
              <a:rPr lang="ru-RU" dirty="0"/>
              <a:t> для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 err="1"/>
              <a:t>об'єкта</a:t>
            </a:r>
            <a:r>
              <a:rPr lang="ru-RU" dirty="0"/>
              <a:t>, </a:t>
            </a:r>
            <a:r>
              <a:rPr lang="ru-RU" dirty="0" err="1"/>
              <a:t>надалі</a:t>
            </a:r>
            <a:r>
              <a:rPr lang="ru-RU" dirty="0"/>
              <a:t> буде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 smtClean="0"/>
              <a:t>порушеною</a:t>
            </a:r>
            <a:r>
              <a:rPr lang="ru-RU" dirty="0" smtClean="0"/>
              <a:t>: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живими</a:t>
            </a:r>
            <a:r>
              <a:rPr lang="ru-RU" dirty="0"/>
              <a:t> </a:t>
            </a:r>
            <a:r>
              <a:rPr lang="ru-RU" dirty="0" err="1"/>
              <a:t>істотами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060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6912768" cy="273630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К. Лоренц </a:t>
            </a:r>
            <a:r>
              <a:rPr lang="ru-RU" dirty="0" err="1"/>
              <a:t>вказував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асоціативного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певний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вузько</a:t>
            </a:r>
            <a:r>
              <a:rPr lang="ru-RU" dirty="0"/>
              <a:t>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онтогенезу.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Друга </a:t>
            </a:r>
            <a:r>
              <a:rPr lang="ru-RU" dirty="0" err="1"/>
              <a:t>відмінність</a:t>
            </a:r>
            <a:r>
              <a:rPr lang="ru-RU" dirty="0"/>
              <a:t>, яке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 err="1"/>
              <a:t>незворотній</a:t>
            </a:r>
            <a:r>
              <a:rPr lang="ru-RU" dirty="0"/>
              <a:t> і в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не </a:t>
            </a:r>
            <a:r>
              <a:rPr lang="ru-RU" dirty="0" err="1" smtClean="0"/>
              <a:t>вгасає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 </a:t>
            </a:r>
            <a:r>
              <a:rPr lang="ru-RU" dirty="0" err="1"/>
              <a:t>птахом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чужого виду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дезорганізувати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суспільна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. Характерно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прямування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при </a:t>
            </a:r>
            <a:r>
              <a:rPr lang="ru-RU" dirty="0" err="1"/>
              <a:t>вигляді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предмета), яку </a:t>
            </a:r>
            <a:r>
              <a:rPr lang="ru-RU" dirty="0" err="1"/>
              <a:t>відобразила</a:t>
            </a:r>
            <a:r>
              <a:rPr lang="ru-RU" dirty="0"/>
              <a:t>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молода </a:t>
            </a:r>
            <a:r>
              <a:rPr lang="ru-RU" dirty="0" err="1"/>
              <a:t>птиця</a:t>
            </a:r>
            <a:r>
              <a:rPr lang="ru-RU" dirty="0"/>
              <a:t>, а й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того ж виду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того ж типу,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 smtClean="0"/>
              <a:t>фіксування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C:\Users\liza\Desktop\leary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874244" cy="24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7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836712"/>
            <a:ext cx="4527605" cy="51743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Критичний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для </a:t>
            </a:r>
            <a:r>
              <a:rPr lang="ru-RU" dirty="0" err="1"/>
              <a:t>каченят</a:t>
            </a:r>
            <a:r>
              <a:rPr lang="ru-RU" dirty="0"/>
              <a:t> і </a:t>
            </a:r>
            <a:r>
              <a:rPr lang="ru-RU" dirty="0" err="1"/>
              <a:t>гусенят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один день, а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годин з моменту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. Те ж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і про тих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чиї</a:t>
            </a:r>
            <a:r>
              <a:rPr lang="ru-RU" dirty="0"/>
              <a:t> </a:t>
            </a:r>
            <a:r>
              <a:rPr lang="ru-RU" dirty="0" err="1"/>
              <a:t>дитинчата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самостійними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такими </a:t>
            </a:r>
            <a:r>
              <a:rPr lang="ru-RU" dirty="0" err="1"/>
              <a:t>народжуються</a:t>
            </a:r>
            <a:r>
              <a:rPr lang="ru-RU" dirty="0"/>
              <a:t> ягнята, </a:t>
            </a:r>
            <a:r>
              <a:rPr lang="ru-RU" dirty="0" err="1"/>
              <a:t>козенята</a:t>
            </a:r>
            <a:r>
              <a:rPr lang="ru-RU" dirty="0"/>
              <a:t> і </a:t>
            </a:r>
            <a:r>
              <a:rPr lang="ru-RU" dirty="0" err="1"/>
              <a:t>морські</a:t>
            </a:r>
            <a:r>
              <a:rPr lang="ru-RU" dirty="0"/>
              <a:t> свинки. </a:t>
            </a:r>
          </a:p>
          <a:p>
            <a:pPr marL="0" indent="0" algn="ctr">
              <a:buNone/>
            </a:pP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новонароджених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в </a:t>
            </a:r>
            <a:r>
              <a:rPr lang="ru-RU" dirty="0" err="1"/>
              <a:t>безпорадному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як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горобці</a:t>
            </a:r>
            <a:r>
              <a:rPr lang="ru-RU" dirty="0"/>
              <a:t> і голуби, собаки і </a:t>
            </a:r>
            <a:r>
              <a:rPr lang="ru-RU" dirty="0" err="1"/>
              <a:t>лисиці</a:t>
            </a:r>
            <a:r>
              <a:rPr lang="ru-RU" dirty="0"/>
              <a:t>, а так же </a:t>
            </a:r>
            <a:r>
              <a:rPr lang="ru-RU" dirty="0" err="1"/>
              <a:t>людина</a:t>
            </a:r>
            <a:r>
              <a:rPr lang="ru-RU" dirty="0"/>
              <a:t>, то у них </a:t>
            </a:r>
            <a:r>
              <a:rPr lang="ru-RU" dirty="0" err="1"/>
              <a:t>критичний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розтягнутий</a:t>
            </a:r>
            <a:r>
              <a:rPr lang="ru-RU" dirty="0"/>
              <a:t> і </a:t>
            </a:r>
            <a:r>
              <a:rPr lang="ru-RU" dirty="0" err="1" smtClean="0"/>
              <a:t>зрушають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, перш за все, </a:t>
            </a:r>
            <a:r>
              <a:rPr lang="ru-RU" dirty="0" err="1"/>
              <a:t>слабкістю</a:t>
            </a:r>
            <a:r>
              <a:rPr lang="ru-RU" dirty="0"/>
              <a:t> і </a:t>
            </a:r>
            <a:r>
              <a:rPr lang="ru-RU" dirty="0" err="1"/>
              <a:t>безпорадністю</a:t>
            </a:r>
            <a:r>
              <a:rPr lang="ru-RU" dirty="0"/>
              <a:t> </a:t>
            </a:r>
            <a:r>
              <a:rPr lang="ru-RU" dirty="0" err="1"/>
              <a:t>новонароджених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тісному</a:t>
            </a:r>
            <a:r>
              <a:rPr lang="ru-RU" dirty="0"/>
              <a:t> і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контакті</a:t>
            </a:r>
            <a:r>
              <a:rPr lang="ru-RU" dirty="0"/>
              <a:t> з </a:t>
            </a:r>
            <a:r>
              <a:rPr lang="ru-RU" dirty="0" err="1"/>
              <a:t>матір'ю</a:t>
            </a:r>
            <a:r>
              <a:rPr lang="ru-RU" dirty="0"/>
              <a:t>, без </a:t>
            </a:r>
            <a:r>
              <a:rPr lang="ru-RU" dirty="0" err="1"/>
              <a:t>чого</a:t>
            </a:r>
            <a:r>
              <a:rPr lang="ru-RU" dirty="0"/>
              <a:t> вони не </a:t>
            </a:r>
            <a:r>
              <a:rPr lang="ru-RU" dirty="0" err="1"/>
              <a:t>змогли</a:t>
            </a:r>
            <a:r>
              <a:rPr lang="ru-RU" dirty="0"/>
              <a:t> б </a:t>
            </a:r>
            <a:r>
              <a:rPr lang="ru-RU" dirty="0" err="1"/>
              <a:t>вижити</a:t>
            </a:r>
            <a:r>
              <a:rPr lang="ru-RU" dirty="0"/>
              <a:t> в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 err="1"/>
              <a:t>Існують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імпринтингу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вираженим</a:t>
            </a:r>
            <a:r>
              <a:rPr lang="ru-RU" dirty="0"/>
              <a:t> </a:t>
            </a:r>
            <a:r>
              <a:rPr lang="ru-RU" dirty="0" err="1"/>
              <a:t>критичним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, але </a:t>
            </a:r>
            <a:r>
              <a:rPr lang="ru-RU" dirty="0" err="1"/>
              <a:t>які</a:t>
            </a:r>
            <a:r>
              <a:rPr lang="ru-RU" dirty="0"/>
              <a:t> належать до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стадій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/>
          </a:p>
        </p:txBody>
      </p:sp>
      <p:pic>
        <p:nvPicPr>
          <p:cNvPr id="7170" name="Picture 2" descr="C:\Users\liza\Desktop\background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4753"/>
            <a:ext cx="2750815" cy="28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2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1081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Імпринтинг у тварин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імпритингу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Імпринтинг у тварин</dc:title>
  <dc:creator>Lizk</dc:creator>
  <cp:lastModifiedBy>Lizk</cp:lastModifiedBy>
  <cp:revision>5</cp:revision>
  <dcterms:created xsi:type="dcterms:W3CDTF">2014-10-09T19:30:00Z</dcterms:created>
  <dcterms:modified xsi:type="dcterms:W3CDTF">2014-10-09T20:35:16Z</dcterms:modified>
</cp:coreProperties>
</file>