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3" r:id="rId3"/>
    <p:sldId id="257" r:id="rId4"/>
    <p:sldId id="298" r:id="rId5"/>
    <p:sldId id="258" r:id="rId6"/>
    <p:sldId id="322" r:id="rId7"/>
    <p:sldId id="323" r:id="rId8"/>
    <p:sldId id="259" r:id="rId9"/>
    <p:sldId id="325" r:id="rId10"/>
    <p:sldId id="260" r:id="rId11"/>
    <p:sldId id="261" r:id="rId12"/>
    <p:sldId id="264" r:id="rId13"/>
    <p:sldId id="299" r:id="rId14"/>
    <p:sldId id="324" r:id="rId15"/>
    <p:sldId id="266" r:id="rId16"/>
    <p:sldId id="301" r:id="rId17"/>
    <p:sldId id="300" r:id="rId18"/>
    <p:sldId id="267" r:id="rId19"/>
    <p:sldId id="268" r:id="rId20"/>
    <p:sldId id="302" r:id="rId21"/>
    <p:sldId id="269" r:id="rId22"/>
    <p:sldId id="270" r:id="rId23"/>
    <p:sldId id="271" r:id="rId24"/>
    <p:sldId id="326" r:id="rId25"/>
    <p:sldId id="327" r:id="rId26"/>
    <p:sldId id="328" r:id="rId27"/>
    <p:sldId id="329" r:id="rId28"/>
    <p:sldId id="265" r:id="rId29"/>
    <p:sldId id="272" r:id="rId30"/>
    <p:sldId id="273" r:id="rId31"/>
    <p:sldId id="274" r:id="rId32"/>
    <p:sldId id="330" r:id="rId33"/>
    <p:sldId id="331" r:id="rId34"/>
    <p:sldId id="278" r:id="rId35"/>
    <p:sldId id="315" r:id="rId36"/>
    <p:sldId id="279" r:id="rId37"/>
    <p:sldId id="280" r:id="rId38"/>
    <p:sldId id="316" r:id="rId39"/>
    <p:sldId id="275" r:id="rId40"/>
    <p:sldId id="304" r:id="rId41"/>
    <p:sldId id="276" r:id="rId42"/>
    <p:sldId id="305" r:id="rId43"/>
    <p:sldId id="277" r:id="rId44"/>
    <p:sldId id="317" r:id="rId45"/>
    <p:sldId id="306" r:id="rId46"/>
    <p:sldId id="282" r:id="rId47"/>
    <p:sldId id="283" r:id="rId48"/>
    <p:sldId id="307" r:id="rId49"/>
    <p:sldId id="308" r:id="rId50"/>
    <p:sldId id="285" r:id="rId51"/>
    <p:sldId id="286" r:id="rId52"/>
    <p:sldId id="287" r:id="rId53"/>
    <p:sldId id="288" r:id="rId54"/>
    <p:sldId id="290" r:id="rId55"/>
    <p:sldId id="319" r:id="rId56"/>
    <p:sldId id="318" r:id="rId57"/>
    <p:sldId id="291" r:id="rId58"/>
    <p:sldId id="320" r:id="rId59"/>
    <p:sldId id="292" r:id="rId60"/>
    <p:sldId id="310" r:id="rId61"/>
    <p:sldId id="293" r:id="rId62"/>
    <p:sldId id="311" r:id="rId63"/>
    <p:sldId id="294" r:id="rId64"/>
    <p:sldId id="312" r:id="rId65"/>
    <p:sldId id="295" r:id="rId66"/>
    <p:sldId id="296" r:id="rId67"/>
    <p:sldId id="313" r:id="rId68"/>
    <p:sldId id="321" r:id="rId6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74000">
              <a:srgbClr val="92D050">
                <a:alpha val="21000"/>
              </a:srgbClr>
            </a:gs>
            <a:gs pos="100000">
              <a:srgbClr val="156B1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ED475-FE39-4D30-8D76-36BDD6953396}" type="datetimeFigureOut">
              <a:rPr lang="uk-UA" smtClean="0"/>
              <a:pPr/>
              <a:t>02.06.2010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03149-8143-482B-9DA6-50DFE1F219CE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gi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785794"/>
            <a:ext cx="8143932" cy="2428892"/>
          </a:xfrm>
          <a:ln>
            <a:noFill/>
          </a:ln>
        </p:spPr>
        <p:txBody>
          <a:bodyPr>
            <a:prstTxWarp prst="textCanUp">
              <a:avLst/>
            </a:prstTxWarp>
            <a:normAutofit/>
          </a:bodyPr>
          <a:lstStyle/>
          <a:p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        </a:t>
            </a:r>
            <a:b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 тваринному світі</a:t>
            </a:r>
            <a:b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</a:br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та їх відносний характер</a:t>
            </a:r>
            <a:endParaRPr lang="uk-UA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5857892"/>
            <a:ext cx="5786478" cy="523220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/>
              </a:rPr>
              <a:t>Матеріали до уроків в 11 класі </a:t>
            </a:r>
            <a:endParaRPr lang="uk-UA" sz="2800" b="1" dirty="0">
              <a:solidFill>
                <a:srgbClr val="003300"/>
              </a:solidFill>
              <a:effectLst/>
            </a:endParaRPr>
          </a:p>
        </p:txBody>
      </p:sp>
      <p:pic>
        <p:nvPicPr>
          <p:cNvPr id="5" name="Рисунок 4" descr="квакуша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3714752"/>
            <a:ext cx="1571636" cy="121444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285860"/>
            <a:ext cx="8786874" cy="5143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	</a:t>
            </a:r>
            <a:r>
              <a:rPr lang="ru-RU" b="1" dirty="0" smtClean="0">
                <a:solidFill>
                  <a:srgbClr val="003300"/>
                </a:solidFill>
              </a:rPr>
              <a:t>   Немало </a:t>
            </a:r>
            <a:r>
              <a:rPr lang="ru-RU" b="1" dirty="0" err="1" smtClean="0">
                <a:solidFill>
                  <a:srgbClr val="003300"/>
                </a:solidFill>
              </a:rPr>
              <a:t>тварин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>
                <a:solidFill>
                  <a:srgbClr val="003300"/>
                </a:solidFill>
              </a:rPr>
              <a:t>,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можуть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змінювати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його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залежності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пори року, коли </a:t>
            </a:r>
            <a:r>
              <a:rPr lang="ru-RU" b="1" dirty="0" err="1" smtClean="0">
                <a:solidFill>
                  <a:srgbClr val="003300"/>
                </a:solidFill>
              </a:rPr>
              <a:t>змінюється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оточуючого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середовища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Песці</a:t>
            </a:r>
            <a:r>
              <a:rPr lang="ru-RU" b="1" dirty="0" smtClean="0">
                <a:solidFill>
                  <a:srgbClr val="003300"/>
                </a:solidFill>
              </a:rPr>
              <a:t>  та </a:t>
            </a:r>
            <a:r>
              <a:rPr lang="ru-RU" b="1" dirty="0" err="1" smtClean="0">
                <a:solidFill>
                  <a:srgbClr val="003300"/>
                </a:solidFill>
              </a:rPr>
              <a:t>куріпки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влітку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змінюють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колір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тундрової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рослинності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каміння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вкритого</a:t>
            </a:r>
            <a:r>
              <a:rPr lang="ru-RU" b="1" dirty="0" smtClean="0">
                <a:solidFill>
                  <a:srgbClr val="003300"/>
                </a:solidFill>
              </a:rPr>
              <a:t>  лишайниками, а </a:t>
            </a:r>
            <a:r>
              <a:rPr lang="ru-RU" b="1" dirty="0" err="1" smtClean="0">
                <a:solidFill>
                  <a:srgbClr val="003300"/>
                </a:solidFill>
              </a:rPr>
              <a:t>взимку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en-US" b="1" dirty="0" smtClean="0">
                <a:solidFill>
                  <a:srgbClr val="003300"/>
                </a:solidFill>
              </a:rPr>
              <a:t>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воно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знову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uk-UA" b="1" dirty="0" smtClean="0">
                <a:solidFill>
                  <a:srgbClr val="003300"/>
                </a:solidFill>
              </a:rPr>
              <a:t>білим</a:t>
            </a:r>
            <a:r>
              <a:rPr lang="en-US" b="1" dirty="0" smtClean="0">
                <a:solidFill>
                  <a:srgbClr val="003300"/>
                </a:solidFill>
              </a:rPr>
              <a:t>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зливається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en-US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зі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сніговим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покривом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0006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Сезонне забарвлення</a:t>
            </a:r>
            <a:endParaRPr lang="uk-UA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 descr="песец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454" y="4500570"/>
            <a:ext cx="1857388" cy="1785950"/>
          </a:xfrm>
          <a:prstGeom prst="rect">
            <a:avLst/>
          </a:prstGeom>
        </p:spPr>
      </p:pic>
      <p:pic>
        <p:nvPicPr>
          <p:cNvPr id="9" name="Рисунок 8" descr="песссец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4786322"/>
            <a:ext cx="1714512" cy="185738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285860"/>
            <a:ext cx="8715436" cy="31432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Змінюється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протягом</a:t>
            </a:r>
            <a:r>
              <a:rPr lang="ru-RU" b="1" dirty="0" smtClean="0">
                <a:solidFill>
                  <a:srgbClr val="003300"/>
                </a:solidFill>
              </a:rPr>
              <a:t> року </a:t>
            </a:r>
            <a:r>
              <a:rPr lang="ru-RU" b="1" dirty="0" err="1" smtClean="0">
                <a:solidFill>
                  <a:srgbClr val="003300"/>
                </a:solidFill>
              </a:rPr>
              <a:t>колір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шерсті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деяких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лісових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звірів</a:t>
            </a:r>
            <a:r>
              <a:rPr lang="ru-RU" b="1" dirty="0" smtClean="0">
                <a:solidFill>
                  <a:srgbClr val="003300"/>
                </a:solidFill>
              </a:rPr>
              <a:t>, таких як ласка, </a:t>
            </a:r>
            <a:r>
              <a:rPr lang="ru-RU" b="1" dirty="0" err="1" smtClean="0">
                <a:solidFill>
                  <a:srgbClr val="003300"/>
                </a:solidFill>
              </a:rPr>
              <a:t>заєць-біляк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горностай. У ласки до </a:t>
            </a:r>
            <a:r>
              <a:rPr lang="ru-RU" b="1" dirty="0" err="1" smtClean="0">
                <a:solidFill>
                  <a:srgbClr val="003300"/>
                </a:solidFill>
              </a:rPr>
              <a:t>зими</a:t>
            </a:r>
            <a:r>
              <a:rPr lang="ru-RU" b="1" dirty="0" smtClean="0">
                <a:solidFill>
                  <a:srgbClr val="003300"/>
                </a:solidFill>
              </a:rPr>
              <a:t> шерсть </a:t>
            </a:r>
            <a:r>
              <a:rPr lang="ru-RU" b="1" dirty="0" err="1" smtClean="0">
                <a:solidFill>
                  <a:srgbClr val="003300"/>
                </a:solidFill>
              </a:rPr>
              <a:t>стає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зовсім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білою</a:t>
            </a:r>
            <a:r>
              <a:rPr lang="ru-RU" b="1" dirty="0" smtClean="0">
                <a:solidFill>
                  <a:srgbClr val="003300"/>
                </a:solidFill>
              </a:rPr>
              <a:t>, у </a:t>
            </a:r>
            <a:r>
              <a:rPr lang="ru-RU" b="1" dirty="0" err="1" smtClean="0">
                <a:solidFill>
                  <a:srgbClr val="003300"/>
                </a:solidFill>
              </a:rPr>
              <a:t>зайця-біляка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залишаються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темними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тільки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кінчики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вух</a:t>
            </a:r>
            <a:r>
              <a:rPr lang="ru-RU" b="1" dirty="0" smtClean="0">
                <a:solidFill>
                  <a:srgbClr val="003300"/>
                </a:solidFill>
              </a:rPr>
              <a:t>, а у горностая — </a:t>
            </a:r>
            <a:r>
              <a:rPr lang="ru-RU" b="1" dirty="0" err="1" smtClean="0">
                <a:solidFill>
                  <a:srgbClr val="003300"/>
                </a:solidFill>
              </a:rPr>
              <a:t>китичка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кінці</a:t>
            </a:r>
            <a:r>
              <a:rPr lang="ru-RU" b="1" dirty="0" smtClean="0">
                <a:solidFill>
                  <a:srgbClr val="003300"/>
                </a:solidFill>
              </a:rPr>
              <a:t> хвоста.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0006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Сезонне забарвлення</a:t>
            </a:r>
            <a:endParaRPr lang="uk-UA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 descr="горностай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4500570"/>
            <a:ext cx="1928826" cy="1214446"/>
          </a:xfrm>
          <a:prstGeom prst="rect">
            <a:avLst/>
          </a:prstGeom>
        </p:spPr>
      </p:pic>
      <p:pic>
        <p:nvPicPr>
          <p:cNvPr id="10" name="Рисунок 9" descr="білий горноста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36" y="5429264"/>
            <a:ext cx="1928826" cy="1214446"/>
          </a:xfrm>
          <a:prstGeom prst="rect">
            <a:avLst/>
          </a:prstGeom>
        </p:spPr>
      </p:pic>
      <p:pic>
        <p:nvPicPr>
          <p:cNvPr id="11" name="Рисунок 10" descr="file.jpe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4500570"/>
            <a:ext cx="1500198" cy="1785950"/>
          </a:xfrm>
          <a:prstGeom prst="rect">
            <a:avLst/>
          </a:prstGeom>
        </p:spPr>
      </p:pic>
      <p:pic>
        <p:nvPicPr>
          <p:cNvPr id="12" name="Рисунок 11" descr="p57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644" y="4714884"/>
            <a:ext cx="1357322" cy="192882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14353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Сезонне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спостерігається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комах,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листовидок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складеними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крильцями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дивовижно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схожі</a:t>
            </a:r>
            <a:r>
              <a:rPr lang="ru-RU" b="1" dirty="0" smtClean="0">
                <a:solidFill>
                  <a:srgbClr val="003300"/>
                </a:solidFill>
              </a:rPr>
              <a:t> на листок. </a:t>
            </a:r>
            <a:r>
              <a:rPr lang="ru-RU" b="1" dirty="0" err="1" smtClean="0">
                <a:solidFill>
                  <a:srgbClr val="003300"/>
                </a:solidFill>
              </a:rPr>
              <a:t>Влітку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листовидки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зелені</a:t>
            </a:r>
            <a:r>
              <a:rPr lang="ru-RU" b="1" dirty="0" smtClean="0">
                <a:solidFill>
                  <a:srgbClr val="003300"/>
                </a:solidFill>
              </a:rPr>
              <a:t>, а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настанням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осені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колір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їхніх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крил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бурувато-жовтим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під</a:t>
            </a:r>
            <a:r>
              <a:rPr lang="ru-RU" b="1" dirty="0" smtClean="0">
                <a:solidFill>
                  <a:srgbClr val="003300"/>
                </a:solidFill>
              </a:rPr>
              <a:t> стать </a:t>
            </a:r>
            <a:r>
              <a:rPr lang="ru-RU" b="1" dirty="0" err="1" smtClean="0">
                <a:solidFill>
                  <a:srgbClr val="003300"/>
                </a:solidFill>
              </a:rPr>
              <a:t>пожовтівших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листків</a:t>
            </a:r>
            <a:r>
              <a:rPr lang="ru-RU" b="1" dirty="0" smtClean="0">
                <a:solidFill>
                  <a:srgbClr val="003300"/>
                </a:solidFill>
              </a:rPr>
              <a:t>. Таким  чином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побачити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цю</a:t>
            </a:r>
            <a:r>
              <a:rPr lang="ru-RU" b="1" dirty="0" smtClean="0">
                <a:solidFill>
                  <a:srgbClr val="003300"/>
                </a:solidFill>
              </a:rPr>
              <a:t> комах                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важко</a:t>
            </a:r>
            <a:r>
              <a:rPr lang="ru-RU" b="1" dirty="0" smtClean="0">
                <a:solidFill>
                  <a:srgbClr val="003300"/>
                </a:solidFill>
              </a:rPr>
              <a:t> в            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різний</a:t>
            </a:r>
            <a:r>
              <a:rPr lang="ru-RU" b="1" dirty="0" smtClean="0">
                <a:solidFill>
                  <a:srgbClr val="003300"/>
                </a:solidFill>
              </a:rPr>
              <a:t> час. </a:t>
            </a:r>
            <a:endParaRPr lang="ru-RU" i="1" dirty="0" smtClean="0"/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0006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Сезонне забарвлення</a:t>
            </a:r>
            <a:endParaRPr lang="uk-UA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Рисунок 9" descr="6909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22" y="3000372"/>
            <a:ext cx="2512126" cy="2000264"/>
          </a:xfrm>
          <a:prstGeom prst="rect">
            <a:avLst/>
          </a:prstGeom>
        </p:spPr>
      </p:pic>
      <p:pic>
        <p:nvPicPr>
          <p:cNvPr id="11" name="Рисунок 10" descr="листовидкк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4572008"/>
            <a:ext cx="2786082" cy="2005778"/>
          </a:xfrm>
          <a:prstGeom prst="rect">
            <a:avLst/>
          </a:prstGeom>
        </p:spPr>
      </p:pic>
      <p:pic>
        <p:nvPicPr>
          <p:cNvPr id="12" name="Рисунок 11" descr="1205225530_insect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5214950"/>
            <a:ext cx="2500330" cy="137159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285860"/>
            <a:ext cx="8643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3300"/>
                </a:solidFill>
              </a:rPr>
              <a:t>   «</a:t>
            </a:r>
            <a:r>
              <a:rPr lang="ru-RU" sz="3200" b="1" dirty="0" err="1" smtClean="0">
                <a:solidFill>
                  <a:srgbClr val="003300"/>
                </a:solidFill>
              </a:rPr>
              <a:t>Одягається</a:t>
            </a:r>
            <a:r>
              <a:rPr lang="ru-RU" sz="3200" b="1" dirty="0" smtClean="0">
                <a:solidFill>
                  <a:srgbClr val="003300"/>
                </a:solidFill>
              </a:rPr>
              <a:t>» по сезону </a:t>
            </a:r>
            <a:r>
              <a:rPr lang="ru-RU" sz="3200" b="1" dirty="0" err="1" smtClean="0">
                <a:solidFill>
                  <a:srgbClr val="003300"/>
                </a:solidFill>
              </a:rPr>
              <a:t>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гусінь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метелика-човника</a:t>
            </a:r>
            <a:r>
              <a:rPr lang="ru-RU" sz="3200" b="1" dirty="0" smtClean="0">
                <a:solidFill>
                  <a:srgbClr val="003300"/>
                </a:solidFill>
              </a:rPr>
              <a:t> дубового. </a:t>
            </a:r>
            <a:r>
              <a:rPr lang="ru-RU" sz="3200" b="1" dirty="0" err="1" smtClean="0">
                <a:solidFill>
                  <a:srgbClr val="003300"/>
                </a:solidFill>
              </a:rPr>
              <a:t>Навесні</a:t>
            </a:r>
            <a:r>
              <a:rPr lang="ru-RU" sz="3200" b="1" dirty="0" smtClean="0">
                <a:solidFill>
                  <a:srgbClr val="003300"/>
                </a:solidFill>
              </a:rPr>
              <a:t>, коли </a:t>
            </a:r>
            <a:r>
              <a:rPr lang="ru-RU" sz="3200" b="1" dirty="0" err="1" smtClean="0">
                <a:solidFill>
                  <a:srgbClr val="003300"/>
                </a:solidFill>
              </a:rPr>
              <a:t>гусінь</a:t>
            </a:r>
            <a:r>
              <a:rPr lang="ru-RU" sz="3200" b="1" dirty="0" smtClean="0">
                <a:solidFill>
                  <a:srgbClr val="003300"/>
                </a:solidFill>
              </a:rPr>
              <a:t> живиться </a:t>
            </a:r>
            <a:r>
              <a:rPr lang="ru-RU" sz="3200" b="1" dirty="0" err="1" smtClean="0">
                <a:solidFill>
                  <a:srgbClr val="003300"/>
                </a:solidFill>
              </a:rPr>
              <a:t>дубовими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бруньками</a:t>
            </a:r>
            <a:r>
              <a:rPr lang="ru-RU" sz="3200" b="1" dirty="0" smtClean="0">
                <a:solidFill>
                  <a:srgbClr val="003300"/>
                </a:solidFill>
              </a:rPr>
              <a:t>, вона </a:t>
            </a:r>
            <a:r>
              <a:rPr lang="ru-RU" sz="3200" b="1" dirty="0" err="1" smtClean="0">
                <a:solidFill>
                  <a:srgbClr val="003300"/>
                </a:solidFill>
              </a:rPr>
              <a:t>має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рожеве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,  </a:t>
            </a:r>
            <a:r>
              <a:rPr lang="ru-RU" sz="3200" b="1" dirty="0" err="1" smtClean="0">
                <a:solidFill>
                  <a:srgbClr val="003300"/>
                </a:solidFill>
              </a:rPr>
              <a:t>влітку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стає</a:t>
            </a:r>
            <a:r>
              <a:rPr lang="ru-RU" sz="3200" b="1" dirty="0" smtClean="0">
                <a:solidFill>
                  <a:srgbClr val="003300"/>
                </a:solidFill>
              </a:rPr>
              <a:t> зеленою, а </a:t>
            </a:r>
            <a:r>
              <a:rPr lang="ru-RU" sz="3200" b="1" dirty="0" err="1" smtClean="0">
                <a:solidFill>
                  <a:srgbClr val="003300"/>
                </a:solidFill>
              </a:rPr>
              <a:t>восени</a:t>
            </a:r>
            <a:r>
              <a:rPr lang="ru-RU" sz="3200" b="1" dirty="0" smtClean="0">
                <a:solidFill>
                  <a:srgbClr val="003300"/>
                </a:solidFill>
              </a:rPr>
              <a:t> – коричневою. </a:t>
            </a:r>
            <a:endParaRPr lang="uk-UA" sz="3200" b="1" dirty="0">
              <a:solidFill>
                <a:srgbClr val="00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Сезонне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гус дубов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4071942"/>
            <a:ext cx="3357586" cy="2431552"/>
          </a:xfrm>
          <a:prstGeom prst="rect">
            <a:avLst/>
          </a:prstGeom>
        </p:spPr>
      </p:pic>
      <p:pic>
        <p:nvPicPr>
          <p:cNvPr id="9" name="Рисунок 8" descr="000_2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71876"/>
            <a:ext cx="4191028" cy="263365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736"/>
            <a:ext cx="878687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</a:t>
            </a:r>
            <a:r>
              <a:rPr lang="ru-RU" sz="3200" b="1" dirty="0" err="1" smtClean="0"/>
              <a:t>Розподілене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забарвлення</a:t>
            </a:r>
            <a:r>
              <a:rPr lang="ru-RU" sz="3200" b="1" dirty="0" smtClean="0"/>
              <a:t> – </a:t>
            </a:r>
            <a:r>
              <a:rPr lang="ru-RU" sz="3200" b="1" dirty="0" err="1" smtClean="0"/>
              <a:t>це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також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захисне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забарвлення</a:t>
            </a:r>
            <a:r>
              <a:rPr lang="ru-RU" sz="3200" b="1" dirty="0" smtClean="0"/>
              <a:t>. В </a:t>
            </a:r>
            <a:r>
              <a:rPr lang="ru-RU" sz="3200" b="1" dirty="0" err="1" smtClean="0"/>
              <a:t>цьому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випадку</a:t>
            </a:r>
            <a:r>
              <a:rPr lang="ru-RU" sz="3200" b="1" dirty="0" smtClean="0"/>
              <a:t>  на </a:t>
            </a:r>
            <a:r>
              <a:rPr lang="ru-RU" sz="3200" b="1" dirty="0" err="1" smtClean="0"/>
              <a:t>тілі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тварин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наявні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яскраві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контрастні</a:t>
            </a:r>
            <a:r>
              <a:rPr lang="ru-RU" sz="3200" b="1" dirty="0" smtClean="0"/>
              <a:t>                                    </a:t>
            </a:r>
            <a:r>
              <a:rPr lang="ru-RU" sz="3200" b="1" dirty="0" err="1" smtClean="0"/>
              <a:t>смуги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плями</a:t>
            </a:r>
            <a:r>
              <a:rPr lang="ru-RU" sz="3200" b="1" dirty="0" smtClean="0"/>
              <a:t>. </a:t>
            </a:r>
            <a:r>
              <a:rPr lang="ru-RU" sz="3200" b="1" dirty="0" err="1" smtClean="0"/>
              <a:t>Здалеку</a:t>
            </a:r>
            <a:r>
              <a:rPr lang="ru-RU" sz="3200" b="1" dirty="0" smtClean="0"/>
              <a:t>                                               </a:t>
            </a:r>
            <a:r>
              <a:rPr lang="ru-RU" sz="3200" b="1" dirty="0" err="1" smtClean="0"/>
              <a:t>хижаку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дуже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важко</a:t>
            </a:r>
            <a:r>
              <a:rPr lang="ru-RU" sz="3200" b="1" dirty="0" smtClean="0"/>
              <a:t>                                                       </a:t>
            </a:r>
            <a:r>
              <a:rPr lang="ru-RU" sz="3200" b="1" dirty="0" err="1" smtClean="0"/>
              <a:t>розрізнити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межі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тіла</a:t>
            </a:r>
            <a:r>
              <a:rPr lang="ru-RU" sz="3200" b="1" dirty="0" smtClean="0"/>
              <a:t>                                         </a:t>
            </a:r>
            <a:r>
              <a:rPr lang="ru-RU" sz="3200" b="1" dirty="0" err="1" smtClean="0"/>
              <a:t>потенційної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жертви</a:t>
            </a:r>
            <a:r>
              <a:rPr lang="ru-RU" sz="3200" b="1" dirty="0" smtClean="0"/>
              <a:t>. </a:t>
            </a:r>
            <a:endParaRPr lang="uk-UA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Розподіле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3438" y="3000372"/>
            <a:ext cx="4076696" cy="3357587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2971808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являє</a:t>
            </a:r>
            <a:r>
              <a:rPr lang="ru-RU" b="1" dirty="0" smtClean="0">
                <a:solidFill>
                  <a:srgbClr val="003300"/>
                </a:solidFill>
              </a:rPr>
              <a:t> собою </a:t>
            </a:r>
            <a:r>
              <a:rPr lang="ru-RU" b="1" dirty="0" err="1" smtClean="0">
                <a:solidFill>
                  <a:srgbClr val="003300"/>
                </a:solidFill>
              </a:rPr>
              <a:t>поєднання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контрастних</a:t>
            </a:r>
            <a:r>
              <a:rPr lang="ru-RU" b="1" dirty="0" smtClean="0">
                <a:solidFill>
                  <a:srgbClr val="003300"/>
                </a:solidFill>
              </a:rPr>
              <a:t> за </a:t>
            </a:r>
            <a:r>
              <a:rPr lang="ru-RU" b="1" dirty="0" err="1" smtClean="0">
                <a:solidFill>
                  <a:srgbClr val="003300"/>
                </a:solidFill>
              </a:rPr>
              <a:t>кольором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плям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смужок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які</a:t>
            </a:r>
            <a:r>
              <a:rPr lang="ru-RU" b="1" dirty="0" smtClean="0">
                <a:solidFill>
                  <a:srgbClr val="003300"/>
                </a:solidFill>
              </a:rPr>
              <a:t> не </a:t>
            </a:r>
            <a:r>
              <a:rPr lang="ru-RU" b="1" dirty="0" err="1" smtClean="0">
                <a:solidFill>
                  <a:srgbClr val="003300"/>
                </a:solidFill>
              </a:rPr>
              <a:t>відповідають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формі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але</a:t>
            </a:r>
            <a:r>
              <a:rPr lang="ru-RU" b="1" dirty="0" smtClean="0">
                <a:solidFill>
                  <a:srgbClr val="003300"/>
                </a:solidFill>
              </a:rPr>
              <a:t> за тоном та </a:t>
            </a:r>
            <a:r>
              <a:rPr lang="ru-RU" b="1" dirty="0" err="1" smtClean="0">
                <a:solidFill>
                  <a:srgbClr val="003300"/>
                </a:solidFill>
              </a:rPr>
              <a:t>малюнком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зливаються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навколишнім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середовищем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Таке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неначе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розчленовує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тварини</a:t>
            </a:r>
            <a:r>
              <a:rPr lang="ru-RU" b="1" dirty="0" smtClean="0">
                <a:solidFill>
                  <a:srgbClr val="003300"/>
                </a:solidFill>
              </a:rPr>
              <a:t>,</a:t>
            </a:r>
            <a:r>
              <a:rPr lang="ru-RU" b="1" dirty="0" smtClean="0">
                <a:solidFill>
                  <a:srgbClr val="003300"/>
                </a:solidFill>
              </a:rPr>
              <a:t> тому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називається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розподіленим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Розподіле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4381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85852" y="4429132"/>
            <a:ext cx="2357454" cy="2000264"/>
          </a:xfrm>
          <a:prstGeom prst="rect">
            <a:avLst/>
          </a:prstGeom>
        </p:spPr>
      </p:pic>
      <p:pic>
        <p:nvPicPr>
          <p:cNvPr id="10" name="Рисунок 9" descr="тапир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4357694"/>
            <a:ext cx="2471742" cy="208598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254318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Розподілене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зебри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жирафи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Їхні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смугасті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плямисті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фігурні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малюнки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майже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непомітні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фоні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рослинності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африканських</a:t>
            </a:r>
            <a:r>
              <a:rPr lang="ru-RU" b="1" dirty="0" smtClean="0">
                <a:solidFill>
                  <a:srgbClr val="003300"/>
                </a:solidFill>
              </a:rPr>
              <a:t> саван, особливо в </a:t>
            </a:r>
            <a:r>
              <a:rPr lang="ru-RU" b="1" dirty="0" err="1" smtClean="0">
                <a:solidFill>
                  <a:srgbClr val="003300"/>
                </a:solidFill>
              </a:rPr>
              <a:t>сутінки</a:t>
            </a:r>
            <a:r>
              <a:rPr lang="ru-RU" b="1" dirty="0" smtClean="0">
                <a:solidFill>
                  <a:srgbClr val="003300"/>
                </a:solidFill>
              </a:rPr>
              <a:t>, коли  </a:t>
            </a:r>
            <a:r>
              <a:rPr lang="ru-RU" b="1" dirty="0" err="1" smtClean="0">
                <a:solidFill>
                  <a:srgbClr val="003300"/>
                </a:solidFill>
              </a:rPr>
              <a:t>виходять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полювання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хижаки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Розподіле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зебрии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3643314"/>
            <a:ext cx="3214710" cy="2500330"/>
          </a:xfrm>
          <a:prstGeom prst="rect">
            <a:avLst/>
          </a:prstGeom>
        </p:spPr>
      </p:pic>
      <p:pic>
        <p:nvPicPr>
          <p:cNvPr id="9" name="Рисунок 8" descr="жираф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3929066"/>
            <a:ext cx="3500462" cy="257176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Розподіле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285860"/>
            <a:ext cx="864399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    З </a:t>
            </a:r>
            <a:r>
              <a:rPr lang="ru-RU" sz="3200" b="1" dirty="0" err="1" smtClean="0">
                <a:solidFill>
                  <a:srgbClr val="003300"/>
                </a:solidFill>
              </a:rPr>
              <a:t>допомогою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розподіленого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  </a:t>
            </a:r>
            <a:r>
              <a:rPr lang="ru-RU" sz="3200" b="1" dirty="0" err="1" smtClean="0">
                <a:solidFill>
                  <a:srgbClr val="003300"/>
                </a:solidFill>
              </a:rPr>
              <a:t>досягається</a:t>
            </a:r>
            <a:r>
              <a:rPr lang="ru-RU" sz="3200" b="1" dirty="0" smtClean="0">
                <a:solidFill>
                  <a:srgbClr val="003300"/>
                </a:solidFill>
              </a:rPr>
              <a:t> великий </a:t>
            </a:r>
            <a:r>
              <a:rPr lang="ru-RU" sz="3200" b="1" dirty="0" err="1" smtClean="0">
                <a:solidFill>
                  <a:srgbClr val="003300"/>
                </a:solidFill>
              </a:rPr>
              <a:t>маскувальний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ефект</a:t>
            </a:r>
            <a:r>
              <a:rPr lang="ru-RU" sz="3200" b="1" dirty="0" smtClean="0">
                <a:solidFill>
                  <a:srgbClr val="003300"/>
                </a:solidFill>
              </a:rPr>
              <a:t> у </a:t>
            </a:r>
            <a:r>
              <a:rPr lang="ru-RU" sz="3200" b="1" dirty="0" err="1" smtClean="0">
                <a:solidFill>
                  <a:srgbClr val="003300"/>
                </a:solidFill>
              </a:rPr>
              <a:t>деяких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амфібій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r>
              <a:rPr lang="ru-RU" sz="3200" b="1" dirty="0" err="1" smtClean="0">
                <a:solidFill>
                  <a:srgbClr val="003300"/>
                </a:solidFill>
              </a:rPr>
              <a:t>Тіло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африканської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жаби</a:t>
            </a:r>
            <a:r>
              <a:rPr lang="ru-RU" sz="3200" b="1" dirty="0" smtClean="0">
                <a:solidFill>
                  <a:srgbClr val="003300"/>
                </a:solidFill>
              </a:rPr>
              <a:t> -</a:t>
            </a:r>
            <a:r>
              <a:rPr lang="en-US" sz="3200" b="1" dirty="0" err="1" smtClean="0">
                <a:solidFill>
                  <a:srgbClr val="003300"/>
                </a:solidFill>
              </a:rPr>
              <a:t>Bufo</a:t>
            </a:r>
            <a:r>
              <a:rPr lang="en-US" sz="3200" b="1" dirty="0" smtClean="0">
                <a:solidFill>
                  <a:srgbClr val="003300"/>
                </a:solidFill>
              </a:rPr>
              <a:t> </a:t>
            </a:r>
            <a:r>
              <a:rPr lang="en-US" sz="3200" b="1" dirty="0" err="1" smtClean="0">
                <a:solidFill>
                  <a:srgbClr val="003300"/>
                </a:solidFill>
              </a:rPr>
              <a:t>superciliaris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неначе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розподілене</a:t>
            </a:r>
            <a:r>
              <a:rPr lang="ru-RU" sz="3200" b="1" dirty="0" smtClean="0">
                <a:solidFill>
                  <a:srgbClr val="003300"/>
                </a:solidFill>
              </a:rPr>
              <a:t> на </a:t>
            </a:r>
            <a:r>
              <a:rPr lang="ru-RU" sz="3200" b="1" dirty="0" err="1" smtClean="0">
                <a:solidFill>
                  <a:srgbClr val="003300"/>
                </a:solidFill>
              </a:rPr>
              <a:t>дві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частини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завдяки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чому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тварина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повністю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втрачає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свої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обриси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</a:p>
        </p:txBody>
      </p:sp>
      <p:pic>
        <p:nvPicPr>
          <p:cNvPr id="7" name="Рисунок 6" descr="Bufo superciliar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3214686"/>
            <a:ext cx="4000528" cy="2786082"/>
          </a:xfrm>
          <a:prstGeom prst="rect">
            <a:avLst/>
          </a:prstGeom>
        </p:spPr>
      </p:pic>
      <p:pic>
        <p:nvPicPr>
          <p:cNvPr id="8" name="Рисунок 7" descr="04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357694"/>
            <a:ext cx="3000396" cy="207170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2114551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Прекрасне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розподілене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багато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змій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Яскравий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геометричний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малюнок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стирає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контури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змії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робить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її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зовсім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непомітною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фоні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строкатої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рослинності</a:t>
            </a:r>
            <a:r>
              <a:rPr lang="ru-RU" b="1" dirty="0" smtClean="0">
                <a:solidFill>
                  <a:srgbClr val="003300"/>
                </a:solidFill>
              </a:rPr>
              <a:t> та опалого </a:t>
            </a:r>
            <a:r>
              <a:rPr lang="ru-RU" b="1" dirty="0" err="1" smtClean="0">
                <a:solidFill>
                  <a:srgbClr val="003300"/>
                </a:solidFill>
              </a:rPr>
              <a:t>листя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Розподіле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 descr="snakes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3786190"/>
            <a:ext cx="2182368" cy="2151888"/>
          </a:xfrm>
          <a:prstGeom prst="rect">
            <a:avLst/>
          </a:prstGeom>
        </p:spPr>
      </p:pic>
      <p:pic>
        <p:nvPicPr>
          <p:cNvPr id="9" name="Рисунок 8" descr="_1__2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3429000"/>
            <a:ext cx="2452688" cy="1719260"/>
          </a:xfrm>
          <a:prstGeom prst="rect">
            <a:avLst/>
          </a:prstGeom>
        </p:spPr>
      </p:pic>
      <p:pic>
        <p:nvPicPr>
          <p:cNvPr id="11" name="Рисунок 10" descr="красиваа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4786322"/>
            <a:ext cx="2405488" cy="1676829"/>
          </a:xfrm>
          <a:prstGeom prst="rect">
            <a:avLst/>
          </a:prstGeom>
        </p:spPr>
      </p:pic>
      <p:pic>
        <p:nvPicPr>
          <p:cNvPr id="12" name="Рисунок 11" descr="гадюка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3000372"/>
            <a:ext cx="1785950" cy="1643074"/>
          </a:xfrm>
          <a:prstGeom prst="rect">
            <a:avLst/>
          </a:prstGeom>
        </p:spPr>
      </p:pic>
      <p:pic>
        <p:nvPicPr>
          <p:cNvPr id="13" name="Рисунок 12" descr="087f7a4d9b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85852" y="5286388"/>
            <a:ext cx="2071702" cy="121444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142876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Характерний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такий</a:t>
            </a:r>
            <a:r>
              <a:rPr lang="ru-RU" b="1" dirty="0" smtClean="0">
                <a:solidFill>
                  <a:srgbClr val="003300"/>
                </a:solidFill>
              </a:rPr>
              <a:t> вид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для </a:t>
            </a:r>
            <a:r>
              <a:rPr lang="ru-RU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мешканців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підводного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світу</a:t>
            </a:r>
            <a:r>
              <a:rPr lang="ru-RU" b="1" dirty="0" smtClean="0">
                <a:solidFill>
                  <a:srgbClr val="003300"/>
                </a:solidFill>
              </a:rPr>
              <a:t>, особливо для </a:t>
            </a:r>
            <a:r>
              <a:rPr lang="ru-RU" b="1" dirty="0" err="1" smtClean="0">
                <a:solidFill>
                  <a:srgbClr val="003300"/>
                </a:solidFill>
              </a:rPr>
              <a:t>коралових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  <a:endParaRPr lang="ru-RU" dirty="0" smtClean="0"/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Розподіле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1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000372"/>
            <a:ext cx="2714644" cy="2000264"/>
          </a:xfrm>
          <a:prstGeom prst="rect">
            <a:avLst/>
          </a:prstGeom>
        </p:spPr>
      </p:pic>
      <p:pic>
        <p:nvPicPr>
          <p:cNvPr id="7" name="Рисунок 6" descr="1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3714752"/>
            <a:ext cx="3048000" cy="2084832"/>
          </a:xfrm>
          <a:prstGeom prst="rect">
            <a:avLst/>
          </a:prstGeom>
        </p:spPr>
      </p:pic>
      <p:pic>
        <p:nvPicPr>
          <p:cNvPr id="11" name="Рисунок 10" descr="Angelfis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4572008"/>
            <a:ext cx="2500330" cy="171451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0006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Захисне забарвлення</a:t>
            </a:r>
            <a:endParaRPr lang="uk-UA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357298"/>
            <a:ext cx="87868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 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, яке </a:t>
            </a:r>
            <a:r>
              <a:rPr lang="ru-RU" sz="3200" b="1" dirty="0" err="1" smtClean="0">
                <a:solidFill>
                  <a:srgbClr val="003300"/>
                </a:solidFill>
              </a:rPr>
              <a:t>співпадає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кольором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довкілля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допомагає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тварині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залишиться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непомітною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називається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маскуючим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або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захисним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5072074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Мешканці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полюсів</a:t>
            </a:r>
            <a:r>
              <a:rPr lang="ru-RU" sz="3200" b="1" dirty="0" smtClean="0">
                <a:solidFill>
                  <a:srgbClr val="003300"/>
                </a:solidFill>
              </a:rPr>
              <a:t>, де </a:t>
            </a:r>
            <a:r>
              <a:rPr lang="ru-RU" sz="3200" b="1" dirty="0" err="1" smtClean="0">
                <a:solidFill>
                  <a:srgbClr val="003300"/>
                </a:solidFill>
              </a:rPr>
              <a:t>вічні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сніги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мають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білу</a:t>
            </a:r>
            <a:r>
              <a:rPr lang="ru-RU" sz="3200" b="1" dirty="0" smtClean="0">
                <a:solidFill>
                  <a:srgbClr val="003300"/>
                </a:solidFill>
              </a:rPr>
              <a:t> шерсть </a:t>
            </a:r>
            <a:r>
              <a:rPr lang="ru-RU" sz="3200" b="1" dirty="0" err="1" smtClean="0">
                <a:solidFill>
                  <a:srgbClr val="003300"/>
                </a:solidFill>
              </a:rPr>
              <a:t>або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uk-UA" sz="3200" b="1" dirty="0" smtClean="0">
                <a:solidFill>
                  <a:srgbClr val="003300"/>
                </a:solidFill>
              </a:rPr>
              <a:t>біле </a:t>
            </a:r>
            <a:r>
              <a:rPr lang="ru-RU" sz="3200" b="1" dirty="0" err="1" smtClean="0">
                <a:solidFill>
                  <a:srgbClr val="003300"/>
                </a:solidFill>
              </a:rPr>
              <a:t>оперення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r>
              <a:rPr lang="ru-RU" sz="3200" b="1" dirty="0" err="1" smtClean="0">
                <a:solidFill>
                  <a:srgbClr val="003300"/>
                </a:solidFill>
              </a:rPr>
              <a:t>Пустельні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тварини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сірувато-жовті</a:t>
            </a:r>
            <a:r>
              <a:rPr lang="ru-RU" sz="3200" b="1" dirty="0" smtClean="0">
                <a:solidFill>
                  <a:srgbClr val="003300"/>
                </a:solidFill>
              </a:rPr>
              <a:t>, як </a:t>
            </a:r>
            <a:r>
              <a:rPr lang="ru-RU" sz="3200" b="1" dirty="0" err="1" smtClean="0">
                <a:solidFill>
                  <a:srgbClr val="003300"/>
                </a:solidFill>
              </a:rPr>
              <a:t>пісок</a:t>
            </a:r>
            <a:r>
              <a:rPr lang="ru-RU" sz="3200" b="1" dirty="0" smtClean="0">
                <a:solidFill>
                  <a:srgbClr val="003300"/>
                </a:solidFill>
              </a:rPr>
              <a:t> та </a:t>
            </a:r>
            <a:r>
              <a:rPr lang="ru-RU" sz="3200" b="1" dirty="0" err="1" smtClean="0">
                <a:solidFill>
                  <a:srgbClr val="003300"/>
                </a:solidFill>
              </a:rPr>
              <a:t>рослинність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пустель</a:t>
            </a:r>
            <a:r>
              <a:rPr lang="ru-RU" sz="3200" b="1" dirty="0" smtClean="0">
                <a:solidFill>
                  <a:srgbClr val="003300"/>
                </a:solidFill>
              </a:rPr>
              <a:t>.</a:t>
            </a:r>
          </a:p>
        </p:txBody>
      </p:sp>
      <p:pic>
        <p:nvPicPr>
          <p:cNvPr id="9" name="Рисунок 8" descr="зах забарв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143248"/>
            <a:ext cx="2714644" cy="1785950"/>
          </a:xfrm>
          <a:prstGeom prst="rect">
            <a:avLst/>
          </a:prstGeom>
        </p:spPr>
      </p:pic>
      <p:pic>
        <p:nvPicPr>
          <p:cNvPr id="10" name="Рисунок 9" descr="куропат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3000372"/>
            <a:ext cx="2357454" cy="207170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9"/>
            <a:ext cx="8715436" cy="221457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Розподілене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зустрічається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у комах. </a:t>
            </a:r>
            <a:r>
              <a:rPr lang="ru-RU" b="1" dirty="0" err="1" smtClean="0">
                <a:solidFill>
                  <a:srgbClr val="003300"/>
                </a:solidFill>
              </a:rPr>
              <a:t>Найкраще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його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демонструють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метелики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перебувають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спокійному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стані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Метелик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медведиця</a:t>
            </a:r>
            <a:r>
              <a:rPr lang="ru-RU" b="1" dirty="0" smtClean="0">
                <a:solidFill>
                  <a:srgbClr val="003300"/>
                </a:solidFill>
              </a:rPr>
              <a:t>, яка </a:t>
            </a:r>
            <a:r>
              <a:rPr lang="ru-RU" b="1" dirty="0" err="1" smtClean="0">
                <a:solidFill>
                  <a:srgbClr val="003300"/>
                </a:solidFill>
              </a:rPr>
              <a:t>сидить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складеними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крильцями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гусінь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що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повільно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рухається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pPr algn="just">
              <a:lnSpc>
                <a:spcPct val="80000"/>
              </a:lnSpc>
            </a:pPr>
            <a:endParaRPr lang="ru-RU" i="1" dirty="0" smtClean="0"/>
          </a:p>
          <a:p>
            <a:pPr>
              <a:buNone/>
            </a:pP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Розподіле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Arctia_caj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3714752"/>
            <a:ext cx="1714512" cy="1817756"/>
          </a:xfrm>
          <a:prstGeom prst="rect">
            <a:avLst/>
          </a:prstGeom>
        </p:spPr>
      </p:pic>
      <p:pic>
        <p:nvPicPr>
          <p:cNvPr id="8" name="Рисунок 7" descr="мед вед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12" y="4143380"/>
            <a:ext cx="1893002" cy="2159512"/>
          </a:xfrm>
          <a:prstGeom prst="rect">
            <a:avLst/>
          </a:prstGeom>
        </p:spPr>
      </p:pic>
      <p:pic>
        <p:nvPicPr>
          <p:cNvPr id="9" name="Рисунок 8" descr="медве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5000636"/>
            <a:ext cx="1571636" cy="1642872"/>
          </a:xfrm>
          <a:prstGeom prst="rect">
            <a:avLst/>
          </a:prstGeom>
        </p:spPr>
      </p:pic>
      <p:pic>
        <p:nvPicPr>
          <p:cNvPr id="10" name="Рисунок 9" descr="медведиц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571876"/>
            <a:ext cx="1643074" cy="1220720"/>
          </a:xfrm>
          <a:prstGeom prst="rect">
            <a:avLst/>
          </a:prstGeom>
        </p:spPr>
      </p:pic>
      <p:pic>
        <p:nvPicPr>
          <p:cNvPr id="11" name="Рисунок 10" descr="гусынь медвед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454" y="3357562"/>
            <a:ext cx="1857388" cy="1571636"/>
          </a:xfrm>
          <a:prstGeom prst="rect">
            <a:avLst/>
          </a:prstGeom>
        </p:spPr>
      </p:pic>
      <p:pic>
        <p:nvPicPr>
          <p:cNvPr id="12" name="Рисунок 11" descr="08104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16" y="5214950"/>
            <a:ext cx="1857388" cy="134817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14422"/>
            <a:ext cx="8643998" cy="407196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sz="2800" b="1" dirty="0" err="1" smtClean="0">
                <a:solidFill>
                  <a:srgbClr val="003300"/>
                </a:solidFill>
              </a:rPr>
              <a:t>Тварини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яскравим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забарвленням</a:t>
            </a:r>
            <a:r>
              <a:rPr lang="ru-RU" sz="2800" b="1" dirty="0" smtClean="0">
                <a:solidFill>
                  <a:srgbClr val="003300"/>
                </a:solidFill>
              </a:rPr>
              <a:t> добре </a:t>
            </a:r>
            <a:r>
              <a:rPr lang="ru-RU" sz="2800" b="1" dirty="0" err="1" smtClean="0">
                <a:solidFill>
                  <a:srgbClr val="003300"/>
                </a:solidFill>
              </a:rPr>
              <a:t>помітні</a:t>
            </a:r>
            <a:r>
              <a:rPr lang="ru-RU" sz="2800" b="1" dirty="0" smtClean="0">
                <a:solidFill>
                  <a:srgbClr val="003300"/>
                </a:solidFill>
              </a:rPr>
              <a:t> на </a:t>
            </a:r>
            <a:r>
              <a:rPr lang="ru-RU" sz="2800" b="1" dirty="0" err="1" smtClean="0">
                <a:solidFill>
                  <a:srgbClr val="003300"/>
                </a:solidFill>
              </a:rPr>
              <a:t>фоні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оточуючого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середовища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smtClean="0">
                <a:solidFill>
                  <a:srgbClr val="003300"/>
                </a:solidFill>
              </a:rPr>
              <a:t>Вони </a:t>
            </a:r>
            <a:r>
              <a:rPr lang="ru-RU" sz="2800" b="1" dirty="0" err="1" smtClean="0">
                <a:solidFill>
                  <a:srgbClr val="003300"/>
                </a:solidFill>
              </a:rPr>
              <a:t>тримаються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відкрито</a:t>
            </a:r>
            <a:r>
              <a:rPr lang="ru-RU" sz="2800" b="1" dirty="0" smtClean="0">
                <a:solidFill>
                  <a:srgbClr val="003300"/>
                </a:solidFill>
              </a:rPr>
              <a:t>, а при </a:t>
            </a:r>
            <a:r>
              <a:rPr lang="ru-RU" sz="2800" b="1" dirty="0" err="1" smtClean="0">
                <a:solidFill>
                  <a:srgbClr val="003300"/>
                </a:solidFill>
              </a:rPr>
              <a:t>небезпеці</a:t>
            </a:r>
            <a:r>
              <a:rPr lang="ru-RU" sz="2800" b="1" dirty="0" smtClean="0">
                <a:solidFill>
                  <a:srgbClr val="003300"/>
                </a:solidFill>
              </a:rPr>
              <a:t> не </a:t>
            </a:r>
            <a:r>
              <a:rPr lang="ru-RU" sz="2800" b="1" dirty="0" err="1" smtClean="0">
                <a:solidFill>
                  <a:srgbClr val="003300"/>
                </a:solidFill>
              </a:rPr>
              <a:t>ховаються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err="1" smtClean="0">
                <a:solidFill>
                  <a:srgbClr val="003300"/>
                </a:solidFill>
              </a:rPr>
              <a:t>Їм</a:t>
            </a:r>
            <a:r>
              <a:rPr lang="ru-RU" sz="2800" b="1" dirty="0" smtClean="0">
                <a:solidFill>
                  <a:srgbClr val="003300"/>
                </a:solidFill>
              </a:rPr>
              <a:t> не </a:t>
            </a:r>
            <a:r>
              <a:rPr lang="ru-RU" sz="2800" b="1" dirty="0" err="1" smtClean="0">
                <a:solidFill>
                  <a:srgbClr val="003300"/>
                </a:solidFill>
              </a:rPr>
              <a:t>потрібно</a:t>
            </a:r>
            <a:r>
              <a:rPr lang="ru-RU" sz="2800" b="1" dirty="0" smtClean="0">
                <a:solidFill>
                  <a:srgbClr val="003300"/>
                </a:solidFill>
              </a:rPr>
              <a:t> бути </a:t>
            </a:r>
            <a:r>
              <a:rPr lang="ru-RU" sz="2800" b="1" dirty="0" err="1" smtClean="0">
                <a:solidFill>
                  <a:srgbClr val="003300"/>
                </a:solidFill>
              </a:rPr>
              <a:t>обережними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або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швидко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тікати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оскільки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частіше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всього</a:t>
            </a:r>
            <a:r>
              <a:rPr lang="ru-RU" sz="2800" b="1" dirty="0" smtClean="0">
                <a:solidFill>
                  <a:srgbClr val="003300"/>
                </a:solidFill>
              </a:rPr>
              <a:t> вони </a:t>
            </a:r>
            <a:r>
              <a:rPr lang="ru-RU" sz="2800" b="1" dirty="0" err="1" smtClean="0">
                <a:solidFill>
                  <a:srgbClr val="003300"/>
                </a:solidFill>
              </a:rPr>
              <a:t>бувають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неїстівними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чи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отруйними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err="1" smtClean="0">
                <a:solidFill>
                  <a:srgbClr val="003300"/>
                </a:solidFill>
              </a:rPr>
              <a:t>Їхнє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є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своєрідним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попередженням</a:t>
            </a:r>
            <a:r>
              <a:rPr lang="ru-RU" sz="2800" b="1" dirty="0" smtClean="0">
                <a:solidFill>
                  <a:srgbClr val="003300"/>
                </a:solidFill>
              </a:rPr>
              <a:t>  для </a:t>
            </a:r>
            <a:r>
              <a:rPr lang="ru-RU" sz="2800" b="1" dirty="0" err="1" smtClean="0">
                <a:solidFill>
                  <a:srgbClr val="003300"/>
                </a:solidFill>
              </a:rPr>
              <a:t>оточуючих</a:t>
            </a:r>
            <a:r>
              <a:rPr lang="ru-RU" sz="2800" b="1" dirty="0" smtClean="0">
                <a:solidFill>
                  <a:srgbClr val="003300"/>
                </a:solidFill>
              </a:rPr>
              <a:t> — не </a:t>
            </a:r>
            <a:r>
              <a:rPr lang="ru-RU" sz="2800" b="1" dirty="0" err="1" smtClean="0">
                <a:solidFill>
                  <a:srgbClr val="003300"/>
                </a:solidFill>
              </a:rPr>
              <a:t>чіпай</a:t>
            </a:r>
            <a:r>
              <a:rPr lang="ru-RU" sz="2800" b="1" dirty="0" smtClean="0">
                <a:solidFill>
                  <a:srgbClr val="003300"/>
                </a:solidFill>
              </a:rPr>
              <a:t>!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Відлякуюче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лх рыб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4929198"/>
            <a:ext cx="1857388" cy="1643074"/>
          </a:xfrm>
          <a:prstGeom prst="rect">
            <a:avLst/>
          </a:prstGeom>
        </p:spPr>
      </p:pic>
      <p:pic>
        <p:nvPicPr>
          <p:cNvPr id="9" name="Рисунок 8" descr="снова жаб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500570"/>
            <a:ext cx="1857388" cy="1714512"/>
          </a:xfrm>
          <a:prstGeom prst="rect">
            <a:avLst/>
          </a:prstGeom>
        </p:spPr>
      </p:pic>
      <p:pic>
        <p:nvPicPr>
          <p:cNvPr id="10" name="Рисунок 9" descr="жабкаа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4572008"/>
            <a:ext cx="1838415" cy="1643074"/>
          </a:xfrm>
          <a:prstGeom prst="rect">
            <a:avLst/>
          </a:prstGeom>
        </p:spPr>
      </p:pic>
      <p:pic>
        <p:nvPicPr>
          <p:cNvPr id="11" name="Рисунок 10" descr="цикада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5000636"/>
            <a:ext cx="2185976" cy="163504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85861"/>
            <a:ext cx="8715436" cy="36433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3300"/>
                </a:solidFill>
              </a:rPr>
              <a:t>	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Відлячуюче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(</a:t>
            </a:r>
            <a:r>
              <a:rPr lang="ru-RU" sz="2800" b="1" dirty="0" err="1" smtClean="0">
                <a:solidFill>
                  <a:srgbClr val="003300"/>
                </a:solidFill>
              </a:rPr>
              <a:t>попереджувальне</a:t>
            </a:r>
            <a:r>
              <a:rPr lang="ru-RU" sz="2800" b="1" dirty="0" smtClean="0">
                <a:solidFill>
                  <a:srgbClr val="003300"/>
                </a:solidFill>
              </a:rPr>
              <a:t>)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являє</a:t>
            </a:r>
            <a:r>
              <a:rPr lang="ru-RU" sz="2800" b="1" dirty="0" smtClean="0">
                <a:solidFill>
                  <a:srgbClr val="003300"/>
                </a:solidFill>
              </a:rPr>
              <a:t> собою </a:t>
            </a:r>
            <a:r>
              <a:rPr lang="ru-RU" sz="2800" b="1" dirty="0" err="1" smtClean="0">
                <a:solidFill>
                  <a:srgbClr val="003300"/>
                </a:solidFill>
              </a:rPr>
              <a:t>різноманітні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поєднання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найбільш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контрастних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кольорів</a:t>
            </a:r>
            <a:r>
              <a:rPr lang="ru-RU" sz="2800" b="1" dirty="0" smtClean="0">
                <a:solidFill>
                  <a:srgbClr val="003300"/>
                </a:solidFill>
              </a:rPr>
              <a:t>: </a:t>
            </a:r>
            <a:r>
              <a:rPr lang="ru-RU" sz="2800" b="1" dirty="0" err="1" smtClean="0">
                <a:solidFill>
                  <a:srgbClr val="003300"/>
                </a:solidFill>
              </a:rPr>
              <a:t>червоного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чорного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жовтого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білого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err="1" smtClean="0">
                <a:solidFill>
                  <a:srgbClr val="003300"/>
                </a:solidFill>
              </a:rPr>
              <a:t>Воно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характерне</a:t>
            </a:r>
            <a:r>
              <a:rPr lang="ru-RU" sz="2800" b="1" dirty="0" smtClean="0">
                <a:solidFill>
                  <a:srgbClr val="003300"/>
                </a:solidFill>
              </a:rPr>
              <a:t> для </a:t>
            </a:r>
            <a:r>
              <a:rPr lang="ru-RU" sz="2800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sz="2800" b="1" dirty="0" smtClean="0">
                <a:solidFill>
                  <a:srgbClr val="003300"/>
                </a:solidFill>
              </a:rPr>
              <a:t> комах, </a:t>
            </a:r>
            <a:r>
              <a:rPr lang="ru-RU" sz="2800" b="1" dirty="0" err="1" smtClean="0">
                <a:solidFill>
                  <a:srgbClr val="003300"/>
                </a:solidFill>
              </a:rPr>
              <a:t>які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мають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отруйні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залози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sz="2800" b="1" dirty="0" smtClean="0">
                <a:solidFill>
                  <a:srgbClr val="003300"/>
                </a:solidFill>
              </a:rPr>
              <a:t>, для </a:t>
            </a:r>
            <a:r>
              <a:rPr lang="ru-RU" sz="2800" b="1" dirty="0" err="1" smtClean="0">
                <a:solidFill>
                  <a:srgbClr val="003300"/>
                </a:solidFill>
              </a:rPr>
              <a:t>жуків-наривників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божих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корівок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гусені</a:t>
            </a:r>
            <a:r>
              <a:rPr lang="ru-RU" sz="2800" b="1" dirty="0" smtClean="0">
                <a:solidFill>
                  <a:srgbClr val="003300"/>
                </a:solidFill>
              </a:rPr>
              <a:t> молочайного бражника </a:t>
            </a:r>
            <a:r>
              <a:rPr lang="ru-RU" sz="2800" b="1" dirty="0" err="1" smtClean="0">
                <a:solidFill>
                  <a:srgbClr val="003300"/>
                </a:solidFill>
              </a:rPr>
              <a:t>або</a:t>
            </a:r>
            <a:r>
              <a:rPr lang="ru-RU" sz="2800" b="1" dirty="0" smtClean="0">
                <a:solidFill>
                  <a:srgbClr val="003300"/>
                </a:solidFill>
              </a:rPr>
              <a:t> махаона. </a:t>
            </a:r>
            <a:r>
              <a:rPr lang="ru-RU" sz="2800" b="1" dirty="0" err="1" smtClean="0">
                <a:solidFill>
                  <a:srgbClr val="003300"/>
                </a:solidFill>
              </a:rPr>
              <a:t>Більшість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птахів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зазвичай</a:t>
            </a:r>
            <a:r>
              <a:rPr lang="ru-RU" sz="2800" b="1" dirty="0" smtClean="0">
                <a:solidFill>
                  <a:srgbClr val="003300"/>
                </a:solidFill>
              </a:rPr>
              <a:t> не </a:t>
            </a:r>
            <a:r>
              <a:rPr lang="ru-RU" sz="2800" b="1" dirty="0" err="1" smtClean="0">
                <a:solidFill>
                  <a:srgbClr val="003300"/>
                </a:solidFill>
              </a:rPr>
              <a:t>чіпають</a:t>
            </a:r>
            <a:r>
              <a:rPr lang="ru-RU" sz="2800" b="1" dirty="0" smtClean="0">
                <a:solidFill>
                  <a:srgbClr val="003300"/>
                </a:solidFill>
              </a:rPr>
              <a:t> комах </a:t>
            </a:r>
            <a:r>
              <a:rPr lang="ru-RU" sz="2800" b="1" dirty="0" err="1" smtClean="0">
                <a:solidFill>
                  <a:srgbClr val="003300"/>
                </a:solidFill>
              </a:rPr>
              <a:t>з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подібним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забарвленням</a:t>
            </a:r>
            <a:r>
              <a:rPr lang="ru-RU" sz="2800" b="1" dirty="0" smtClean="0">
                <a:solidFill>
                  <a:srgbClr val="003300"/>
                </a:solidFill>
              </a:rPr>
              <a:t>.  </a:t>
            </a:r>
          </a:p>
          <a:p>
            <a:endParaRPr lang="uk-UA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Відлякуюче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жжжу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000636"/>
            <a:ext cx="1720600" cy="1500198"/>
          </a:xfrm>
          <a:prstGeom prst="rect">
            <a:avLst/>
          </a:prstGeom>
        </p:spPr>
      </p:pic>
      <p:pic>
        <p:nvPicPr>
          <p:cNvPr id="11" name="Рисунок 10" descr="red-orange-blk-caterpillar-shrunk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4929198"/>
            <a:ext cx="2000264" cy="1643074"/>
          </a:xfrm>
          <a:prstGeom prst="rect">
            <a:avLst/>
          </a:prstGeom>
        </p:spPr>
      </p:pic>
      <p:pic>
        <p:nvPicPr>
          <p:cNvPr id="12" name="Рисунок 11" descr="гарний жу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4929198"/>
            <a:ext cx="1571636" cy="1643074"/>
          </a:xfrm>
          <a:prstGeom prst="rect">
            <a:avLst/>
          </a:prstGeom>
        </p:spPr>
      </p:pic>
      <p:pic>
        <p:nvPicPr>
          <p:cNvPr id="13" name="Рисунок 12" descr="35105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4929198"/>
            <a:ext cx="1428760" cy="164307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9"/>
            <a:ext cx="8786874" cy="292895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Відлякуюче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також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шкірні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залози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яких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виділяють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отруйний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слиз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вогняні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саламандри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дереволази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Слиз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дереволазів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настільки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отруйний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що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туземці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використовують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його</a:t>
            </a:r>
            <a:r>
              <a:rPr lang="ru-RU" b="1" dirty="0" smtClean="0">
                <a:solidFill>
                  <a:srgbClr val="003300"/>
                </a:solidFill>
              </a:rPr>
              <a:t> для </a:t>
            </a:r>
            <a:r>
              <a:rPr lang="ru-RU" b="1" dirty="0" err="1" smtClean="0">
                <a:solidFill>
                  <a:srgbClr val="003300"/>
                </a:solidFill>
              </a:rPr>
              <a:t>обробки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стріл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для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полювання</a:t>
            </a:r>
            <a:r>
              <a:rPr lang="ru-RU" b="1" dirty="0" smtClean="0">
                <a:solidFill>
                  <a:srgbClr val="003300"/>
                </a:solidFill>
              </a:rPr>
              <a:t>. Одна </a:t>
            </a:r>
            <a:r>
              <a:rPr lang="ru-RU" b="1" dirty="0" err="1" smtClean="0">
                <a:solidFill>
                  <a:srgbClr val="003300"/>
                </a:solidFill>
              </a:rPr>
              <a:t>отруєна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стріла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може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вбити</a:t>
            </a:r>
            <a:r>
              <a:rPr lang="ru-RU" b="1" dirty="0" smtClean="0">
                <a:solidFill>
                  <a:srgbClr val="003300"/>
                </a:solidFill>
              </a:rPr>
              <a:t> такого </a:t>
            </a:r>
            <a:r>
              <a:rPr lang="ru-RU" b="1" dirty="0" err="1" smtClean="0">
                <a:solidFill>
                  <a:srgbClr val="003300"/>
                </a:solidFill>
              </a:rPr>
              <a:t>звіра</a:t>
            </a:r>
            <a:r>
              <a:rPr lang="ru-RU" b="1" dirty="0" smtClean="0">
                <a:solidFill>
                  <a:srgbClr val="003300"/>
                </a:solidFill>
              </a:rPr>
              <a:t>, як леопард.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Відлякуюче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дереволаз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8" y="3929066"/>
            <a:ext cx="2214578" cy="1928826"/>
          </a:xfrm>
          <a:prstGeom prst="rect">
            <a:avLst/>
          </a:prstGeom>
        </p:spPr>
      </p:pic>
      <p:pic>
        <p:nvPicPr>
          <p:cNvPr id="7" name="Рисунок 6" descr="1259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4786322"/>
            <a:ext cx="2643206" cy="1437516"/>
          </a:xfrm>
          <a:prstGeom prst="rect">
            <a:avLst/>
          </a:prstGeom>
        </p:spPr>
      </p:pic>
      <p:pic>
        <p:nvPicPr>
          <p:cNvPr id="8" name="Рисунок 7" descr="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4143380"/>
            <a:ext cx="1674880" cy="235745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214422"/>
            <a:ext cx="8786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  </a:t>
            </a:r>
            <a:r>
              <a:rPr lang="ru-RU" sz="3200" b="1" dirty="0" err="1" smtClean="0">
                <a:solidFill>
                  <a:srgbClr val="003300"/>
                </a:solidFill>
              </a:rPr>
              <a:t>Вважається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що</a:t>
            </a:r>
            <a:r>
              <a:rPr lang="ru-RU" sz="3200" b="1" dirty="0" smtClean="0">
                <a:solidFill>
                  <a:srgbClr val="003300"/>
                </a:solidFill>
              </a:rPr>
              <a:t> «</a:t>
            </a:r>
            <a:r>
              <a:rPr lang="ru-RU" sz="3200" b="1" dirty="0" err="1" smtClean="0">
                <a:solidFill>
                  <a:srgbClr val="003300"/>
                </a:solidFill>
              </a:rPr>
              <a:t>очі</a:t>
            </a:r>
            <a:r>
              <a:rPr lang="ru-RU" sz="3200" b="1" dirty="0" smtClean="0">
                <a:solidFill>
                  <a:srgbClr val="003300"/>
                </a:solidFill>
              </a:rPr>
              <a:t>» на </a:t>
            </a:r>
            <a:r>
              <a:rPr lang="ru-RU" sz="3200" b="1" dirty="0" err="1" smtClean="0">
                <a:solidFill>
                  <a:srgbClr val="003300"/>
                </a:solidFill>
              </a:rPr>
              <a:t>крилах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метеликів</a:t>
            </a:r>
            <a:r>
              <a:rPr lang="ru-RU" sz="3200" b="1" dirty="0" smtClean="0">
                <a:solidFill>
                  <a:srgbClr val="003300"/>
                </a:solidFill>
              </a:rPr>
              <a:t>  </a:t>
            </a:r>
            <a:r>
              <a:rPr lang="ru-RU" sz="3200" b="1" dirty="0" err="1" smtClean="0">
                <a:solidFill>
                  <a:srgbClr val="003300"/>
                </a:solidFill>
              </a:rPr>
              <a:t>слугують</a:t>
            </a:r>
            <a:r>
              <a:rPr lang="ru-RU" sz="3200" b="1" dirty="0" smtClean="0">
                <a:solidFill>
                  <a:srgbClr val="003300"/>
                </a:solidFill>
              </a:rPr>
              <a:t> для </a:t>
            </a:r>
            <a:r>
              <a:rPr lang="ru-RU" sz="3200" b="1" dirty="0" err="1" smtClean="0">
                <a:solidFill>
                  <a:srgbClr val="003300"/>
                </a:solidFill>
              </a:rPr>
              <a:t>дезорієнтації</a:t>
            </a:r>
            <a:r>
              <a:rPr lang="ru-RU" sz="3200" b="1" dirty="0" smtClean="0">
                <a:solidFill>
                  <a:srgbClr val="003300"/>
                </a:solidFill>
              </a:rPr>
              <a:t> ворога.  </a:t>
            </a:r>
            <a:r>
              <a:rPr lang="ru-RU" sz="3200" b="1" dirty="0" err="1" smtClean="0">
                <a:solidFill>
                  <a:srgbClr val="003300"/>
                </a:solidFill>
              </a:rPr>
              <a:t>Це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свого</a:t>
            </a:r>
            <a:r>
              <a:rPr lang="ru-RU" sz="3200" b="1" dirty="0" smtClean="0">
                <a:solidFill>
                  <a:srgbClr val="003300"/>
                </a:solidFill>
              </a:rPr>
              <a:t> роду </a:t>
            </a:r>
            <a:r>
              <a:rPr lang="ru-RU" sz="3200" b="1" dirty="0" err="1" smtClean="0">
                <a:solidFill>
                  <a:srgbClr val="003300"/>
                </a:solidFill>
              </a:rPr>
              <a:t>погрозливе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endParaRPr lang="uk-UA" sz="3200" b="1" dirty="0">
              <a:solidFill>
                <a:srgbClr val="00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Відлякуюче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00562" y="2857496"/>
            <a:ext cx="2714644" cy="1714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928934"/>
            <a:ext cx="215264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139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4714884"/>
            <a:ext cx="3500462" cy="1857388"/>
          </a:xfrm>
          <a:prstGeom prst="rect">
            <a:avLst/>
          </a:prstGeom>
        </p:spPr>
      </p:pic>
      <p:pic>
        <p:nvPicPr>
          <p:cNvPr id="8" name="Рисунок 7" descr="Caligo-eurilochu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4786322"/>
            <a:ext cx="2143140" cy="177146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1285860"/>
            <a:ext cx="87868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/>
              <a:t>   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sz="2800" b="1" dirty="0" smtClean="0">
                <a:solidFill>
                  <a:srgbClr val="003300"/>
                </a:solidFill>
              </a:rPr>
              <a:t> – </a:t>
            </a:r>
            <a:r>
              <a:rPr lang="ru-RU" sz="2800" b="1" dirty="0" err="1" smtClean="0">
                <a:solidFill>
                  <a:srgbClr val="003300"/>
                </a:solidFill>
              </a:rPr>
              <a:t>це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зовнішнього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вигляду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2800" b="1" dirty="0" smtClean="0">
                <a:solidFill>
                  <a:srgbClr val="003300"/>
                </a:solidFill>
              </a:rPr>
              <a:t> та </a:t>
            </a:r>
            <a:r>
              <a:rPr lang="ru-RU" sz="2800" b="1" dirty="0" err="1" smtClean="0">
                <a:solidFill>
                  <a:srgbClr val="003300"/>
                </a:solidFill>
              </a:rPr>
              <a:t>форми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тіла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тварини</a:t>
            </a:r>
            <a:r>
              <a:rPr lang="ru-RU" sz="2800" b="1" dirty="0" smtClean="0">
                <a:solidFill>
                  <a:srgbClr val="003300"/>
                </a:solidFill>
              </a:rPr>
              <a:t> до </a:t>
            </a:r>
            <a:r>
              <a:rPr lang="ru-RU" sz="2800" b="1" dirty="0" err="1" smtClean="0">
                <a:solidFill>
                  <a:srgbClr val="003300"/>
                </a:solidFill>
              </a:rPr>
              <a:t>природних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предметів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err="1" smtClean="0">
                <a:solidFill>
                  <a:srgbClr val="003300"/>
                </a:solidFill>
              </a:rPr>
              <a:t>Види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мімікрії</a:t>
            </a:r>
            <a:r>
              <a:rPr lang="ru-RU" sz="2800" b="1" dirty="0" smtClean="0">
                <a:solidFill>
                  <a:srgbClr val="0033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класична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або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Бейтса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–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незахищеного</a:t>
            </a:r>
            <a:r>
              <a:rPr lang="ru-RU" sz="2800" b="1" dirty="0" smtClean="0">
                <a:solidFill>
                  <a:srgbClr val="003300"/>
                </a:solidFill>
              </a:rPr>
              <a:t> виду </a:t>
            </a:r>
            <a:r>
              <a:rPr lang="ru-RU" sz="2800" b="1" dirty="0" err="1" smtClean="0">
                <a:solidFill>
                  <a:srgbClr val="003300"/>
                </a:solidFill>
              </a:rPr>
              <a:t>організму</a:t>
            </a:r>
            <a:r>
              <a:rPr lang="ru-RU" sz="2800" b="1" dirty="0" smtClean="0">
                <a:solidFill>
                  <a:srgbClr val="003300"/>
                </a:solidFill>
              </a:rPr>
              <a:t>  до </a:t>
            </a:r>
            <a:r>
              <a:rPr lang="ru-RU" sz="2800" b="1" dirty="0" err="1" smtClean="0">
                <a:solidFill>
                  <a:srgbClr val="003300"/>
                </a:solidFill>
              </a:rPr>
              <a:t>захищеного</a:t>
            </a:r>
            <a:r>
              <a:rPr lang="ru-RU" sz="2800" b="1" dirty="0" smtClean="0">
                <a:solidFill>
                  <a:srgbClr val="003300"/>
                </a:solidFill>
              </a:rPr>
              <a:t>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sz="2800" b="1" dirty="0" smtClean="0">
                <a:solidFill>
                  <a:srgbClr val="003300"/>
                </a:solidFill>
              </a:rPr>
              <a:t> Мюллера –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2800" b="1" dirty="0" smtClean="0">
                <a:solidFill>
                  <a:srgbClr val="003300"/>
                </a:solidFill>
              </a:rPr>
              <a:t> у </a:t>
            </a:r>
            <a:r>
              <a:rPr lang="ru-RU" sz="2800" b="1" dirty="0" err="1" smtClean="0">
                <a:solidFill>
                  <a:srgbClr val="003300"/>
                </a:solidFill>
              </a:rPr>
              <a:t>цілого</a:t>
            </a:r>
            <a:r>
              <a:rPr lang="ru-RU" sz="2800" b="1" dirty="0" smtClean="0">
                <a:solidFill>
                  <a:srgbClr val="003300"/>
                </a:solidFill>
              </a:rPr>
              <a:t> ряду </a:t>
            </a:r>
            <a:r>
              <a:rPr lang="ru-RU" sz="2800" b="1" dirty="0" err="1" smtClean="0">
                <a:solidFill>
                  <a:srgbClr val="003300"/>
                </a:solidFill>
              </a:rPr>
              <a:t>видів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захищених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незахищених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організмів</a:t>
            </a:r>
            <a:r>
              <a:rPr lang="ru-RU" sz="2800" b="1" dirty="0" smtClean="0">
                <a:solidFill>
                  <a:srgbClr val="003300"/>
                </a:solidFill>
              </a:rPr>
              <a:t>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мімезія</a:t>
            </a:r>
            <a:r>
              <a:rPr lang="ru-RU" sz="2800" b="1" dirty="0" smtClean="0">
                <a:solidFill>
                  <a:srgbClr val="003300"/>
                </a:solidFill>
              </a:rPr>
              <a:t> –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sz="2800" b="1" dirty="0" smtClean="0">
                <a:solidFill>
                  <a:srgbClr val="003300"/>
                </a:solidFill>
              </a:rPr>
              <a:t> до </a:t>
            </a:r>
            <a:r>
              <a:rPr lang="ru-RU" sz="2800" b="1" dirty="0" err="1" smtClean="0">
                <a:solidFill>
                  <a:srgbClr val="003300"/>
                </a:solidFill>
              </a:rPr>
              <a:t>неживих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предметів</a:t>
            </a:r>
            <a:r>
              <a:rPr lang="ru-RU" sz="2800" b="1" dirty="0" smtClean="0">
                <a:solidFill>
                  <a:srgbClr val="003300"/>
                </a:solidFill>
              </a:rPr>
              <a:t>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колективна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sz="2800" b="1" dirty="0" smtClean="0">
                <a:solidFill>
                  <a:srgbClr val="003300"/>
                </a:solidFill>
              </a:rPr>
              <a:t> – </a:t>
            </a:r>
            <a:r>
              <a:rPr lang="ru-RU" sz="2800" b="1" dirty="0" err="1" smtClean="0">
                <a:solidFill>
                  <a:srgbClr val="003300"/>
                </a:solidFill>
              </a:rPr>
              <a:t>створення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загального</a:t>
            </a:r>
            <a:r>
              <a:rPr lang="ru-RU" sz="2800" b="1" dirty="0" smtClean="0">
                <a:solidFill>
                  <a:srgbClr val="003300"/>
                </a:solidFill>
              </a:rPr>
              <a:t> образу </a:t>
            </a:r>
            <a:r>
              <a:rPr lang="ru-RU" sz="2800" b="1" dirty="0" err="1" smtClean="0">
                <a:solidFill>
                  <a:srgbClr val="003300"/>
                </a:solidFill>
              </a:rPr>
              <a:t>цілою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групою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організмів</a:t>
            </a:r>
            <a:r>
              <a:rPr lang="ru-RU" sz="2800" b="1" dirty="0" smtClean="0">
                <a:solidFill>
                  <a:srgbClr val="003300"/>
                </a:solidFill>
              </a:rPr>
              <a:t>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агресивна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sz="2800" b="1" dirty="0" smtClean="0">
                <a:solidFill>
                  <a:srgbClr val="003300"/>
                </a:solidFill>
              </a:rPr>
              <a:t> – </a:t>
            </a:r>
            <a:r>
              <a:rPr lang="ru-RU" sz="2800" b="1" dirty="0" err="1" smtClean="0">
                <a:solidFill>
                  <a:srgbClr val="003300"/>
                </a:solidFill>
              </a:rPr>
              <a:t>елементи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подібності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у </a:t>
            </a:r>
            <a:r>
              <a:rPr lang="ru-RU" sz="2800" b="1" dirty="0" err="1" smtClean="0">
                <a:solidFill>
                  <a:srgbClr val="003300"/>
                </a:solidFill>
              </a:rPr>
              <a:t>хижаків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</a:t>
            </a:r>
            <a:r>
              <a:rPr lang="ru-RU" sz="2800" b="1" dirty="0" smtClean="0">
                <a:solidFill>
                  <a:srgbClr val="003300"/>
                </a:solidFill>
              </a:rPr>
              <a:t> метою </a:t>
            </a:r>
            <a:r>
              <a:rPr lang="ru-RU" sz="2800" b="1" dirty="0" err="1" smtClean="0">
                <a:solidFill>
                  <a:srgbClr val="003300"/>
                </a:solidFill>
              </a:rPr>
              <a:t>приваблювання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жертви</a:t>
            </a:r>
            <a:r>
              <a:rPr lang="ru-RU" sz="2800" b="1" dirty="0" smtClean="0">
                <a:solidFill>
                  <a:srgbClr val="003300"/>
                </a:solidFill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_invisible_flounder_fi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43834" y="2214554"/>
            <a:ext cx="905256" cy="917448"/>
          </a:xfrm>
          <a:prstGeom prst="rect">
            <a:avLst/>
          </a:prstGeom>
        </p:spPr>
      </p:pic>
      <p:pic>
        <p:nvPicPr>
          <p:cNvPr id="8" name="Рисунок 7" descr="gusenica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44" y="5286388"/>
            <a:ext cx="1276343" cy="121444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357298"/>
            <a:ext cx="87868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  </a:t>
            </a:r>
            <a:r>
              <a:rPr lang="ru-RU" sz="3200" b="1" dirty="0" err="1" smtClean="0">
                <a:solidFill>
                  <a:srgbClr val="003300"/>
                </a:solidFill>
              </a:rPr>
              <a:t>Б</a:t>
            </a:r>
            <a:r>
              <a:rPr lang="ru-RU" sz="3200" b="1" dirty="0" err="1" smtClean="0">
                <a:solidFill>
                  <a:srgbClr val="003300"/>
                </a:solidFill>
              </a:rPr>
              <a:t>ейтсівська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sz="3200" b="1" dirty="0" smtClean="0">
                <a:solidFill>
                  <a:srgbClr val="003300"/>
                </a:solidFill>
              </a:rPr>
              <a:t> – </a:t>
            </a:r>
            <a:r>
              <a:rPr lang="ru-RU" sz="3200" b="1" dirty="0" err="1" smtClean="0">
                <a:solidFill>
                  <a:srgbClr val="003300"/>
                </a:solidFill>
              </a:rPr>
              <a:t>це</a:t>
            </a:r>
            <a:r>
              <a:rPr lang="ru-RU" sz="3200" b="1" dirty="0" smtClean="0">
                <a:solidFill>
                  <a:srgbClr val="003300"/>
                </a:solidFill>
              </a:rPr>
              <a:t> коли </a:t>
            </a:r>
            <a:r>
              <a:rPr lang="ru-RU" sz="3200" b="1" dirty="0" err="1" smtClean="0">
                <a:solidFill>
                  <a:srgbClr val="003300"/>
                </a:solidFill>
              </a:rPr>
              <a:t>н</a:t>
            </a:r>
            <a:r>
              <a:rPr lang="ru-RU" sz="3200" b="1" dirty="0" err="1" smtClean="0">
                <a:solidFill>
                  <a:srgbClr val="003300"/>
                </a:solidFill>
              </a:rPr>
              <a:t>езахищений</a:t>
            </a:r>
            <a:r>
              <a:rPr lang="ru-RU" sz="3200" b="1" dirty="0" smtClean="0">
                <a:solidFill>
                  <a:srgbClr val="003300"/>
                </a:solidFill>
              </a:rPr>
              <a:t> (</a:t>
            </a:r>
            <a:r>
              <a:rPr lang="ru-RU" sz="3200" b="1" dirty="0" err="1" smtClean="0">
                <a:solidFill>
                  <a:srgbClr val="003300"/>
                </a:solidFill>
              </a:rPr>
              <a:t>їстівний</a:t>
            </a:r>
            <a:r>
              <a:rPr lang="ru-RU" sz="3200" b="1" dirty="0" smtClean="0">
                <a:solidFill>
                  <a:srgbClr val="003300"/>
                </a:solidFill>
              </a:rPr>
              <a:t>) </a:t>
            </a:r>
            <a:r>
              <a:rPr lang="ru-RU" sz="3200" b="1" dirty="0" err="1" smtClean="0">
                <a:solidFill>
                  <a:srgbClr val="003300"/>
                </a:solidFill>
              </a:rPr>
              <a:t>організм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наслідує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захищеного</a:t>
            </a:r>
            <a:r>
              <a:rPr lang="ru-RU" sz="3200" b="1" dirty="0" smtClean="0">
                <a:solidFill>
                  <a:srgbClr val="003300"/>
                </a:solidFill>
              </a:rPr>
              <a:t> (</a:t>
            </a:r>
            <a:r>
              <a:rPr lang="ru-RU" sz="3200" b="1" dirty="0" err="1" smtClean="0">
                <a:solidFill>
                  <a:srgbClr val="003300"/>
                </a:solidFill>
              </a:rPr>
              <a:t>неїстівного</a:t>
            </a:r>
            <a:r>
              <a:rPr lang="ru-RU" sz="3200" b="1" dirty="0" smtClean="0">
                <a:solidFill>
                  <a:srgbClr val="003300"/>
                </a:solidFill>
              </a:rPr>
              <a:t>) виду. Таким чином </a:t>
            </a:r>
            <a:r>
              <a:rPr lang="ru-RU" sz="3200" b="1" dirty="0" err="1" smtClean="0">
                <a:solidFill>
                  <a:srgbClr val="003300"/>
                </a:solidFill>
              </a:rPr>
              <a:t>імітатором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експлуатується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стереотип, </a:t>
            </a:r>
            <a:r>
              <a:rPr lang="ru-RU" sz="3200" b="1" dirty="0" err="1" smtClean="0">
                <a:solidFill>
                  <a:srgbClr val="003300"/>
                </a:solidFill>
              </a:rPr>
              <a:t>сформований</a:t>
            </a:r>
            <a:r>
              <a:rPr lang="ru-RU" sz="3200" b="1" dirty="0" smtClean="0">
                <a:solidFill>
                  <a:srgbClr val="003300"/>
                </a:solidFill>
              </a:rPr>
              <a:t> у </a:t>
            </a:r>
            <a:r>
              <a:rPr lang="ru-RU" sz="3200" b="1" dirty="0" err="1" smtClean="0">
                <a:solidFill>
                  <a:srgbClr val="003300"/>
                </a:solidFill>
              </a:rPr>
              <a:t>пам</a:t>
            </a:r>
            <a:r>
              <a:rPr lang="en-US" sz="3200" b="1" dirty="0" smtClean="0">
                <a:solidFill>
                  <a:srgbClr val="003300"/>
                </a:solidFill>
              </a:rPr>
              <a:t>’</a:t>
            </a:r>
            <a:r>
              <a:rPr lang="ru-RU" sz="3200" b="1" dirty="0" err="1" smtClean="0">
                <a:solidFill>
                  <a:srgbClr val="003300"/>
                </a:solidFill>
              </a:rPr>
              <a:t>яті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хижака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контактом </a:t>
            </a:r>
            <a:r>
              <a:rPr lang="ru-RU" sz="3200" b="1" dirty="0" err="1" smtClean="0">
                <a:solidFill>
                  <a:srgbClr val="003300"/>
                </a:solidFill>
              </a:rPr>
              <a:t>із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захищеним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організмом</a:t>
            </a:r>
            <a:r>
              <a:rPr lang="ru-RU" sz="3200" b="1" dirty="0" smtClean="0">
                <a:solidFill>
                  <a:srgbClr val="003300"/>
                </a:solidFill>
              </a:rPr>
              <a:t>.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муха-дзюрчалка</a:t>
            </a:r>
            <a:r>
              <a:rPr lang="ru-RU" sz="3200" b="1" dirty="0" smtClean="0">
                <a:solidFill>
                  <a:srgbClr val="003300"/>
                </a:solidFill>
              </a:rPr>
              <a:t>,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уподібнюється</a:t>
            </a:r>
            <a:r>
              <a:rPr lang="ru-RU" sz="3200" b="1" dirty="0" smtClean="0">
                <a:solidFill>
                  <a:srgbClr val="003300"/>
                </a:solidFill>
              </a:rPr>
              <a:t> за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забарвленням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та формою </a:t>
            </a:r>
            <a:r>
              <a:rPr lang="ru-RU" sz="3200" b="1" dirty="0" err="1" smtClean="0">
                <a:solidFill>
                  <a:srgbClr val="003300"/>
                </a:solidFill>
              </a:rPr>
              <a:t>тіла</a:t>
            </a:r>
            <a:r>
              <a:rPr lang="ru-RU" sz="3200" b="1" dirty="0" smtClean="0">
                <a:solidFill>
                  <a:srgbClr val="003300"/>
                </a:solidFill>
              </a:rPr>
              <a:t> до оси.</a:t>
            </a:r>
            <a:endParaRPr lang="ru-RU" sz="3200" b="1" dirty="0">
              <a:solidFill>
                <a:srgbClr val="00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журчалка_zhu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3929066"/>
            <a:ext cx="2428892" cy="200026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285860"/>
            <a:ext cx="8858312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ru-RU" sz="2800" b="1" dirty="0" smtClean="0"/>
              <a:t>   </a:t>
            </a:r>
            <a:r>
              <a:rPr lang="ru-RU" sz="2800" b="1" dirty="0" err="1" smtClean="0">
                <a:solidFill>
                  <a:srgbClr val="003300"/>
                </a:solidFill>
              </a:rPr>
              <a:t>М</a:t>
            </a:r>
            <a:r>
              <a:rPr lang="ru-RU" sz="2800" b="1" dirty="0" err="1" smtClean="0">
                <a:solidFill>
                  <a:srgbClr val="003300"/>
                </a:solidFill>
              </a:rPr>
              <a:t>юллерівська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sz="2800" b="1" dirty="0" smtClean="0">
                <a:solidFill>
                  <a:srgbClr val="003300"/>
                </a:solidFill>
              </a:rPr>
              <a:t> – </a:t>
            </a:r>
            <a:r>
              <a:rPr lang="ru-RU" sz="2800" b="1" dirty="0" err="1" smtClean="0">
                <a:solidFill>
                  <a:srgbClr val="003300"/>
                </a:solidFill>
              </a:rPr>
              <a:t>це</a:t>
            </a:r>
            <a:r>
              <a:rPr lang="ru-RU" sz="2800" b="1" dirty="0" smtClean="0">
                <a:solidFill>
                  <a:srgbClr val="003300"/>
                </a:solidFill>
              </a:rPr>
              <a:t> коли</a:t>
            </a:r>
            <a:r>
              <a:rPr lang="ru-RU" sz="2800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ряд </a:t>
            </a:r>
            <a:r>
              <a:rPr lang="ru-RU" sz="2800" b="1" dirty="0" err="1" smtClean="0">
                <a:solidFill>
                  <a:srgbClr val="003300"/>
                </a:solidFill>
              </a:rPr>
              <a:t>захищених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неїстівних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видів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мають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подібне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2800" b="1" dirty="0" smtClean="0">
                <a:solidFill>
                  <a:srgbClr val="003300"/>
                </a:solidFill>
              </a:rPr>
              <a:t> («</a:t>
            </a:r>
            <a:r>
              <a:rPr lang="ru-RU" sz="2800" b="1" dirty="0" smtClean="0">
                <a:solidFill>
                  <a:srgbClr val="003300"/>
                </a:solidFill>
              </a:rPr>
              <a:t>одна реклама на </a:t>
            </a:r>
            <a:r>
              <a:rPr lang="ru-RU" sz="2800" b="1" dirty="0" err="1" smtClean="0">
                <a:solidFill>
                  <a:srgbClr val="003300"/>
                </a:solidFill>
              </a:rPr>
              <a:t>всіх</a:t>
            </a:r>
            <a:r>
              <a:rPr lang="ru-RU" sz="2800" b="1" dirty="0" smtClean="0">
                <a:solidFill>
                  <a:srgbClr val="003300"/>
                </a:solidFill>
              </a:rPr>
              <a:t>») до </a:t>
            </a:r>
            <a:r>
              <a:rPr lang="ru-RU" sz="2800" b="1" dirty="0" err="1" smtClean="0">
                <a:solidFill>
                  <a:srgbClr val="003300"/>
                </a:solidFill>
              </a:rPr>
              <a:t>їстівних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видів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smtClean="0">
                <a:solidFill>
                  <a:srgbClr val="003300"/>
                </a:solidFill>
              </a:rPr>
              <a:t>Таким </a:t>
            </a:r>
            <a:r>
              <a:rPr lang="ru-RU" sz="2800" b="1" dirty="0" smtClean="0">
                <a:solidFill>
                  <a:srgbClr val="003300"/>
                </a:solidFill>
              </a:rPr>
              <a:t>чином </a:t>
            </a:r>
            <a:r>
              <a:rPr lang="ru-RU" sz="2800" b="1" dirty="0" err="1" smtClean="0">
                <a:solidFill>
                  <a:srgbClr val="003300"/>
                </a:solidFill>
              </a:rPr>
              <a:t>досягається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наступний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ефект</a:t>
            </a:r>
            <a:r>
              <a:rPr lang="ru-RU" sz="2800" b="1" dirty="0" smtClean="0">
                <a:solidFill>
                  <a:srgbClr val="003300"/>
                </a:solidFill>
              </a:rPr>
              <a:t>: </a:t>
            </a:r>
            <a:endParaRPr lang="ru-RU" sz="2800" b="1" dirty="0" smtClean="0">
              <a:solidFill>
                <a:srgbClr val="003300"/>
              </a:solidFill>
            </a:endParaRP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b="1" dirty="0" err="1" smtClean="0">
                <a:solidFill>
                  <a:srgbClr val="003300"/>
                </a:solidFill>
              </a:rPr>
              <a:t>по-перше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хижаку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не </a:t>
            </a:r>
            <a:r>
              <a:rPr lang="ru-RU" sz="2800" b="1" dirty="0" err="1" smtClean="0">
                <a:solidFill>
                  <a:srgbClr val="003300"/>
                </a:solidFill>
              </a:rPr>
              <a:t>потрібно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пробувати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по одному 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3300"/>
                </a:solidFill>
              </a:rPr>
              <a:t>    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організму</a:t>
            </a:r>
            <a:r>
              <a:rPr lang="ru-RU" sz="2800" b="1" dirty="0" smtClean="0">
                <a:solidFill>
                  <a:srgbClr val="003300"/>
                </a:solidFill>
              </a:rPr>
              <a:t> кожного виду, </a:t>
            </a:r>
            <a:r>
              <a:rPr lang="ru-RU" sz="2800" b="1" dirty="0" err="1" smtClean="0">
                <a:solidFill>
                  <a:srgbClr val="003300"/>
                </a:solidFill>
              </a:rPr>
              <a:t>загального</a:t>
            </a:r>
            <a:r>
              <a:rPr lang="ru-RU" sz="2800" b="1" dirty="0" smtClean="0">
                <a:solidFill>
                  <a:srgbClr val="003300"/>
                </a:solidFill>
              </a:rPr>
              <a:t> образу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однієї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помилково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</a:t>
            </a:r>
            <a:r>
              <a:rPr lang="en-US" sz="2800" b="1" dirty="0" smtClean="0">
                <a:solidFill>
                  <a:srgbClr val="003300"/>
                </a:solidFill>
              </a:rPr>
              <a:t>’</a:t>
            </a:r>
            <a:r>
              <a:rPr lang="ru-RU" sz="2800" b="1" dirty="0" err="1" smtClean="0">
                <a:solidFill>
                  <a:srgbClr val="003300"/>
                </a:solidFill>
              </a:rPr>
              <a:t>їденої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тварини</a:t>
            </a:r>
            <a:r>
              <a:rPr lang="ru-RU" sz="2800" b="1" dirty="0" smtClean="0">
                <a:solidFill>
                  <a:srgbClr val="003300"/>
                </a:solidFill>
              </a:rPr>
              <a:t> буде 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достатньо</a:t>
            </a:r>
            <a:r>
              <a:rPr lang="ru-RU" sz="2800" b="1" dirty="0" smtClean="0">
                <a:solidFill>
                  <a:srgbClr val="003300"/>
                </a:solidFill>
              </a:rPr>
              <a:t> для </a:t>
            </a:r>
            <a:r>
              <a:rPr lang="ru-RU" sz="2800" b="1" dirty="0" err="1" smtClean="0">
                <a:solidFill>
                  <a:srgbClr val="003300"/>
                </a:solidFill>
              </a:rPr>
              <a:t>загального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враження</a:t>
            </a:r>
            <a:r>
              <a:rPr lang="ru-RU" sz="2800" b="1" dirty="0" smtClean="0">
                <a:solidFill>
                  <a:srgbClr val="003300"/>
                </a:solidFill>
              </a:rPr>
              <a:t>;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b="1" dirty="0" err="1" smtClean="0">
                <a:solidFill>
                  <a:srgbClr val="003300"/>
                </a:solidFill>
              </a:rPr>
              <a:t>п</a:t>
            </a:r>
            <a:r>
              <a:rPr lang="ru-RU" sz="2800" b="1" dirty="0" err="1" smtClean="0">
                <a:solidFill>
                  <a:srgbClr val="003300"/>
                </a:solidFill>
              </a:rPr>
              <a:t>о-друге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хижаку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не </a:t>
            </a:r>
            <a:r>
              <a:rPr lang="ru-RU" sz="2800" b="1" dirty="0" err="1" smtClean="0">
                <a:solidFill>
                  <a:srgbClr val="003300"/>
                </a:solidFill>
              </a:rPr>
              <a:t>потрібно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запам</a:t>
            </a:r>
            <a:r>
              <a:rPr lang="en-US" sz="2800" b="1" dirty="0" smtClean="0">
                <a:solidFill>
                  <a:srgbClr val="003300"/>
                </a:solidFill>
              </a:rPr>
              <a:t>’</a:t>
            </a:r>
            <a:r>
              <a:rPr lang="uk-UA" sz="2800" b="1" dirty="0" err="1" smtClean="0">
                <a:solidFill>
                  <a:srgbClr val="003300"/>
                </a:solidFill>
              </a:rPr>
              <a:t>ятовувати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десятки </a:t>
            </a:r>
            <a:r>
              <a:rPr lang="ru-RU" sz="2800" b="1" dirty="0" err="1" smtClean="0">
                <a:solidFill>
                  <a:srgbClr val="003300"/>
                </a:solidFill>
              </a:rPr>
              <a:t>різних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варіантів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яскравого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застережливого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різних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видів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   </a:t>
            </a:r>
            <a:r>
              <a:rPr lang="ru-RU" sz="2800" b="1" dirty="0" err="1" smtClean="0">
                <a:solidFill>
                  <a:srgbClr val="003300"/>
                </a:solidFill>
              </a:rPr>
              <a:t>Найяскравіше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колективна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проявляється</a:t>
            </a:r>
            <a:r>
              <a:rPr lang="ru-RU" sz="2800" b="1" dirty="0" smtClean="0">
                <a:solidFill>
                  <a:srgbClr val="003300"/>
                </a:solidFill>
              </a:rPr>
              <a:t> у </a:t>
            </a:r>
            <a:r>
              <a:rPr lang="ru-RU" sz="2800" b="1" dirty="0" err="1" smtClean="0">
                <a:solidFill>
                  <a:srgbClr val="003300"/>
                </a:solidFill>
              </a:rPr>
              <a:t>перетинчастокрилих</a:t>
            </a:r>
            <a:r>
              <a:rPr lang="ru-RU" sz="2800" b="1" dirty="0" smtClean="0">
                <a:solidFill>
                  <a:srgbClr val="003300"/>
                </a:solidFill>
              </a:rPr>
              <a:t> комах. </a:t>
            </a:r>
            <a:endParaRPr lang="ru-RU" sz="2800" b="1" dirty="0">
              <a:solidFill>
                <a:srgbClr val="00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P10100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357562"/>
            <a:ext cx="1357322" cy="978028"/>
          </a:xfrm>
          <a:prstGeom prst="rect">
            <a:avLst/>
          </a:prstGeom>
        </p:spPr>
      </p:pic>
      <p:pic>
        <p:nvPicPr>
          <p:cNvPr id="7" name="Рисунок 6" descr="часик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4" y="4786322"/>
            <a:ext cx="1285884" cy="164307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1435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  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нежалоносних</a:t>
            </a:r>
            <a:r>
              <a:rPr lang="ru-RU" b="1" dirty="0" smtClean="0">
                <a:solidFill>
                  <a:srgbClr val="003300"/>
                </a:solidFill>
              </a:rPr>
              <a:t> комах широко </a:t>
            </a:r>
            <a:r>
              <a:rPr lang="ru-RU" b="1" dirty="0" err="1" smtClean="0">
                <a:solidFill>
                  <a:srgbClr val="003300"/>
                </a:solidFill>
              </a:rPr>
              <a:t>поширена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b="1" dirty="0" smtClean="0">
                <a:solidFill>
                  <a:srgbClr val="003300"/>
                </a:solidFill>
              </a:rPr>
              <a:t> до </a:t>
            </a:r>
            <a:r>
              <a:rPr lang="ru-RU" b="1" dirty="0" err="1" smtClean="0">
                <a:solidFill>
                  <a:srgbClr val="003300"/>
                </a:solidFill>
              </a:rPr>
              <a:t>жалоносних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перетинчастокрилих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метелики-склівки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схожі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шершнів</a:t>
            </a:r>
            <a:r>
              <a:rPr lang="ru-RU" b="1" dirty="0" smtClean="0">
                <a:solidFill>
                  <a:srgbClr val="003300"/>
                </a:solidFill>
              </a:rPr>
              <a:t>. Є  </a:t>
            </a:r>
            <a:r>
              <a:rPr lang="ru-RU" b="1" dirty="0" err="1" smtClean="0">
                <a:solidFill>
                  <a:srgbClr val="003300"/>
                </a:solidFill>
              </a:rPr>
              <a:t>мухи-сирфіди</a:t>
            </a:r>
            <a:r>
              <a:rPr lang="ru-RU" b="1" dirty="0" smtClean="0">
                <a:solidFill>
                  <a:srgbClr val="003300"/>
                </a:solidFill>
              </a:rPr>
              <a:t>,  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яких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важко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відрізнити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 ос,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бджіл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джмелів</a:t>
            </a:r>
            <a:r>
              <a:rPr lang="ru-RU" b="1" dirty="0" smtClean="0">
                <a:solidFill>
                  <a:srgbClr val="003300"/>
                </a:solidFill>
              </a:rPr>
              <a:t>. У одних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        комах </a:t>
            </a:r>
            <a:r>
              <a:rPr lang="ru-RU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дуже</a:t>
            </a:r>
            <a:r>
              <a:rPr lang="ru-RU" b="1" dirty="0" smtClean="0">
                <a:solidFill>
                  <a:srgbClr val="003300"/>
                </a:solidFill>
              </a:rPr>
              <a:t> велика, 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        а в </a:t>
            </a:r>
            <a:r>
              <a:rPr lang="ru-RU" b="1" dirty="0" err="1" smtClean="0">
                <a:solidFill>
                  <a:srgbClr val="003300"/>
                </a:solidFill>
              </a:rPr>
              <a:t>інших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обмежена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лише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забарвленням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але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обох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випадках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це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захищає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їх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птахів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склывк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286124"/>
            <a:ext cx="2428892" cy="200026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86874" cy="50720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	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Я</a:t>
            </a:r>
            <a:r>
              <a:rPr lang="ru-RU" b="1" dirty="0" err="1" smtClean="0">
                <a:solidFill>
                  <a:srgbClr val="003300"/>
                </a:solidFill>
              </a:rPr>
              <a:t>вище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подібності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беззахисного</a:t>
            </a:r>
            <a:r>
              <a:rPr lang="ru-RU" b="1" dirty="0" smtClean="0">
                <a:solidFill>
                  <a:srgbClr val="003300"/>
                </a:solidFill>
              </a:rPr>
              <a:t> виду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видом добре </a:t>
            </a:r>
            <a:r>
              <a:rPr lang="ru-RU" b="1" dirty="0" err="1" smtClean="0">
                <a:solidFill>
                  <a:srgbClr val="003300"/>
                </a:solidFill>
              </a:rPr>
              <a:t>захищеним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в </a:t>
            </a:r>
            <a:r>
              <a:rPr lang="ru-RU" b="1" dirty="0" err="1" smtClean="0">
                <a:solidFill>
                  <a:srgbClr val="003300"/>
                </a:solidFill>
              </a:rPr>
              <a:t>природі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вперше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було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виявлено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південноамериканських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метеликів</a:t>
            </a:r>
            <a:r>
              <a:rPr lang="ru-RU" b="1" dirty="0" smtClean="0">
                <a:solidFill>
                  <a:srgbClr val="003300"/>
                </a:solidFill>
              </a:rPr>
              <a:t>, коли в </a:t>
            </a:r>
            <a:r>
              <a:rPr lang="ru-RU" b="1" dirty="0" err="1" smtClean="0">
                <a:solidFill>
                  <a:srgbClr val="003300"/>
                </a:solidFill>
              </a:rPr>
              <a:t>зграях</a:t>
            </a:r>
            <a:r>
              <a:rPr lang="ru-RU" b="1" dirty="0" smtClean="0">
                <a:solidFill>
                  <a:srgbClr val="003300"/>
                </a:solidFill>
              </a:rPr>
              <a:t>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неїстівних</a:t>
            </a:r>
            <a:r>
              <a:rPr lang="ru-RU" b="1" dirty="0" smtClean="0">
                <a:solidFill>
                  <a:srgbClr val="003300"/>
                </a:solidFill>
              </a:rPr>
              <a:t> для </a:t>
            </a:r>
            <a:r>
              <a:rPr lang="ru-RU" b="1" dirty="0" err="1" smtClean="0">
                <a:solidFill>
                  <a:srgbClr val="003300"/>
                </a:solidFill>
              </a:rPr>
              <a:t>птахів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геліконід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були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помічені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дуже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схожі</a:t>
            </a:r>
            <a:r>
              <a:rPr lang="ru-RU" b="1" dirty="0" smtClean="0">
                <a:solidFill>
                  <a:srgbClr val="003300"/>
                </a:solidFill>
              </a:rPr>
              <a:t> на них за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забарвленням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smtClean="0">
                <a:solidFill>
                  <a:srgbClr val="003300"/>
                </a:solidFill>
              </a:rPr>
              <a:t>формою,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размірами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та </a:t>
            </a:r>
            <a:r>
              <a:rPr lang="ru-RU" b="1" dirty="0" err="1" smtClean="0">
                <a:solidFill>
                  <a:srgbClr val="003300"/>
                </a:solidFill>
              </a:rPr>
              <a:t>поведінкою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при </a:t>
            </a:r>
            <a:r>
              <a:rPr lang="ru-RU" b="1" dirty="0" err="1" smtClean="0">
                <a:solidFill>
                  <a:srgbClr val="003300"/>
                </a:solidFill>
              </a:rPr>
              <a:t>польоті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їстівні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метелики-білянки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гелыконыд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3000372"/>
            <a:ext cx="2843210" cy="2638421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0006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Захисне забарвлення</a:t>
            </a:r>
            <a:endParaRPr lang="uk-UA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357298"/>
            <a:ext cx="87154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  Для </a:t>
            </a:r>
            <a:r>
              <a:rPr lang="ru-RU" sz="3200" b="1" dirty="0" err="1" smtClean="0">
                <a:solidFill>
                  <a:srgbClr val="003300"/>
                </a:solidFill>
              </a:rPr>
              <a:t>коників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богомолів</a:t>
            </a:r>
            <a:r>
              <a:rPr lang="ru-RU" sz="3200" b="1" dirty="0" smtClean="0">
                <a:solidFill>
                  <a:srgbClr val="003300"/>
                </a:solidFill>
              </a:rPr>
              <a:t>, жаб, </a:t>
            </a:r>
            <a:r>
              <a:rPr lang="ru-RU" sz="3200" b="1" dirty="0" err="1" smtClean="0">
                <a:solidFill>
                  <a:srgbClr val="003300"/>
                </a:solidFill>
              </a:rPr>
              <a:t>ящірок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які</a:t>
            </a:r>
            <a:endParaRPr lang="ru-RU" sz="3200" b="1" dirty="0" smtClean="0">
              <a:solidFill>
                <a:srgbClr val="003300"/>
              </a:solidFill>
            </a:endParaRPr>
          </a:p>
          <a:p>
            <a:pPr algn="just">
              <a:buNone/>
            </a:pPr>
            <a:r>
              <a:rPr lang="ru-RU" sz="3200" b="1" dirty="0" err="1" smtClean="0">
                <a:solidFill>
                  <a:srgbClr val="003300"/>
                </a:solidFill>
              </a:rPr>
              <a:t>мешкають</a:t>
            </a:r>
            <a:r>
              <a:rPr lang="ru-RU" sz="3200" b="1" dirty="0" smtClean="0">
                <a:solidFill>
                  <a:srgbClr val="003300"/>
                </a:solidFill>
              </a:rPr>
              <a:t> в </a:t>
            </a:r>
            <a:r>
              <a:rPr lang="ru-RU" sz="3200" b="1" dirty="0" err="1" smtClean="0">
                <a:solidFill>
                  <a:srgbClr val="003300"/>
                </a:solidFill>
              </a:rPr>
              <a:t>траві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характерне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зелене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</a:p>
          <a:p>
            <a:pPr algn="just">
              <a:buNone/>
            </a:pP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</a:p>
        </p:txBody>
      </p:sp>
      <p:pic>
        <p:nvPicPr>
          <p:cNvPr id="5" name="Рисунок 4" descr="жаб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4500570"/>
            <a:ext cx="2214578" cy="1824612"/>
          </a:xfrm>
          <a:prstGeom prst="rect">
            <a:avLst/>
          </a:prstGeom>
        </p:spPr>
      </p:pic>
      <p:pic>
        <p:nvPicPr>
          <p:cNvPr id="13" name="Рисунок 12" descr="кон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3214686"/>
            <a:ext cx="2071702" cy="1714512"/>
          </a:xfrm>
          <a:prstGeom prst="rect">
            <a:avLst/>
          </a:prstGeom>
        </p:spPr>
      </p:pic>
      <p:pic>
        <p:nvPicPr>
          <p:cNvPr id="16" name="Рисунок 15" descr="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74" y="4786322"/>
            <a:ext cx="2043688" cy="1601348"/>
          </a:xfrm>
          <a:prstGeom prst="rect">
            <a:avLst/>
          </a:prstGeom>
        </p:spPr>
      </p:pic>
      <p:pic>
        <p:nvPicPr>
          <p:cNvPr id="8" name="Рисунок 7" descr="богоимм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32" y="2643182"/>
            <a:ext cx="1785950" cy="178595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428736"/>
            <a:ext cx="8572560" cy="514353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Дивовижні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приклади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мімікрії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</a:t>
            </a:r>
            <a:r>
              <a:rPr lang="ru-RU" b="1" dirty="0" smtClean="0">
                <a:solidFill>
                  <a:srgbClr val="003300"/>
                </a:solidFill>
              </a:rPr>
              <a:t>. Так, </a:t>
            </a:r>
            <a:r>
              <a:rPr lang="ru-RU" b="1" dirty="0" err="1" smtClean="0">
                <a:solidFill>
                  <a:srgbClr val="003300"/>
                </a:solidFill>
              </a:rPr>
              <a:t>морська</a:t>
            </a:r>
            <a:r>
              <a:rPr lang="ru-RU" b="1" dirty="0" smtClean="0">
                <a:solidFill>
                  <a:srgbClr val="003300"/>
                </a:solidFill>
              </a:rPr>
              <a:t> собачка </a:t>
            </a:r>
            <a:r>
              <a:rPr lang="ru-RU" b="1" dirty="0" err="1" smtClean="0">
                <a:solidFill>
                  <a:srgbClr val="003300"/>
                </a:solidFill>
              </a:rPr>
              <a:t>аспидонт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що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живе</a:t>
            </a:r>
            <a:r>
              <a:rPr lang="ru-RU" b="1" dirty="0" smtClean="0">
                <a:solidFill>
                  <a:srgbClr val="003300"/>
                </a:solidFill>
              </a:rPr>
              <a:t> в </a:t>
            </a:r>
            <a:r>
              <a:rPr lang="ru-RU" b="1" dirty="0" err="1" smtClean="0">
                <a:solidFill>
                  <a:srgbClr val="003300"/>
                </a:solidFill>
              </a:rPr>
              <a:t>тісному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сусідстві</a:t>
            </a:r>
            <a:r>
              <a:rPr lang="ru-RU" b="1" dirty="0" smtClean="0">
                <a:solidFill>
                  <a:srgbClr val="003300"/>
                </a:solidFill>
              </a:rPr>
              <a:t> з губаном-чистильщиком, </a:t>
            </a:r>
            <a:r>
              <a:rPr lang="ru-RU" b="1" dirty="0" err="1" smtClean="0">
                <a:solidFill>
                  <a:srgbClr val="003300"/>
                </a:solidFill>
              </a:rPr>
              <a:t>дуже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подібна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ним за </a:t>
            </a:r>
            <a:r>
              <a:rPr lang="ru-RU" b="1" dirty="0" err="1" smtClean="0">
                <a:solidFill>
                  <a:srgbClr val="003300"/>
                </a:solidFill>
              </a:rPr>
              <a:t>розміром</a:t>
            </a:r>
            <a:r>
              <a:rPr lang="ru-RU" b="1" dirty="0" smtClean="0">
                <a:solidFill>
                  <a:srgbClr val="003300"/>
                </a:solidFill>
              </a:rPr>
              <a:t>, формою </a:t>
            </a:r>
            <a:r>
              <a:rPr lang="ru-RU" b="1" dirty="0" err="1" smtClean="0">
                <a:solidFill>
                  <a:srgbClr val="003300"/>
                </a:solidFill>
              </a:rPr>
              <a:t>тіла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малюнком</a:t>
            </a:r>
            <a:r>
              <a:rPr lang="ru-RU" b="1" dirty="0" smtClean="0">
                <a:solidFill>
                  <a:srgbClr val="003300"/>
                </a:solidFill>
              </a:rPr>
              <a:t> та способом </a:t>
            </a:r>
            <a:r>
              <a:rPr lang="ru-RU" b="1" dirty="0" err="1" smtClean="0">
                <a:solidFill>
                  <a:srgbClr val="003300"/>
                </a:solidFill>
              </a:rPr>
              <a:t>переміщення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Губани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очищають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            </a:t>
            </a:r>
            <a:r>
              <a:rPr lang="ru-RU" b="1" dirty="0" err="1" smtClean="0">
                <a:solidFill>
                  <a:srgbClr val="003300"/>
                </a:solidFill>
              </a:rPr>
              <a:t>паразитичних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рачків</a:t>
            </a:r>
            <a:r>
              <a:rPr lang="ru-RU" b="1" dirty="0" smtClean="0">
                <a:solidFill>
                  <a:srgbClr val="003300"/>
                </a:solidFill>
              </a:rPr>
              <a:t> та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бактерій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із-за</a:t>
            </a:r>
            <a:r>
              <a:rPr lang="ru-RU" b="1" dirty="0" smtClean="0">
                <a:solidFill>
                  <a:srgbClr val="003300"/>
                </a:solidFill>
              </a:rPr>
              <a:t> такого                        «</a:t>
            </a:r>
            <a:r>
              <a:rPr lang="ru-RU" b="1" dirty="0" err="1" smtClean="0">
                <a:solidFill>
                  <a:srgbClr val="003300"/>
                </a:solidFill>
              </a:rPr>
              <a:t>лікування</a:t>
            </a:r>
            <a:r>
              <a:rPr lang="ru-RU" b="1" dirty="0" smtClean="0">
                <a:solidFill>
                  <a:srgbClr val="003300"/>
                </a:solidFill>
              </a:rPr>
              <a:t>» </a:t>
            </a:r>
            <a:r>
              <a:rPr lang="ru-RU" b="1" dirty="0" err="1" smtClean="0">
                <a:solidFill>
                  <a:srgbClr val="003300"/>
                </a:solidFill>
              </a:rPr>
              <a:t>їх</a:t>
            </a:r>
            <a:r>
              <a:rPr lang="ru-RU" b="1" dirty="0" smtClean="0">
                <a:solidFill>
                  <a:srgbClr val="003300"/>
                </a:solidFill>
              </a:rPr>
              <a:t> не </a:t>
            </a:r>
            <a:r>
              <a:rPr lang="ru-RU" b="1" dirty="0" err="1" smtClean="0">
                <a:solidFill>
                  <a:srgbClr val="003300"/>
                </a:solidFill>
              </a:rPr>
              <a:t>чіпають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навіть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хижі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мурени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Spathod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4143380"/>
            <a:ext cx="3071834" cy="207170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357298"/>
            <a:ext cx="8786874" cy="214314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Своєрідна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мімікрія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була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визначена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між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трьома</a:t>
            </a:r>
            <a:r>
              <a:rPr lang="ru-RU" b="1" dirty="0" smtClean="0">
                <a:solidFill>
                  <a:srgbClr val="003300"/>
                </a:solidFill>
              </a:rPr>
              <a:t> видами </a:t>
            </a:r>
            <a:r>
              <a:rPr lang="ru-RU" b="1" dirty="0" err="1" smtClean="0">
                <a:solidFill>
                  <a:srgbClr val="003300"/>
                </a:solidFill>
              </a:rPr>
              <a:t>змій</a:t>
            </a:r>
            <a:r>
              <a:rPr lang="ru-RU" b="1" dirty="0" smtClean="0">
                <a:solidFill>
                  <a:srgbClr val="003300"/>
                </a:solidFill>
              </a:rPr>
              <a:t>, де </a:t>
            </a:r>
            <a:r>
              <a:rPr lang="ru-RU" b="1" dirty="0" err="1" smtClean="0">
                <a:solidFill>
                  <a:srgbClr val="003300"/>
                </a:solidFill>
              </a:rPr>
              <a:t>королівські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змії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отруйні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коралові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аспиди</a:t>
            </a:r>
            <a:r>
              <a:rPr lang="ru-RU" b="1" dirty="0" smtClean="0">
                <a:solidFill>
                  <a:srgbClr val="003300"/>
                </a:solidFill>
              </a:rPr>
              <a:t> в </a:t>
            </a:r>
            <a:r>
              <a:rPr lang="ru-RU" b="1" dirty="0" err="1" smtClean="0">
                <a:solidFill>
                  <a:srgbClr val="003300"/>
                </a:solidFill>
              </a:rPr>
              <a:t>рівній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мірі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наслідують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багаточисленним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зміям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родини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вужових</a:t>
            </a:r>
            <a:r>
              <a:rPr lang="ru-RU" b="1" dirty="0" smtClean="0">
                <a:solidFill>
                  <a:srgbClr val="003300"/>
                </a:solidFill>
              </a:rPr>
              <a:t> — </a:t>
            </a:r>
            <a:r>
              <a:rPr lang="ru-RU" b="1" dirty="0" err="1" smtClean="0">
                <a:solidFill>
                  <a:srgbClr val="003300"/>
                </a:solidFill>
              </a:rPr>
              <a:t>еритролампрусам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  <a:endParaRPr lang="ru-RU" b="1" i="1" dirty="0" smtClean="0">
              <a:solidFill>
                <a:srgbClr val="003300"/>
              </a:solidFill>
            </a:endParaRPr>
          </a:p>
          <a:p>
            <a:pPr algn="just">
              <a:lnSpc>
                <a:spcPct val="80000"/>
              </a:lnSpc>
            </a:pPr>
            <a:endParaRPr lang="ru-RU" i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 descr="зв. кор зм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500438"/>
            <a:ext cx="2500330" cy="1571636"/>
          </a:xfrm>
          <a:prstGeom prst="rect">
            <a:avLst/>
          </a:prstGeom>
        </p:spPr>
      </p:pic>
      <p:pic>
        <p:nvPicPr>
          <p:cNvPr id="11" name="Рисунок 10" descr="коррр змм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500438"/>
            <a:ext cx="2286016" cy="1643074"/>
          </a:xfrm>
          <a:prstGeom prst="rect">
            <a:avLst/>
          </a:prstGeom>
        </p:spPr>
      </p:pic>
      <p:pic>
        <p:nvPicPr>
          <p:cNvPr id="12" name="Рисунок 11" descr="кор зм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98" y="5000636"/>
            <a:ext cx="2322390" cy="1643074"/>
          </a:xfrm>
          <a:prstGeom prst="rect">
            <a:avLst/>
          </a:prstGeom>
        </p:spPr>
      </p:pic>
      <p:pic>
        <p:nvPicPr>
          <p:cNvPr id="14" name="Рисунок 13" descr="кор аспид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26" y="5072074"/>
            <a:ext cx="2428892" cy="157163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357298"/>
            <a:ext cx="871543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</a:rPr>
              <a:t>  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Мімезія</a:t>
            </a:r>
            <a:r>
              <a:rPr lang="ru-RU" sz="2800" b="1" dirty="0" smtClean="0">
                <a:solidFill>
                  <a:srgbClr val="003300"/>
                </a:solidFill>
              </a:rPr>
              <a:t> – </a:t>
            </a:r>
            <a:r>
              <a:rPr lang="ru-RU" sz="2800" b="1" dirty="0" err="1" smtClean="0">
                <a:solidFill>
                  <a:srgbClr val="003300"/>
                </a:solidFill>
              </a:rPr>
              <a:t>наслідування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неживим</a:t>
            </a:r>
            <a:r>
              <a:rPr lang="ru-RU" sz="2800" b="1" dirty="0" smtClean="0">
                <a:solidFill>
                  <a:srgbClr val="003300"/>
                </a:solidFill>
              </a:rPr>
              <a:t> предметам </a:t>
            </a:r>
            <a:r>
              <a:rPr lang="ru-RU" sz="2800" b="1" dirty="0" err="1" smtClean="0">
                <a:solidFill>
                  <a:srgbClr val="003300"/>
                </a:solidFill>
              </a:rPr>
              <a:t>природи</a:t>
            </a:r>
            <a:r>
              <a:rPr lang="ru-RU" sz="2800" b="1" dirty="0" smtClean="0">
                <a:solidFill>
                  <a:srgbClr val="003300"/>
                </a:solidFill>
              </a:rPr>
              <a:t>. Прикладом </a:t>
            </a:r>
            <a:r>
              <a:rPr lang="ru-RU" sz="2800" b="1" dirty="0" err="1" smtClean="0">
                <a:solidFill>
                  <a:srgbClr val="003300"/>
                </a:solidFill>
              </a:rPr>
              <a:t>може</a:t>
            </a:r>
            <a:r>
              <a:rPr lang="ru-RU" sz="2800" b="1" dirty="0" smtClean="0">
                <a:solidFill>
                  <a:srgbClr val="003300"/>
                </a:solidFill>
              </a:rPr>
              <a:t> бути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яєць</a:t>
            </a:r>
            <a:r>
              <a:rPr lang="ru-RU" sz="2800" b="1" dirty="0" smtClean="0">
                <a:solidFill>
                  <a:srgbClr val="003300"/>
                </a:solidFill>
              </a:rPr>
              <a:t> кулика-сороки, зуйки та </a:t>
            </a:r>
            <a:r>
              <a:rPr lang="ru-RU" sz="2800" b="1" dirty="0" err="1" smtClean="0">
                <a:solidFill>
                  <a:srgbClr val="003300"/>
                </a:solidFill>
              </a:rPr>
              <a:t>інших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птахів</a:t>
            </a:r>
            <a:r>
              <a:rPr lang="ru-RU" sz="2800" b="1" dirty="0" smtClean="0">
                <a:solidFill>
                  <a:srgbClr val="003300"/>
                </a:solidFill>
              </a:rPr>
              <a:t> за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забарвленням</a:t>
            </a:r>
            <a:r>
              <a:rPr lang="ru-RU" sz="2800" b="1" dirty="0" smtClean="0">
                <a:solidFill>
                  <a:srgbClr val="003300"/>
                </a:solidFill>
              </a:rPr>
              <a:t> та формою до </a:t>
            </a:r>
            <a:r>
              <a:rPr lang="ru-RU" sz="2800" b="1" dirty="0" err="1" smtClean="0">
                <a:solidFill>
                  <a:srgbClr val="003300"/>
                </a:solidFill>
              </a:rPr>
              <a:t>камінців</a:t>
            </a:r>
            <a:r>
              <a:rPr lang="ru-RU" sz="2800" b="1" dirty="0" smtClean="0">
                <a:solidFill>
                  <a:srgbClr val="003300"/>
                </a:solidFill>
              </a:rPr>
              <a:t> гальки.         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Деякі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жуки-довгоносики</a:t>
            </a:r>
            <a:r>
              <a:rPr lang="ru-RU" sz="2800" b="1" dirty="0" smtClean="0">
                <a:solidFill>
                  <a:srgbClr val="003300"/>
                </a:solidFill>
              </a:rPr>
              <a:t> та </a:t>
            </a:r>
            <a:r>
              <a:rPr lang="ru-RU" sz="2800" b="1" dirty="0" err="1" smtClean="0">
                <a:solidFill>
                  <a:srgbClr val="003300"/>
                </a:solidFill>
              </a:rPr>
              <a:t>гусені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метеликів-парусників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мають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темне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2800" b="1" dirty="0" smtClean="0">
                <a:solidFill>
                  <a:srgbClr val="003300"/>
                </a:solidFill>
              </a:rPr>
              <a:t> у </a:t>
            </a:r>
            <a:r>
              <a:rPr lang="ru-RU" sz="2800" b="1" dirty="0" err="1" smtClean="0">
                <a:solidFill>
                  <a:srgbClr val="003300"/>
                </a:solidFill>
              </a:rPr>
              <a:t>поєднанні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білим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що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нагадує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пташиний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послід</a:t>
            </a:r>
            <a:r>
              <a:rPr lang="ru-RU" sz="2800" b="1" dirty="0" smtClean="0">
                <a:solidFill>
                  <a:srgbClr val="003300"/>
                </a:solidFill>
              </a:rPr>
              <a:t>.  Але </a:t>
            </a:r>
            <a:r>
              <a:rPr lang="ru-RU" sz="2800" b="1" dirty="0" err="1" smtClean="0">
                <a:solidFill>
                  <a:srgbClr val="003300"/>
                </a:solidFill>
              </a:rPr>
              <a:t>частіше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виявляється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sz="2800" b="1" dirty="0" smtClean="0">
                <a:solidFill>
                  <a:srgbClr val="003300"/>
                </a:solidFill>
              </a:rPr>
              <a:t> до </a:t>
            </a:r>
            <a:r>
              <a:rPr lang="ru-RU" sz="2800" b="1" dirty="0" err="1" smtClean="0">
                <a:solidFill>
                  <a:srgbClr val="003300"/>
                </a:solidFill>
              </a:rPr>
              <a:t>органів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рослин</a:t>
            </a:r>
            <a:r>
              <a:rPr lang="ru-RU" sz="2800" b="1" dirty="0" smtClean="0">
                <a:solidFill>
                  <a:srgbClr val="003300"/>
                </a:solidFill>
              </a:rPr>
              <a:t>.                      </a:t>
            </a:r>
          </a:p>
          <a:p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   Таким чином,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мімезія</a:t>
            </a:r>
            <a:r>
              <a:rPr lang="ru-RU" sz="2800" b="1" dirty="0" smtClean="0">
                <a:solidFill>
                  <a:srgbClr val="003300"/>
                </a:solidFill>
              </a:rPr>
              <a:t> – </a:t>
            </a:r>
            <a:r>
              <a:rPr lang="ru-RU" sz="2800" b="1" dirty="0" err="1" smtClean="0">
                <a:solidFill>
                  <a:srgbClr val="003300"/>
                </a:solidFill>
              </a:rPr>
              <a:t>це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захисна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                    форма, </a:t>
            </a:r>
            <a:r>
              <a:rPr lang="ru-RU" sz="2800" b="1" dirty="0" err="1" smtClean="0">
                <a:solidFill>
                  <a:srgbClr val="003300"/>
                </a:solidFill>
              </a:rPr>
              <a:t>що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допомагає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вижити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тваринам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    у </a:t>
            </a:r>
            <a:r>
              <a:rPr lang="ru-RU" sz="2800" b="1" dirty="0" err="1" smtClean="0">
                <a:solidFill>
                  <a:srgbClr val="003300"/>
                </a:solidFill>
              </a:rPr>
              <a:t>боротьбі</a:t>
            </a:r>
            <a:r>
              <a:rPr lang="ru-RU" sz="2800" b="1" dirty="0" smtClean="0">
                <a:solidFill>
                  <a:srgbClr val="003300"/>
                </a:solidFill>
              </a:rPr>
              <a:t> за </a:t>
            </a:r>
            <a:r>
              <a:rPr lang="ru-RU" sz="2800" b="1" dirty="0" err="1" smtClean="0">
                <a:solidFill>
                  <a:srgbClr val="003300"/>
                </a:solidFill>
              </a:rPr>
              <a:t>існування</a:t>
            </a:r>
            <a:r>
              <a:rPr lang="ru-RU" sz="2800" b="1" dirty="0" smtClean="0">
                <a:solidFill>
                  <a:srgbClr val="003300"/>
                </a:solidFill>
              </a:rPr>
              <a:t>.</a:t>
            </a:r>
            <a:endParaRPr lang="uk-UA" sz="2800" dirty="0">
              <a:solidFill>
                <a:srgbClr val="003300"/>
              </a:solidFill>
            </a:endParaRPr>
          </a:p>
        </p:txBody>
      </p:sp>
      <p:pic>
        <p:nvPicPr>
          <p:cNvPr id="8" name="Рисунок 7" descr="яйця кулика-сороки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0958" y="1857364"/>
            <a:ext cx="1344512" cy="1442073"/>
          </a:xfrm>
          <a:prstGeom prst="rect">
            <a:avLst/>
          </a:prstGeom>
        </p:spPr>
      </p:pic>
      <p:pic>
        <p:nvPicPr>
          <p:cNvPr id="9" name="Рисунок 8" descr="P50124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4500570"/>
            <a:ext cx="1670304" cy="143256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1428736"/>
            <a:ext cx="878687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ru-RU" sz="2800" b="1" dirty="0" smtClean="0"/>
              <a:t>   </a:t>
            </a:r>
            <a:r>
              <a:rPr lang="ru-RU" sz="2800" b="1" dirty="0" smtClean="0">
                <a:solidFill>
                  <a:srgbClr val="003300"/>
                </a:solidFill>
              </a:rPr>
              <a:t>При </a:t>
            </a:r>
            <a:r>
              <a:rPr lang="ru-RU" sz="2800" b="1" dirty="0" err="1" smtClean="0">
                <a:solidFill>
                  <a:srgbClr val="003300"/>
                </a:solidFill>
              </a:rPr>
              <a:t>агресивній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мімікрії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хижак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має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пристосування</a:t>
            </a:r>
            <a:r>
              <a:rPr lang="ru-RU" sz="2800" b="1" dirty="0" smtClean="0">
                <a:solidFill>
                  <a:srgbClr val="003300"/>
                </a:solidFill>
              </a:rPr>
              <a:t>,  </a:t>
            </a:r>
            <a:r>
              <a:rPr lang="ru-RU" sz="2800" b="1" dirty="0" err="1" smtClean="0">
                <a:solidFill>
                  <a:srgbClr val="003300"/>
                </a:solidFill>
              </a:rPr>
              <a:t>які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дозволяють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йому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приваблювати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потенційну</a:t>
            </a:r>
            <a:r>
              <a:rPr lang="ru-RU" sz="2800" b="1" dirty="0" smtClean="0">
                <a:solidFill>
                  <a:srgbClr val="003300"/>
                </a:solidFill>
              </a:rPr>
              <a:t> жертву. Прикладом </a:t>
            </a:r>
            <a:r>
              <a:rPr lang="ru-RU" sz="2800" b="1" dirty="0" err="1" smtClean="0">
                <a:solidFill>
                  <a:srgbClr val="003300"/>
                </a:solidFill>
              </a:rPr>
              <a:t>може</a:t>
            </a:r>
            <a:r>
              <a:rPr lang="ru-RU" sz="2800" b="1" dirty="0" smtClean="0">
                <a:solidFill>
                  <a:srgbClr val="003300"/>
                </a:solidFill>
              </a:rPr>
              <a:t> бути </a:t>
            </a:r>
            <a:r>
              <a:rPr lang="ru-RU" sz="2800" b="1" dirty="0" err="1" smtClean="0">
                <a:solidFill>
                  <a:srgbClr val="003300"/>
                </a:solidFill>
              </a:rPr>
              <a:t>риба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smtClean="0">
                <a:solidFill>
                  <a:srgbClr val="003300"/>
                </a:solidFill>
              </a:rPr>
              <a:t>у </a:t>
            </a:r>
            <a:r>
              <a:rPr lang="ru-RU" sz="2800" b="1" dirty="0" err="1" smtClean="0">
                <a:solidFill>
                  <a:srgbClr val="003300"/>
                </a:solidFill>
              </a:rPr>
              <a:t>якої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на </a:t>
            </a:r>
            <a:r>
              <a:rPr lang="ru-RU" sz="2800" b="1" dirty="0" err="1" smtClean="0">
                <a:solidFill>
                  <a:srgbClr val="003300"/>
                </a:solidFill>
              </a:rPr>
              <a:t>голові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наявні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вирости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що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нагадують</a:t>
            </a:r>
            <a:r>
              <a:rPr lang="ru-RU" sz="2800" b="1" dirty="0" smtClean="0">
                <a:solidFill>
                  <a:srgbClr val="003300"/>
                </a:solidFill>
              </a:rPr>
              <a:t> черв</a:t>
            </a:r>
            <a:r>
              <a:rPr lang="en-US" sz="2800" b="1" dirty="0" smtClean="0">
                <a:solidFill>
                  <a:srgbClr val="003300"/>
                </a:solidFill>
              </a:rPr>
              <a:t>’</a:t>
            </a:r>
            <a:r>
              <a:rPr lang="ru-RU" sz="2800" b="1" dirty="0" err="1" smtClean="0">
                <a:solidFill>
                  <a:srgbClr val="003300"/>
                </a:solidFill>
              </a:rPr>
              <a:t>ячків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які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навіть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ворушаться</a:t>
            </a:r>
            <a:r>
              <a:rPr lang="ru-RU" sz="2800" b="1" dirty="0" smtClean="0">
                <a:solidFill>
                  <a:srgbClr val="003300"/>
                </a:solidFill>
              </a:rPr>
              <a:t>.  Сама </a:t>
            </a:r>
            <a:r>
              <a:rPr lang="ru-RU" sz="2800" b="1" dirty="0" err="1" smtClean="0">
                <a:solidFill>
                  <a:srgbClr val="003300"/>
                </a:solidFill>
              </a:rPr>
              <a:t>риба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спокійно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         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лежить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на </a:t>
            </a:r>
            <a:r>
              <a:rPr lang="ru-RU" sz="2800" b="1" dirty="0" err="1" smtClean="0">
                <a:solidFill>
                  <a:srgbClr val="003300"/>
                </a:solidFill>
              </a:rPr>
              <a:t>дні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маючи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криптичне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        (</a:t>
            </a:r>
            <a:r>
              <a:rPr lang="ru-RU" sz="2800" b="1" dirty="0" err="1" smtClean="0">
                <a:solidFill>
                  <a:srgbClr val="003300"/>
                </a:solidFill>
              </a:rPr>
              <a:t>маскуюче</a:t>
            </a:r>
            <a:r>
              <a:rPr lang="ru-RU" sz="2800" b="1" dirty="0" smtClean="0">
                <a:solidFill>
                  <a:srgbClr val="003300"/>
                </a:solidFill>
              </a:rPr>
              <a:t>) </a:t>
            </a:r>
            <a:r>
              <a:rPr lang="ru-RU" sz="28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2800" b="1" dirty="0" smtClean="0">
                <a:solidFill>
                  <a:srgbClr val="003300"/>
                </a:solidFill>
              </a:rPr>
              <a:t>, та </a:t>
            </a:r>
            <a:r>
              <a:rPr lang="ru-RU" sz="2800" b="1" dirty="0" err="1" smtClean="0">
                <a:solidFill>
                  <a:srgbClr val="003300"/>
                </a:solidFill>
              </a:rPr>
              <a:t>чекає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наближення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жертви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що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зайнята</a:t>
            </a:r>
            <a:r>
              <a:rPr lang="ru-RU" sz="2800" b="1" dirty="0" smtClean="0">
                <a:solidFill>
                  <a:srgbClr val="003300"/>
                </a:solidFill>
              </a:rPr>
              <a:t>                       </a:t>
            </a:r>
            <a:r>
              <a:rPr lang="ru-RU" sz="2800" b="1" dirty="0" err="1" smtClean="0">
                <a:solidFill>
                  <a:srgbClr val="003300"/>
                </a:solidFill>
              </a:rPr>
              <a:t>відшукуванням</a:t>
            </a:r>
            <a:r>
              <a:rPr lang="ru-RU" sz="2800" b="1" dirty="0" smtClean="0">
                <a:solidFill>
                  <a:srgbClr val="003300"/>
                </a:solidFill>
              </a:rPr>
              <a:t> поживи. </a:t>
            </a:r>
            <a:endParaRPr lang="ru-RU" sz="2800" b="1" dirty="0">
              <a:solidFill>
                <a:srgbClr val="00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Мімікрія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43570" y="3286124"/>
            <a:ext cx="3105144" cy="292895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48577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Цікавим</a:t>
            </a:r>
            <a:r>
              <a:rPr lang="ru-RU" b="1" dirty="0" smtClean="0">
                <a:solidFill>
                  <a:srgbClr val="003300"/>
                </a:solidFill>
              </a:rPr>
              <a:t> п</a:t>
            </a:r>
            <a:r>
              <a:rPr lang="ru-RU" b="1" dirty="0" smtClean="0">
                <a:solidFill>
                  <a:srgbClr val="003300"/>
                </a:solidFill>
              </a:rPr>
              <a:t>рикладом </a:t>
            </a:r>
            <a:r>
              <a:rPr lang="ru-RU" b="1" dirty="0" err="1" smtClean="0">
                <a:solidFill>
                  <a:srgbClr val="003300"/>
                </a:solidFill>
              </a:rPr>
              <a:t>захисної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форми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захисного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гусінь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метеликів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</a:t>
            </a:r>
            <a:r>
              <a:rPr lang="en-US" b="1" dirty="0" smtClean="0">
                <a:solidFill>
                  <a:srgbClr val="003300"/>
                </a:solidFill>
              </a:rPr>
              <a:t>’</a:t>
            </a:r>
            <a:r>
              <a:rPr lang="ru-RU" b="1" dirty="0" err="1" smtClean="0">
                <a:solidFill>
                  <a:srgbClr val="003300"/>
                </a:solidFill>
              </a:rPr>
              <a:t>ядунів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Переміщаються</a:t>
            </a:r>
            <a:r>
              <a:rPr lang="ru-RU" b="1" dirty="0" smtClean="0">
                <a:solidFill>
                  <a:srgbClr val="003300"/>
                </a:solidFill>
              </a:rPr>
              <a:t> вони як </a:t>
            </a:r>
            <a:r>
              <a:rPr lang="ru-RU" b="1" dirty="0" smtClean="0">
                <a:solidFill>
                  <a:srgbClr val="003300"/>
                </a:solidFill>
              </a:rPr>
              <a:t>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би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smtClean="0">
                <a:solidFill>
                  <a:srgbClr val="003300"/>
                </a:solidFill>
              </a:rPr>
              <a:t>«</a:t>
            </a:r>
            <a:r>
              <a:rPr lang="ru-RU" b="1" dirty="0" err="1" smtClean="0">
                <a:solidFill>
                  <a:srgbClr val="003300"/>
                </a:solidFill>
              </a:rPr>
              <a:t>п</a:t>
            </a:r>
            <a:r>
              <a:rPr lang="en-US" b="1" dirty="0" smtClean="0">
                <a:solidFill>
                  <a:srgbClr val="003300"/>
                </a:solidFill>
              </a:rPr>
              <a:t>’</a:t>
            </a:r>
            <a:r>
              <a:rPr lang="ru-RU" b="1" dirty="0" err="1" smtClean="0">
                <a:solidFill>
                  <a:srgbClr val="003300"/>
                </a:solidFill>
              </a:rPr>
              <a:t>ядями</a:t>
            </a:r>
            <a:r>
              <a:rPr lang="ru-RU" b="1" dirty="0" smtClean="0">
                <a:solidFill>
                  <a:srgbClr val="003300"/>
                </a:solidFill>
              </a:rPr>
              <a:t>», </a:t>
            </a:r>
            <a:r>
              <a:rPr lang="ru-RU" b="1" dirty="0" err="1" smtClean="0">
                <a:solidFill>
                  <a:srgbClr val="003300"/>
                </a:solidFill>
              </a:rPr>
              <a:t>вигинаючи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дугою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наближаючи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задні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ніжки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  до </a:t>
            </a:r>
            <a:r>
              <a:rPr lang="ru-RU" b="1" dirty="0" err="1" smtClean="0">
                <a:solidFill>
                  <a:srgbClr val="003300"/>
                </a:solidFill>
              </a:rPr>
              <a:t>передніх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smtClean="0">
                <a:solidFill>
                  <a:srgbClr val="003300"/>
                </a:solidFill>
              </a:rPr>
              <a:t>Коли </a:t>
            </a:r>
            <a:r>
              <a:rPr lang="ru-RU" b="1" dirty="0" err="1" smtClean="0">
                <a:solidFill>
                  <a:srgbClr val="003300"/>
                </a:solidFill>
              </a:rPr>
              <a:t>гусінь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сидить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нерухомо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на </a:t>
            </a:r>
            <a:r>
              <a:rPr lang="ru-RU" b="1" dirty="0" err="1" smtClean="0">
                <a:solidFill>
                  <a:srgbClr val="003300"/>
                </a:solidFill>
              </a:rPr>
              <a:t>гілці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smtClean="0">
                <a:solidFill>
                  <a:srgbClr val="003300"/>
                </a:solidFill>
              </a:rPr>
              <a:t>вона </a:t>
            </a:r>
            <a:r>
              <a:rPr lang="ru-RU" b="1" dirty="0" err="1" smtClean="0">
                <a:solidFill>
                  <a:srgbClr val="003300"/>
                </a:solidFill>
              </a:rPr>
              <a:t>витягується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</a:t>
            </a:r>
            <a:r>
              <a:rPr lang="ru-RU" b="1" dirty="0" smtClean="0">
                <a:solidFill>
                  <a:srgbClr val="003300"/>
                </a:solidFill>
              </a:rPr>
              <a:t>до </a:t>
            </a:r>
            <a:r>
              <a:rPr lang="ru-RU" b="1" dirty="0" err="1" smtClean="0">
                <a:solidFill>
                  <a:srgbClr val="003300"/>
                </a:solidFill>
              </a:rPr>
              <a:t>неї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під</a:t>
            </a:r>
            <a:r>
              <a:rPr lang="ru-RU" b="1" dirty="0" smtClean="0">
                <a:solidFill>
                  <a:srgbClr val="003300"/>
                </a:solidFill>
              </a:rPr>
              <a:t> кутом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схожою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на </a:t>
            </a:r>
            <a:r>
              <a:rPr lang="ru-RU" b="1" dirty="0" smtClean="0">
                <a:solidFill>
                  <a:srgbClr val="003300"/>
                </a:solidFill>
              </a:rPr>
              <a:t>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</a:t>
            </a:r>
            <a:r>
              <a:rPr lang="ru-RU" b="1" dirty="0" smtClean="0">
                <a:solidFill>
                  <a:srgbClr val="003300"/>
                </a:solidFill>
              </a:rPr>
              <a:t>короткий </a:t>
            </a:r>
            <a:r>
              <a:rPr lang="ru-RU" b="1" dirty="0" smtClean="0">
                <a:solidFill>
                  <a:srgbClr val="003300"/>
                </a:solidFill>
              </a:rPr>
              <a:t>сучок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гілочку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Захисна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форма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f_177210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2330" y="2428868"/>
            <a:ext cx="1588008" cy="2301240"/>
          </a:xfrm>
          <a:prstGeom prst="rect">
            <a:avLst/>
          </a:prstGeom>
        </p:spPr>
      </p:pic>
      <p:pic>
        <p:nvPicPr>
          <p:cNvPr id="7" name="Рисунок 6" descr="f_183609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857760"/>
            <a:ext cx="2033016" cy="107594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285860"/>
            <a:ext cx="87868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3300"/>
                </a:solidFill>
              </a:rPr>
              <a:t>   </a:t>
            </a:r>
            <a:r>
              <a:rPr lang="ru-RU" sz="3200" b="1" dirty="0" err="1" smtClean="0">
                <a:solidFill>
                  <a:srgbClr val="003300"/>
                </a:solidFill>
              </a:rPr>
              <a:t>Ще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більше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схожі</a:t>
            </a:r>
            <a:r>
              <a:rPr lang="ru-RU" sz="3200" b="1" dirty="0" smtClean="0">
                <a:solidFill>
                  <a:srgbClr val="003300"/>
                </a:solidFill>
              </a:rPr>
              <a:t> на </a:t>
            </a:r>
            <a:r>
              <a:rPr lang="ru-RU" sz="3200" b="1" dirty="0" err="1" smtClean="0">
                <a:solidFill>
                  <a:srgbClr val="003300"/>
                </a:solidFill>
              </a:rPr>
              <a:t>сухі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гілки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комахи</a:t>
            </a:r>
            <a:r>
              <a:rPr lang="ru-RU" sz="3200" b="1" dirty="0" smtClean="0">
                <a:solidFill>
                  <a:srgbClr val="003300"/>
                </a:solidFill>
              </a:rPr>
              <a:t> пал</a:t>
            </a:r>
            <a:r>
              <a:rPr lang="uk-UA" sz="3200" b="1" dirty="0" smtClean="0">
                <a:solidFill>
                  <a:srgbClr val="003300"/>
                </a:solidFill>
              </a:rPr>
              <a:t>и</a:t>
            </a:r>
            <a:r>
              <a:rPr lang="ru-RU" sz="3200" b="1" dirty="0" err="1" smtClean="0">
                <a:solidFill>
                  <a:srgbClr val="003300"/>
                </a:solidFill>
              </a:rPr>
              <a:t>чники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які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мають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характерну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паличкоподібну</a:t>
            </a:r>
            <a:r>
              <a:rPr lang="ru-RU" sz="3200" b="1" dirty="0" smtClean="0">
                <a:solidFill>
                  <a:srgbClr val="003300"/>
                </a:solidFill>
              </a:rPr>
              <a:t> форму </a:t>
            </a:r>
            <a:r>
              <a:rPr lang="ru-RU" sz="3200" b="1" dirty="0" err="1" smtClean="0">
                <a:solidFill>
                  <a:srgbClr val="003300"/>
                </a:solidFill>
              </a:rPr>
              <a:t>тіла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кінцівок</a:t>
            </a:r>
            <a:r>
              <a:rPr lang="ru-RU" sz="3200" b="1" dirty="0" smtClean="0">
                <a:solidFill>
                  <a:srgbClr val="003300"/>
                </a:solidFill>
              </a:rPr>
              <a:t>.</a:t>
            </a:r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Захисна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форма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6803551a6e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3143248"/>
            <a:ext cx="3214710" cy="1857388"/>
          </a:xfrm>
          <a:prstGeom prst="rect">
            <a:avLst/>
          </a:prstGeom>
        </p:spPr>
      </p:pic>
      <p:pic>
        <p:nvPicPr>
          <p:cNvPr id="7" name="Рисунок 6" descr="Carausius2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2928934"/>
            <a:ext cx="3131258" cy="1928826"/>
          </a:xfrm>
          <a:prstGeom prst="rect">
            <a:avLst/>
          </a:prstGeom>
        </p:spPr>
      </p:pic>
      <p:pic>
        <p:nvPicPr>
          <p:cNvPr id="11" name="Рисунок 10" descr="Sergey_p-1269808807-d_p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88" y="4643446"/>
            <a:ext cx="3286148" cy="200026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214314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600" dirty="0" smtClean="0"/>
              <a:t>	</a:t>
            </a:r>
            <a:r>
              <a:rPr lang="ru-RU" sz="3600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Подібність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рослинами</a:t>
            </a:r>
            <a:r>
              <a:rPr lang="ru-RU" b="1" dirty="0" smtClean="0">
                <a:solidFill>
                  <a:srgbClr val="003300"/>
                </a:solidFill>
              </a:rPr>
              <a:t> особливо широко </a:t>
            </a:r>
            <a:r>
              <a:rPr lang="ru-RU" b="1" dirty="0" err="1" smtClean="0">
                <a:solidFill>
                  <a:srgbClr val="003300"/>
                </a:solidFill>
              </a:rPr>
              <a:t>поширена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тропічних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видів</a:t>
            </a:r>
            <a:r>
              <a:rPr lang="ru-RU" b="1" dirty="0" smtClean="0">
                <a:solidFill>
                  <a:srgbClr val="003300"/>
                </a:solidFill>
              </a:rPr>
              <a:t> комах.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богомол </a:t>
            </a:r>
            <a:r>
              <a:rPr lang="ru-RU" b="1" dirty="0" err="1" smtClean="0">
                <a:solidFill>
                  <a:srgbClr val="003300"/>
                </a:solidFill>
              </a:rPr>
              <a:t>диявольський</a:t>
            </a:r>
            <a:r>
              <a:rPr lang="ru-RU" b="1" dirty="0" smtClean="0">
                <a:solidFill>
                  <a:srgbClr val="003300"/>
                </a:solidFill>
              </a:rPr>
              <a:t> схожий на </a:t>
            </a:r>
            <a:r>
              <a:rPr lang="ru-RU" b="1" dirty="0" err="1" smtClean="0">
                <a:solidFill>
                  <a:srgbClr val="003300"/>
                </a:solidFill>
              </a:rPr>
              <a:t>квітку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орхідеї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  <a:endParaRPr lang="uk-UA" b="1" dirty="0">
              <a:solidFill>
                <a:srgbClr val="00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Захисна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форма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338434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3286124"/>
            <a:ext cx="2000264" cy="2786082"/>
          </a:xfrm>
          <a:prstGeom prst="rect">
            <a:avLst/>
          </a:prstGeom>
        </p:spPr>
      </p:pic>
      <p:pic>
        <p:nvPicPr>
          <p:cNvPr id="9" name="Рисунок 8" descr="mantis2 богом орх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6" y="3143248"/>
            <a:ext cx="1785950" cy="2428892"/>
          </a:xfrm>
          <a:prstGeom prst="rect">
            <a:avLst/>
          </a:prstGeom>
        </p:spPr>
      </p:pic>
      <p:pic>
        <p:nvPicPr>
          <p:cNvPr id="10" name="Рисунок 9" descr="pd19250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3714752"/>
            <a:ext cx="2071702" cy="278608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285861"/>
            <a:ext cx="8786874" cy="2571768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smtClean="0">
                <a:solidFill>
                  <a:srgbClr val="003300"/>
                </a:solidFill>
              </a:rPr>
              <a:t>З </a:t>
            </a:r>
            <a:r>
              <a:rPr lang="ru-RU" b="1" dirty="0" err="1" smtClean="0">
                <a:solidFill>
                  <a:srgbClr val="003300"/>
                </a:solidFill>
              </a:rPr>
              <a:t>допомогою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захисної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форми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маскуються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Зовнішній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вигляд</a:t>
            </a:r>
            <a:r>
              <a:rPr lang="ru-RU" b="1" dirty="0" smtClean="0">
                <a:solidFill>
                  <a:srgbClr val="003300"/>
                </a:solidFill>
              </a:rPr>
              <a:t> таких </a:t>
            </a:r>
            <a:r>
              <a:rPr lang="ru-RU" b="1" dirty="0" err="1" smtClean="0">
                <a:solidFill>
                  <a:srgbClr val="003300"/>
                </a:solidFill>
              </a:rPr>
              <a:t>риб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досить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своєрідний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назви</a:t>
            </a:r>
            <a:r>
              <a:rPr lang="ru-RU" b="1" dirty="0" smtClean="0">
                <a:solidFill>
                  <a:srgbClr val="003300"/>
                </a:solidFill>
              </a:rPr>
              <a:t> у них </a:t>
            </a:r>
            <a:r>
              <a:rPr lang="ru-RU" b="1" dirty="0" err="1" smtClean="0">
                <a:solidFill>
                  <a:srgbClr val="003300"/>
                </a:solidFill>
              </a:rPr>
              <a:t>оригінальні</a:t>
            </a:r>
            <a:r>
              <a:rPr lang="ru-RU" b="1" dirty="0" smtClean="0">
                <a:solidFill>
                  <a:srgbClr val="003300"/>
                </a:solidFill>
              </a:rPr>
              <a:t>: </a:t>
            </a:r>
            <a:r>
              <a:rPr lang="ru-RU" b="1" dirty="0" err="1" smtClean="0">
                <a:solidFill>
                  <a:srgbClr val="003300"/>
                </a:solidFill>
              </a:rPr>
              <a:t>морський</a:t>
            </a:r>
            <a:r>
              <a:rPr lang="ru-RU" b="1" dirty="0" smtClean="0">
                <a:solidFill>
                  <a:srgbClr val="003300"/>
                </a:solidFill>
              </a:rPr>
              <a:t> клоун, кон</a:t>
            </a:r>
            <a:r>
              <a:rPr lang="uk-UA" b="1" dirty="0" smtClean="0">
                <a:solidFill>
                  <a:srgbClr val="003300"/>
                </a:solidFill>
              </a:rPr>
              <a:t>и</a:t>
            </a:r>
            <a:r>
              <a:rPr lang="ru-RU" b="1" dirty="0" err="1" smtClean="0">
                <a:solidFill>
                  <a:srgbClr val="003300"/>
                </a:solidFill>
              </a:rPr>
              <a:t>к-тряпичник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риба-голка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Завдяки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забарвленню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причудливій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формі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вони </a:t>
            </a:r>
            <a:r>
              <a:rPr lang="ru-RU" b="1" dirty="0" err="1" smtClean="0">
                <a:solidFill>
                  <a:srgbClr val="003300"/>
                </a:solidFill>
              </a:rPr>
              <a:t>зовсім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губляться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в </a:t>
            </a:r>
            <a:r>
              <a:rPr lang="ru-RU" b="1" dirty="0" err="1" smtClean="0">
                <a:solidFill>
                  <a:srgbClr val="003300"/>
                </a:solidFill>
              </a:rPr>
              <a:t>заростях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pPr algn="just">
              <a:lnSpc>
                <a:spcPct val="80000"/>
              </a:lnSpc>
              <a:buNone/>
            </a:pPr>
            <a:endParaRPr lang="ru-RU" i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Захисна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форма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Amphiprion_perc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857628"/>
            <a:ext cx="2786082" cy="214314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00826" y="4143380"/>
            <a:ext cx="2085988" cy="2500330"/>
          </a:xfrm>
          <a:prstGeom prst="rect">
            <a:avLst/>
          </a:prstGeom>
        </p:spPr>
      </p:pic>
      <p:pic>
        <p:nvPicPr>
          <p:cNvPr id="12" name="Рисунок 11" descr="slide0011_image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30" y="4286256"/>
            <a:ext cx="2534990" cy="192882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85860"/>
            <a:ext cx="8572560" cy="214314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smtClean="0">
                <a:solidFill>
                  <a:srgbClr val="003300"/>
                </a:solidFill>
              </a:rPr>
              <a:t>К</a:t>
            </a:r>
            <a:r>
              <a:rPr lang="ru-RU" b="1" dirty="0" smtClean="0">
                <a:solidFill>
                  <a:srgbClr val="003300"/>
                </a:solidFill>
              </a:rPr>
              <a:t>оник-тряпичник мало </a:t>
            </a:r>
            <a:r>
              <a:rPr lang="ru-RU" b="1" dirty="0" err="1" smtClean="0">
                <a:solidFill>
                  <a:srgbClr val="003300"/>
                </a:solidFill>
              </a:rPr>
              <a:t>нагадує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рибу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Його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багаточисленні</a:t>
            </a:r>
            <a:r>
              <a:rPr lang="ru-RU" b="1" dirty="0" smtClean="0">
                <a:solidFill>
                  <a:srgbClr val="003300"/>
                </a:solidFill>
              </a:rPr>
              <a:t> шипи та </a:t>
            </a:r>
            <a:r>
              <a:rPr lang="ru-RU" b="1" dirty="0" err="1" smtClean="0">
                <a:solidFill>
                  <a:srgbClr val="003300"/>
                </a:solidFill>
              </a:rPr>
              <a:t>стрічкоподібні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шкірясті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вирости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які</a:t>
            </a:r>
            <a:r>
              <a:rPr lang="ru-RU" b="1" dirty="0" smtClean="0">
                <a:solidFill>
                  <a:srgbClr val="003300"/>
                </a:solidFill>
              </a:rPr>
              <a:t> весь час </a:t>
            </a:r>
            <a:r>
              <a:rPr lang="ru-RU" b="1" dirty="0" err="1" smtClean="0">
                <a:solidFill>
                  <a:srgbClr val="003300"/>
                </a:solidFill>
              </a:rPr>
              <a:t>коливаються</a:t>
            </a:r>
            <a:r>
              <a:rPr lang="ru-RU" b="1" dirty="0" smtClean="0">
                <a:solidFill>
                  <a:srgbClr val="003300"/>
                </a:solidFill>
              </a:rPr>
              <a:t>. Тому </a:t>
            </a:r>
            <a:r>
              <a:rPr lang="ru-RU" b="1" dirty="0" err="1" smtClean="0">
                <a:solidFill>
                  <a:srgbClr val="003300"/>
                </a:solidFill>
              </a:rPr>
              <a:t>таку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водоростей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відрізнити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майже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неможливо</a:t>
            </a:r>
            <a:r>
              <a:rPr lang="ru-RU" b="1" dirty="0" smtClean="0">
                <a:solidFill>
                  <a:srgbClr val="003300"/>
                </a:solidFill>
              </a:rPr>
              <a:t>.  </a:t>
            </a:r>
          </a:p>
          <a:p>
            <a:pPr algn="just">
              <a:lnSpc>
                <a:spcPct val="80000"/>
              </a:lnSpc>
            </a:pPr>
            <a:endParaRPr lang="ru-RU" i="1" dirty="0" smtClean="0"/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Захисна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форма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060303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3571876"/>
            <a:ext cx="2428892" cy="1714512"/>
          </a:xfrm>
          <a:prstGeom prst="rect">
            <a:avLst/>
          </a:prstGeom>
        </p:spPr>
      </p:pic>
      <p:pic>
        <p:nvPicPr>
          <p:cNvPr id="9" name="Рисунок 8" descr="5324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5000636"/>
            <a:ext cx="2428892" cy="1657926"/>
          </a:xfrm>
          <a:prstGeom prst="rect">
            <a:avLst/>
          </a:prstGeom>
        </p:spPr>
      </p:pic>
      <p:pic>
        <p:nvPicPr>
          <p:cNvPr id="11" name="Рисунок 10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357562"/>
            <a:ext cx="2215896" cy="1500198"/>
          </a:xfrm>
          <a:prstGeom prst="rect">
            <a:avLst/>
          </a:prstGeom>
        </p:spPr>
      </p:pic>
      <p:pic>
        <p:nvPicPr>
          <p:cNvPr id="12" name="Рисунок 11" descr="морс тряп.bm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5000636"/>
            <a:ext cx="2286016" cy="171451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2543180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smtClean="0">
                <a:solidFill>
                  <a:srgbClr val="003300"/>
                </a:solidFill>
              </a:rPr>
              <a:t>Природа </a:t>
            </a:r>
            <a:r>
              <a:rPr lang="ru-RU" b="1" dirty="0" smtClean="0">
                <a:solidFill>
                  <a:srgbClr val="003300"/>
                </a:solidFill>
              </a:rPr>
              <a:t>нагородила </a:t>
            </a:r>
            <a:r>
              <a:rPr lang="ru-RU" b="1" dirty="0" err="1" smtClean="0">
                <a:solidFill>
                  <a:srgbClr val="003300"/>
                </a:solidFill>
              </a:rPr>
              <a:t>деяких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здатністю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змінювати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при </a:t>
            </a:r>
            <a:r>
              <a:rPr lang="ru-RU" b="1" dirty="0" err="1" smtClean="0">
                <a:solidFill>
                  <a:srgbClr val="003300"/>
                </a:solidFill>
              </a:rPr>
              <a:t>переході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із</a:t>
            </a:r>
            <a:r>
              <a:rPr lang="ru-RU" b="1" dirty="0" smtClean="0">
                <a:solidFill>
                  <a:srgbClr val="003300"/>
                </a:solidFill>
              </a:rPr>
              <a:t> одного </a:t>
            </a:r>
            <a:r>
              <a:rPr lang="ru-RU" b="1" dirty="0" err="1" smtClean="0">
                <a:solidFill>
                  <a:srgbClr val="003300"/>
                </a:solidFill>
              </a:rPr>
              <a:t>кольорового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середовища</a:t>
            </a:r>
            <a:r>
              <a:rPr lang="ru-RU" b="1" dirty="0" smtClean="0">
                <a:solidFill>
                  <a:srgbClr val="003300"/>
                </a:solidFill>
              </a:rPr>
              <a:t> в </a:t>
            </a:r>
            <a:r>
              <a:rPr lang="ru-RU" b="1" dirty="0" err="1" smtClean="0">
                <a:solidFill>
                  <a:srgbClr val="003300"/>
                </a:solidFill>
              </a:rPr>
              <a:t>інше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Така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властивість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слугує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надійним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захистом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оскільки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робить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її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малопомітною</a:t>
            </a:r>
            <a:r>
              <a:rPr lang="ru-RU" b="1" dirty="0" smtClean="0">
                <a:solidFill>
                  <a:srgbClr val="003300"/>
                </a:solidFill>
              </a:rPr>
              <a:t> в </a:t>
            </a:r>
            <a:r>
              <a:rPr lang="ru-RU" b="1" dirty="0" err="1" smtClean="0">
                <a:solidFill>
                  <a:srgbClr val="003300"/>
                </a:solidFill>
              </a:rPr>
              <a:t>різних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середовищах</a:t>
            </a:r>
            <a:r>
              <a:rPr lang="ru-RU" b="1" dirty="0" smtClean="0">
                <a:solidFill>
                  <a:srgbClr val="003300"/>
                </a:solidFill>
              </a:rPr>
              <a:t>. 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камбала.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Мінливе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kambala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818" y="3929066"/>
            <a:ext cx="3000396" cy="2428892"/>
          </a:xfrm>
          <a:prstGeom prst="rect">
            <a:avLst/>
          </a:prstGeom>
        </p:spPr>
      </p:pic>
      <p:pic>
        <p:nvPicPr>
          <p:cNvPr id="10" name="Рисунок 9" descr="камбб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4214818"/>
            <a:ext cx="2857520" cy="235745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Захисне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285860"/>
            <a:ext cx="87154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3300"/>
                </a:solidFill>
              </a:rPr>
              <a:t>   </a:t>
            </a:r>
            <a:r>
              <a:rPr lang="ru-RU" sz="3200" b="1" dirty="0" err="1" smtClean="0">
                <a:solidFill>
                  <a:srgbClr val="003300"/>
                </a:solidFill>
              </a:rPr>
              <a:t>Захисне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переважає</a:t>
            </a:r>
            <a:r>
              <a:rPr lang="ru-RU" sz="3200" b="1" dirty="0" smtClean="0">
                <a:solidFill>
                  <a:srgbClr val="003300"/>
                </a:solidFill>
              </a:rPr>
              <a:t> на </a:t>
            </a:r>
            <a:r>
              <a:rPr lang="ru-RU" sz="3200" b="1" dirty="0" err="1" smtClean="0">
                <a:solidFill>
                  <a:srgbClr val="003300"/>
                </a:solidFill>
              </a:rPr>
              <a:t>тілі</a:t>
            </a:r>
            <a:r>
              <a:rPr lang="ru-RU" sz="3200" b="1" dirty="0" smtClean="0">
                <a:solidFill>
                  <a:srgbClr val="003300"/>
                </a:solidFill>
              </a:rPr>
              <a:t> комах, </a:t>
            </a:r>
            <a:r>
              <a:rPr lang="ru-RU" sz="3200" b="1" dirty="0" err="1" smtClean="0">
                <a:solidFill>
                  <a:srgbClr val="003300"/>
                </a:solidFill>
              </a:rPr>
              <a:t>амфібій</a:t>
            </a:r>
            <a:r>
              <a:rPr lang="ru-RU" sz="3200" b="1" dirty="0" smtClean="0">
                <a:solidFill>
                  <a:srgbClr val="003300"/>
                </a:solidFill>
              </a:rPr>
              <a:t> та </a:t>
            </a:r>
            <a:r>
              <a:rPr lang="ru-RU" sz="3200" b="1" dirty="0" err="1" smtClean="0">
                <a:solidFill>
                  <a:srgbClr val="003300"/>
                </a:solidFill>
              </a:rPr>
              <a:t>рептилій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тропічних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лісів</a:t>
            </a:r>
            <a:r>
              <a:rPr lang="ru-RU" sz="3200" b="1" dirty="0" smtClean="0">
                <a:solidFill>
                  <a:srgbClr val="003300"/>
                </a:solidFill>
              </a:rPr>
              <a:t>, де </a:t>
            </a:r>
            <a:r>
              <a:rPr lang="ru-RU" sz="3200" b="1" dirty="0" err="1" smtClean="0">
                <a:solidFill>
                  <a:srgbClr val="003300"/>
                </a:solidFill>
              </a:rPr>
              <a:t>навіть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серед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птахів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багато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видів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із</a:t>
            </a:r>
            <a:r>
              <a:rPr lang="ru-RU" sz="3200" b="1" dirty="0" smtClean="0">
                <a:solidFill>
                  <a:srgbClr val="003300"/>
                </a:solidFill>
              </a:rPr>
              <a:t> зеленим </a:t>
            </a:r>
            <a:r>
              <a:rPr lang="ru-RU" sz="3200" b="1" dirty="0" err="1" smtClean="0">
                <a:solidFill>
                  <a:srgbClr val="003300"/>
                </a:solidFill>
              </a:rPr>
              <a:t>оперенням</a:t>
            </a:r>
            <a:r>
              <a:rPr lang="ru-RU" sz="3200" b="1" dirty="0" smtClean="0">
                <a:solidFill>
                  <a:srgbClr val="003300"/>
                </a:solidFill>
              </a:rPr>
              <a:t>.</a:t>
            </a:r>
            <a:endParaRPr lang="uk-UA" sz="3200" dirty="0"/>
          </a:p>
        </p:txBody>
      </p:sp>
      <p:pic>
        <p:nvPicPr>
          <p:cNvPr id="9" name="Рисунок 8" descr="папугт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8" y="3357562"/>
            <a:ext cx="2428892" cy="3071834"/>
          </a:xfrm>
          <a:prstGeom prst="rect">
            <a:avLst/>
          </a:prstGeom>
        </p:spPr>
      </p:pic>
      <p:pic>
        <p:nvPicPr>
          <p:cNvPr id="10" name="Рисунок 9" descr="агам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714752"/>
            <a:ext cx="2714644" cy="2071702"/>
          </a:xfrm>
          <a:prstGeom prst="rect">
            <a:avLst/>
          </a:prstGeom>
        </p:spPr>
      </p:pic>
      <p:pic>
        <p:nvPicPr>
          <p:cNvPr id="12" name="Рисунок 11" descr="Palinur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2928934"/>
            <a:ext cx="2357454" cy="2000264"/>
          </a:xfrm>
          <a:prstGeom prst="rect">
            <a:avLst/>
          </a:prstGeom>
        </p:spPr>
      </p:pic>
      <p:pic>
        <p:nvPicPr>
          <p:cNvPr id="8" name="Рисунок 7" descr="22345347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16" y="5072074"/>
            <a:ext cx="2357454" cy="157163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285860"/>
            <a:ext cx="8715436" cy="3286148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Окрім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камбали</a:t>
            </a:r>
            <a:r>
              <a:rPr lang="ru-RU" b="1" dirty="0" smtClean="0">
                <a:solidFill>
                  <a:srgbClr val="003300"/>
                </a:solidFill>
              </a:rPr>
              <a:t>, яка </a:t>
            </a:r>
            <a:r>
              <a:rPr lang="ru-RU" b="1" dirty="0" err="1" smtClean="0">
                <a:solidFill>
                  <a:srgbClr val="003300"/>
                </a:solidFill>
              </a:rPr>
              <a:t>змінює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своє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відомі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риби</a:t>
            </a:r>
            <a:r>
              <a:rPr lang="ru-RU" b="1" dirty="0" smtClean="0">
                <a:solidFill>
                  <a:srgbClr val="003300"/>
                </a:solidFill>
              </a:rPr>
              <a:t>,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у </a:t>
            </a:r>
            <a:r>
              <a:rPr lang="ru-RU" b="1" dirty="0" err="1" smtClean="0">
                <a:solidFill>
                  <a:srgbClr val="003300"/>
                </a:solidFill>
              </a:rPr>
              <a:t>товщі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води,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сині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smtClean="0">
                <a:solidFill>
                  <a:srgbClr val="003300"/>
                </a:solidFill>
              </a:rPr>
              <a:t>а на </a:t>
            </a:r>
            <a:r>
              <a:rPr lang="ru-RU" b="1" dirty="0" err="1" smtClean="0">
                <a:solidFill>
                  <a:srgbClr val="003300"/>
                </a:solidFill>
              </a:rPr>
              <a:t>дні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жовтими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Миттєво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маскуються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морські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голки</a:t>
            </a:r>
            <a:r>
              <a:rPr lang="ru-RU" b="1" dirty="0" smtClean="0">
                <a:solidFill>
                  <a:srgbClr val="003300"/>
                </a:solidFill>
              </a:rPr>
              <a:t>: </a:t>
            </a:r>
            <a:r>
              <a:rPr lang="ru-RU" b="1" dirty="0" smtClean="0">
                <a:solidFill>
                  <a:srgbClr val="003300"/>
                </a:solidFill>
              </a:rPr>
              <a:t>в </a:t>
            </a:r>
            <a:r>
              <a:rPr lang="ru-RU" b="1" dirty="0" err="1" smtClean="0">
                <a:solidFill>
                  <a:srgbClr val="003300"/>
                </a:solidFill>
              </a:rPr>
              <a:t>зоні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червоних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водоростей</a:t>
            </a:r>
            <a:r>
              <a:rPr lang="ru-RU" b="1" dirty="0" smtClean="0">
                <a:solidFill>
                  <a:srgbClr val="003300"/>
                </a:solidFill>
              </a:rPr>
              <a:t> вони </a:t>
            </a:r>
            <a:r>
              <a:rPr lang="ru-RU" b="1" dirty="0" err="1" smtClean="0">
                <a:solidFill>
                  <a:srgbClr val="003300"/>
                </a:solidFill>
              </a:rPr>
              <a:t>набувають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червоного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зелених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водоростей</a:t>
            </a:r>
            <a:r>
              <a:rPr lang="ru-RU" b="1" dirty="0" smtClean="0">
                <a:solidFill>
                  <a:srgbClr val="003300"/>
                </a:solidFill>
              </a:rPr>
              <a:t> — зеленого, а в </a:t>
            </a:r>
            <a:r>
              <a:rPr lang="ru-RU" b="1" dirty="0" err="1" smtClean="0">
                <a:solidFill>
                  <a:srgbClr val="003300"/>
                </a:solidFill>
              </a:rPr>
              <a:t>жовтому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середовищі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жовтими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Мінливе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nek010094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4643446"/>
            <a:ext cx="2286000" cy="1709928"/>
          </a:xfrm>
          <a:prstGeom prst="rect">
            <a:avLst/>
          </a:prstGeom>
        </p:spPr>
      </p:pic>
      <p:pic>
        <p:nvPicPr>
          <p:cNvPr id="9" name="Рисунок 8" descr="гол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4643446"/>
            <a:ext cx="2700336" cy="1547810"/>
          </a:xfrm>
          <a:prstGeom prst="rect">
            <a:avLst/>
          </a:prstGeom>
        </p:spPr>
      </p:pic>
      <p:pic>
        <p:nvPicPr>
          <p:cNvPr id="12" name="Рисунок 11" descr="833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4786322"/>
            <a:ext cx="2214578" cy="114300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85860"/>
            <a:ext cx="8643998" cy="542928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Змінюють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свій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колір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</a:t>
            </a:r>
          </a:p>
          <a:p>
            <a:pPr>
              <a:buNone/>
            </a:pPr>
            <a:endParaRPr lang="ru-RU" b="1" dirty="0" smtClean="0">
              <a:solidFill>
                <a:srgbClr val="0033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33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3300"/>
              </a:solidFill>
            </a:endParaRPr>
          </a:p>
          <a:p>
            <a:pPr>
              <a:buNone/>
            </a:pPr>
            <a:endParaRPr lang="ru-RU" b="1" dirty="0" smtClean="0">
              <a:solidFill>
                <a:srgbClr val="0033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</a:t>
            </a:r>
            <a:r>
              <a:rPr lang="ru-RU" b="1" dirty="0" err="1" smtClean="0">
                <a:solidFill>
                  <a:srgbClr val="003300"/>
                </a:solidFill>
              </a:rPr>
              <a:t>ящірки</a:t>
            </a:r>
            <a:r>
              <a:rPr lang="ru-RU" b="1" dirty="0" smtClean="0">
                <a:solidFill>
                  <a:srgbClr val="003300"/>
                </a:solidFill>
              </a:rPr>
              <a:t>. Особливо </a:t>
            </a:r>
            <a:r>
              <a:rPr lang="ru-RU" b="1" dirty="0" err="1" smtClean="0">
                <a:solidFill>
                  <a:srgbClr val="003300"/>
                </a:solidFill>
              </a:rPr>
              <a:t>яскраво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ця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властивість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проявляється</a:t>
            </a:r>
            <a:r>
              <a:rPr lang="ru-RU" b="1" dirty="0" smtClean="0">
                <a:solidFill>
                  <a:srgbClr val="003300"/>
                </a:solidFill>
              </a:rPr>
              <a:t> у хамелеона. </a:t>
            </a:r>
            <a:r>
              <a:rPr lang="ru-RU" b="1" dirty="0" err="1" smtClean="0">
                <a:solidFill>
                  <a:srgbClr val="003300"/>
                </a:solidFill>
              </a:rPr>
              <a:t>Швидка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 зеленого до </a:t>
            </a:r>
            <a:r>
              <a:rPr lang="ru-RU" b="1" dirty="0" err="1" smtClean="0">
                <a:solidFill>
                  <a:srgbClr val="003300"/>
                </a:solidFill>
              </a:rPr>
              <a:t>жовтого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бурого </a:t>
            </a:r>
            <a:r>
              <a:rPr lang="ru-RU" b="1" dirty="0" err="1" smtClean="0">
                <a:solidFill>
                  <a:srgbClr val="003300"/>
                </a:solidFill>
              </a:rPr>
              <a:t>робить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його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майже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непомітним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між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гілками</a:t>
            </a:r>
            <a:r>
              <a:rPr lang="ru-RU" b="1" dirty="0" smtClean="0">
                <a:solidFill>
                  <a:srgbClr val="003300"/>
                </a:solidFill>
              </a:rPr>
              <a:t> та листками. </a:t>
            </a:r>
            <a:r>
              <a:rPr lang="ru-RU" b="1" dirty="0" err="1" smtClean="0">
                <a:solidFill>
                  <a:srgbClr val="003300"/>
                </a:solidFill>
              </a:rPr>
              <a:t>Крім</a:t>
            </a:r>
            <a:r>
              <a:rPr lang="ru-RU" b="1" dirty="0" smtClean="0">
                <a:solidFill>
                  <a:srgbClr val="003300"/>
                </a:solidFill>
              </a:rPr>
              <a:t> того хамелеон </a:t>
            </a:r>
            <a:r>
              <a:rPr lang="ru-RU" b="1" dirty="0" err="1" smtClean="0">
                <a:solidFill>
                  <a:srgbClr val="003300"/>
                </a:solidFill>
              </a:rPr>
              <a:t>може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відлякувати</a:t>
            </a:r>
            <a:r>
              <a:rPr lang="ru-RU" b="1" dirty="0" smtClean="0">
                <a:solidFill>
                  <a:srgbClr val="003300"/>
                </a:solidFill>
              </a:rPr>
              <a:t> ворога </a:t>
            </a:r>
            <a:r>
              <a:rPr lang="ru-RU" b="1" dirty="0" err="1" smtClean="0">
                <a:solidFill>
                  <a:srgbClr val="003300"/>
                </a:solidFill>
              </a:rPr>
              <a:t>швидкою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зміною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контрастних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кольорів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стаючи</a:t>
            </a:r>
            <a:r>
              <a:rPr lang="ru-RU" b="1" dirty="0" smtClean="0">
                <a:solidFill>
                  <a:srgbClr val="003300"/>
                </a:solidFill>
              </a:rPr>
              <a:t> то </a:t>
            </a:r>
            <a:r>
              <a:rPr lang="ru-RU" b="1" dirty="0" err="1" smtClean="0">
                <a:solidFill>
                  <a:srgbClr val="003300"/>
                </a:solidFill>
              </a:rPr>
              <a:t>яскраво-зеленим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то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червоним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чорним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Мінливе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Chamele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1785926"/>
            <a:ext cx="2608328" cy="1714512"/>
          </a:xfrm>
          <a:prstGeom prst="rect">
            <a:avLst/>
          </a:prstGeom>
        </p:spPr>
      </p:pic>
      <p:pic>
        <p:nvPicPr>
          <p:cNvPr id="9" name="Рисунок 8" descr="хамелеон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1785926"/>
            <a:ext cx="2500330" cy="1714512"/>
          </a:xfrm>
          <a:prstGeom prst="rect">
            <a:avLst/>
          </a:prstGeom>
        </p:spPr>
      </p:pic>
      <p:pic>
        <p:nvPicPr>
          <p:cNvPr id="10" name="Рисунок 9" descr="хамел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1357298"/>
            <a:ext cx="2428892" cy="207170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357299"/>
            <a:ext cx="8572560" cy="3000396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Змінює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своє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в момент </a:t>
            </a:r>
            <a:r>
              <a:rPr lang="ru-RU" b="1" dirty="0" err="1" smtClean="0">
                <a:solidFill>
                  <a:srgbClr val="003300"/>
                </a:solidFill>
              </a:rPr>
              <a:t>небезпеки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головоногий </a:t>
            </a:r>
            <a:r>
              <a:rPr lang="ru-RU" b="1" dirty="0" err="1" smtClean="0">
                <a:solidFill>
                  <a:srgbClr val="003300"/>
                </a:solidFill>
              </a:rPr>
              <a:t>молюск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восьминіг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Ця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може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миттєво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маскуватися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під</a:t>
            </a:r>
            <a:r>
              <a:rPr lang="ru-RU" b="1" dirty="0" smtClean="0">
                <a:solidFill>
                  <a:srgbClr val="003300"/>
                </a:solidFill>
              </a:rPr>
              <a:t> грунт </a:t>
            </a:r>
            <a:r>
              <a:rPr lang="ru-RU" b="1" dirty="0" err="1" smtClean="0">
                <a:solidFill>
                  <a:srgbClr val="003300"/>
                </a:solidFill>
              </a:rPr>
              <a:t>якого-завгодно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кольору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повторюючи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найхитріший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малюнок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морського</a:t>
            </a:r>
            <a:r>
              <a:rPr lang="ru-RU" b="1" dirty="0" smtClean="0">
                <a:solidFill>
                  <a:srgbClr val="003300"/>
                </a:solidFill>
              </a:rPr>
              <a:t> дна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водоростей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Цікаво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це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робить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також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каракатиця</a:t>
            </a:r>
            <a:r>
              <a:rPr lang="ru-RU" b="1" dirty="0" smtClean="0">
                <a:solidFill>
                  <a:srgbClr val="003300"/>
                </a:solidFill>
              </a:rPr>
              <a:t>.  </a:t>
            </a:r>
          </a:p>
          <a:p>
            <a:pPr algn="just">
              <a:lnSpc>
                <a:spcPct val="80000"/>
              </a:lnSpc>
              <a:buNone/>
            </a:pPr>
            <a:endParaRPr lang="ru-RU" dirty="0" smtClean="0"/>
          </a:p>
          <a:p>
            <a:pPr algn="just">
              <a:lnSpc>
                <a:spcPct val="80000"/>
              </a:lnSpc>
            </a:pPr>
            <a:endParaRPr lang="ru-RU" dirty="0" smtClean="0"/>
          </a:p>
          <a:p>
            <a:pPr algn="just">
              <a:lnSpc>
                <a:spcPct val="80000"/>
              </a:lnSpc>
            </a:pPr>
            <a:endParaRPr lang="ru-RU" i="1" dirty="0" smtClean="0"/>
          </a:p>
          <a:p>
            <a:pPr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Мінливе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4143380"/>
            <a:ext cx="3214710" cy="2284286"/>
          </a:xfrm>
          <a:prstGeom prst="rect">
            <a:avLst/>
          </a:prstGeom>
        </p:spPr>
      </p:pic>
      <p:pic>
        <p:nvPicPr>
          <p:cNvPr id="11" name="Рисунок 10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4357694"/>
            <a:ext cx="3000396" cy="214314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9"/>
            <a:ext cx="8643998" cy="364333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Майстерно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керують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своїм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різноманітним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забарвленням</a:t>
            </a:r>
            <a:r>
              <a:rPr lang="ru-RU" sz="3500" b="1" dirty="0" smtClean="0">
                <a:solidFill>
                  <a:srgbClr val="003300"/>
                </a:solidFill>
              </a:rPr>
              <a:t>, </a:t>
            </a:r>
            <a:r>
              <a:rPr lang="ru-RU" sz="3500" b="1" dirty="0" err="1" smtClean="0">
                <a:solidFill>
                  <a:srgbClr val="003300"/>
                </a:solidFill>
              </a:rPr>
              <a:t>навіть</a:t>
            </a:r>
            <a:r>
              <a:rPr lang="ru-RU" sz="3500" b="1" dirty="0" smtClean="0">
                <a:solidFill>
                  <a:srgbClr val="003300"/>
                </a:solidFill>
              </a:rPr>
              <a:t>, </a:t>
            </a:r>
            <a:r>
              <a:rPr lang="ru-RU" sz="3500" b="1" dirty="0" err="1" smtClean="0">
                <a:solidFill>
                  <a:srgbClr val="003300"/>
                </a:solidFill>
              </a:rPr>
              <a:t>павуки</a:t>
            </a:r>
            <a:r>
              <a:rPr lang="ru-RU" sz="3500" b="1" dirty="0" smtClean="0">
                <a:solidFill>
                  <a:srgbClr val="003300"/>
                </a:solidFill>
              </a:rPr>
              <a:t>. </a:t>
            </a:r>
            <a:r>
              <a:rPr lang="ru-RU" sz="3500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sz="3500" b="1" dirty="0" smtClean="0">
                <a:solidFill>
                  <a:srgbClr val="003300"/>
                </a:solidFill>
              </a:rPr>
              <a:t>, </a:t>
            </a:r>
            <a:r>
              <a:rPr lang="ru-RU" sz="3500" b="1" dirty="0" err="1" smtClean="0">
                <a:solidFill>
                  <a:srgbClr val="003300"/>
                </a:solidFill>
              </a:rPr>
              <a:t>павук-бокохід</a:t>
            </a:r>
            <a:r>
              <a:rPr lang="ru-RU" sz="3500" b="1" dirty="0" smtClean="0">
                <a:solidFill>
                  <a:srgbClr val="003300"/>
                </a:solidFill>
              </a:rPr>
              <a:t>, </a:t>
            </a:r>
            <a:r>
              <a:rPr lang="ru-RU" sz="35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якого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стає</a:t>
            </a:r>
            <a:r>
              <a:rPr lang="ru-RU" sz="3500" b="1" dirty="0" smtClean="0">
                <a:solidFill>
                  <a:srgbClr val="003300"/>
                </a:solidFill>
              </a:rPr>
              <a:t> то </a:t>
            </a:r>
            <a:r>
              <a:rPr lang="ru-RU" sz="3500" b="1" dirty="0" err="1" smtClean="0">
                <a:solidFill>
                  <a:srgbClr val="003300"/>
                </a:solidFill>
              </a:rPr>
              <a:t>білим</a:t>
            </a:r>
            <a:r>
              <a:rPr lang="ru-RU" sz="3500" b="1" dirty="0" smtClean="0">
                <a:solidFill>
                  <a:srgbClr val="003300"/>
                </a:solidFill>
              </a:rPr>
              <a:t>, </a:t>
            </a:r>
            <a:r>
              <a:rPr lang="ru-RU" sz="3500" b="1" dirty="0" err="1" smtClean="0">
                <a:solidFill>
                  <a:srgbClr val="003300"/>
                </a:solidFill>
              </a:rPr>
              <a:t>то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жовтим</a:t>
            </a:r>
            <a:r>
              <a:rPr lang="ru-RU" sz="3500" b="1" dirty="0" smtClean="0">
                <a:solidFill>
                  <a:srgbClr val="003300"/>
                </a:solidFill>
              </a:rPr>
              <a:t>, </a:t>
            </a:r>
            <a:r>
              <a:rPr lang="ru-RU" sz="3500" b="1" dirty="0" err="1" smtClean="0">
                <a:solidFill>
                  <a:srgbClr val="003300"/>
                </a:solidFill>
              </a:rPr>
              <a:t>то</a:t>
            </a:r>
            <a:r>
              <a:rPr lang="ru-RU" sz="3500" b="1" dirty="0" smtClean="0">
                <a:solidFill>
                  <a:srgbClr val="003300"/>
                </a:solidFill>
              </a:rPr>
              <a:t> зеленим, у </a:t>
            </a:r>
            <a:r>
              <a:rPr lang="ru-RU" sz="3500" b="1" dirty="0" err="1" smtClean="0">
                <a:solidFill>
                  <a:srgbClr val="003300"/>
                </a:solidFill>
              </a:rPr>
              <a:t>залежності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від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кольору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err="1" smtClean="0">
                <a:solidFill>
                  <a:srgbClr val="003300"/>
                </a:solidFill>
              </a:rPr>
              <a:t>листків</a:t>
            </a:r>
            <a:r>
              <a:rPr lang="ru-RU" sz="3500" b="1" dirty="0" smtClean="0">
                <a:solidFill>
                  <a:srgbClr val="003300"/>
                </a:solidFill>
              </a:rPr>
              <a:t> та </a:t>
            </a:r>
            <a:r>
              <a:rPr lang="ru-RU" sz="3500" b="1" dirty="0" err="1" smtClean="0">
                <a:solidFill>
                  <a:srgbClr val="003300"/>
                </a:solidFill>
              </a:rPr>
              <a:t>пелюсток</a:t>
            </a:r>
            <a:r>
              <a:rPr lang="ru-RU" sz="3500" b="1" dirty="0" smtClean="0">
                <a:solidFill>
                  <a:srgbClr val="003300"/>
                </a:solidFill>
              </a:rPr>
              <a:t>, по </a:t>
            </a:r>
            <a:r>
              <a:rPr lang="ru-RU" sz="3500" b="1" dirty="0" err="1" smtClean="0">
                <a:solidFill>
                  <a:srgbClr val="003300"/>
                </a:solidFill>
              </a:rPr>
              <a:t>яких</a:t>
            </a:r>
            <a:r>
              <a:rPr lang="ru-RU" sz="3500" b="1" dirty="0" smtClean="0">
                <a:solidFill>
                  <a:srgbClr val="003300"/>
                </a:solidFill>
              </a:rPr>
              <a:t> </a:t>
            </a:r>
            <a:r>
              <a:rPr lang="ru-RU" sz="3500" b="1" dirty="0" smtClean="0">
                <a:solidFill>
                  <a:srgbClr val="003300"/>
                </a:solidFill>
              </a:rPr>
              <a:t>                    </a:t>
            </a:r>
            <a:r>
              <a:rPr lang="ru-RU" sz="3500" b="1" dirty="0" err="1" smtClean="0">
                <a:solidFill>
                  <a:srgbClr val="003300"/>
                </a:solidFill>
              </a:rPr>
              <a:t>він</a:t>
            </a:r>
            <a:r>
              <a:rPr lang="ru-RU" sz="3500" b="1" dirty="0" smtClean="0">
                <a:solidFill>
                  <a:srgbClr val="003300"/>
                </a:solidFill>
              </a:rPr>
              <a:t>  </a:t>
            </a:r>
            <a:r>
              <a:rPr lang="ru-RU" sz="3500" b="1" dirty="0" err="1" smtClean="0">
                <a:solidFill>
                  <a:srgbClr val="003300"/>
                </a:solidFill>
              </a:rPr>
              <a:t>переміщується</a:t>
            </a:r>
            <a:r>
              <a:rPr lang="ru-RU" sz="3500" b="1" dirty="0" smtClean="0">
                <a:solidFill>
                  <a:srgbClr val="003300"/>
                </a:solidFill>
              </a:rPr>
              <a:t>.</a:t>
            </a:r>
          </a:p>
          <a:p>
            <a:pPr algn="just">
              <a:lnSpc>
                <a:spcPct val="80000"/>
              </a:lnSpc>
              <a:buNone/>
            </a:pPr>
            <a:endParaRPr lang="ru-RU" dirty="0" smtClean="0"/>
          </a:p>
          <a:p>
            <a:pPr algn="just">
              <a:lnSpc>
                <a:spcPct val="80000"/>
              </a:lnSpc>
              <a:buNone/>
            </a:pPr>
            <a:endParaRPr lang="ru-RU" dirty="0" smtClean="0"/>
          </a:p>
          <a:p>
            <a:pPr algn="just">
              <a:lnSpc>
                <a:spcPct val="80000"/>
              </a:lnSpc>
            </a:pPr>
            <a:endParaRPr lang="ru-RU" i="1" dirty="0" smtClean="0"/>
          </a:p>
          <a:p>
            <a:pPr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Мінливе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 descr="Misumena_vat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4714884"/>
            <a:ext cx="2357454" cy="1835850"/>
          </a:xfrm>
          <a:prstGeom prst="rect">
            <a:avLst/>
          </a:prstGeom>
        </p:spPr>
      </p:pic>
      <p:pic>
        <p:nvPicPr>
          <p:cNvPr id="8" name="Рисунок 7" descr="06_09_мизуме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3643314"/>
            <a:ext cx="2071702" cy="1857388"/>
          </a:xfrm>
          <a:prstGeom prst="rect">
            <a:avLst/>
          </a:prstGeom>
        </p:spPr>
      </p:pic>
      <p:pic>
        <p:nvPicPr>
          <p:cNvPr id="9" name="Рисунок 8" descr="павук мизумена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2" y="4429132"/>
            <a:ext cx="2357454" cy="178595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1285860"/>
            <a:ext cx="8643998" cy="535785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Більшість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тварин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які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не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мають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достатньої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сили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дати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відсіч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ворогу,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намагаються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все-таки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відлякувати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його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приймаючи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різноманітні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погрозливі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пози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.             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ящірка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                               круглоголовка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розкриває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                                 рот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і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розтягує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білявушні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                                   складки,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які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наливаються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                         кров</a:t>
            </a:r>
            <a:r>
              <a:rPr lang="en-US" b="1" dirty="0" smtClean="0">
                <a:solidFill>
                  <a:srgbClr val="003300"/>
                </a:solidFill>
                <a:cs typeface="Times New Roman" pitchFamily="18" charset="0"/>
              </a:rPr>
              <a:t>’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ю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 </a:t>
            </a:r>
            <a:r>
              <a:rPr lang="uk-UA" b="1" dirty="0" smtClean="0">
                <a:solidFill>
                  <a:srgbClr val="003300"/>
                </a:solidFill>
                <a:cs typeface="Times New Roman" pitchFamily="18" charset="0"/>
              </a:rPr>
              <a:t>і разом з ротом       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створює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враження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                                          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величезної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  <a:cs typeface="Times New Roman" pitchFamily="18" charset="0"/>
              </a:rPr>
              <a:t>пащі</a:t>
            </a:r>
            <a:r>
              <a:rPr lang="ru-RU" b="1" dirty="0" smtClean="0">
                <a:solidFill>
                  <a:srgbClr val="003300"/>
                </a:solidFill>
                <a:cs typeface="Times New Roman" pitchFamily="18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Погрозлива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поза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1086_147417375949f474d86b71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2643182"/>
            <a:ext cx="2428892" cy="185738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00694" y="4643446"/>
            <a:ext cx="3014674" cy="172402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357298"/>
            <a:ext cx="87154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</a:rPr>
              <a:t>   </a:t>
            </a:r>
            <a:r>
              <a:rPr lang="ru-RU" sz="3200" b="1" dirty="0" err="1" smtClean="0">
                <a:solidFill>
                  <a:srgbClr val="003300"/>
                </a:solidFill>
              </a:rPr>
              <a:t>Ще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більший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відлякуючий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ефект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досягається</a:t>
            </a:r>
            <a:r>
              <a:rPr lang="ru-RU" sz="3200" b="1" dirty="0" smtClean="0">
                <a:solidFill>
                  <a:srgbClr val="003300"/>
                </a:solidFill>
              </a:rPr>
              <a:t> у </a:t>
            </a:r>
            <a:r>
              <a:rPr lang="ru-RU" sz="3200" b="1" dirty="0" err="1" smtClean="0">
                <a:solidFill>
                  <a:srgbClr val="003300"/>
                </a:solidFill>
              </a:rPr>
              <a:t>плащоносної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ящірки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r>
              <a:rPr lang="ru-RU" sz="3200" b="1" dirty="0" err="1" smtClean="0">
                <a:solidFill>
                  <a:srgbClr val="003300"/>
                </a:solidFill>
              </a:rPr>
              <a:t>Приймаючи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погрозливу</a:t>
            </a:r>
            <a:r>
              <a:rPr lang="ru-RU" sz="3200" b="1" dirty="0" smtClean="0">
                <a:solidFill>
                  <a:srgbClr val="003300"/>
                </a:solidFill>
              </a:rPr>
              <a:t> позу, вона </a:t>
            </a:r>
            <a:r>
              <a:rPr lang="ru-RU" sz="3200" b="1" dirty="0" err="1" smtClean="0">
                <a:solidFill>
                  <a:srgbClr val="003300"/>
                </a:solidFill>
              </a:rPr>
              <a:t>раптово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неначе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парасольку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розкриває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кожну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перетинку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розміщену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                                        </a:t>
            </a:r>
          </a:p>
          <a:p>
            <a:r>
              <a:rPr lang="ru-RU" sz="3200" b="1" dirty="0" smtClean="0">
                <a:solidFill>
                  <a:srgbClr val="003300"/>
                </a:solidFill>
              </a:rPr>
              <a:t>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навколо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шиї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r>
              <a:rPr lang="ru-RU" sz="3200" b="1" dirty="0" err="1" smtClean="0">
                <a:solidFill>
                  <a:srgbClr val="003300"/>
                </a:solidFill>
              </a:rPr>
              <a:t>Раптове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виникнення</a:t>
            </a:r>
            <a:r>
              <a:rPr lang="ru-RU" sz="3200" b="1" dirty="0" smtClean="0">
                <a:solidFill>
                  <a:srgbClr val="003300"/>
                </a:solidFill>
              </a:rPr>
              <a:t>   </a:t>
            </a:r>
          </a:p>
          <a:p>
            <a:r>
              <a:rPr lang="ru-RU" sz="3200" b="1" dirty="0" smtClean="0">
                <a:solidFill>
                  <a:srgbClr val="003300"/>
                </a:solidFill>
              </a:rPr>
              <a:t>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яскраво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розкритого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комірця-плаща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</a:p>
          <a:p>
            <a:r>
              <a:rPr lang="ru-RU" sz="3200" b="1" dirty="0" smtClean="0">
                <a:solidFill>
                  <a:srgbClr val="003300"/>
                </a:solidFill>
              </a:rPr>
              <a:t>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що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оточує</a:t>
            </a:r>
            <a:r>
              <a:rPr lang="ru-RU" sz="3200" b="1" dirty="0" smtClean="0">
                <a:solidFill>
                  <a:srgbClr val="003300"/>
                </a:solidFill>
              </a:rPr>
              <a:t> широко </a:t>
            </a:r>
            <a:r>
              <a:rPr lang="ru-RU" sz="3200" b="1" dirty="0" err="1" smtClean="0">
                <a:solidFill>
                  <a:srgbClr val="003300"/>
                </a:solidFill>
              </a:rPr>
              <a:t>оскалену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пащу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</a:p>
          <a:p>
            <a:r>
              <a:rPr lang="ru-RU" sz="3200" b="1" dirty="0" smtClean="0">
                <a:solidFill>
                  <a:srgbClr val="003300"/>
                </a:solidFill>
              </a:rPr>
              <a:t>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відлякує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</a:t>
            </a:r>
          </a:p>
          <a:p>
            <a:r>
              <a:rPr lang="ru-RU" sz="3200" b="1" dirty="0" smtClean="0">
                <a:solidFill>
                  <a:srgbClr val="003300"/>
                </a:solidFill>
              </a:rPr>
              <a:t>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її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ворогів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endParaRPr lang="uk-UA" sz="3200" dirty="0">
              <a:solidFill>
                <a:srgbClr val="00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Погрозлива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поза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frilled-liz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714752"/>
            <a:ext cx="1643074" cy="2228476"/>
          </a:xfrm>
          <a:prstGeom prst="rect">
            <a:avLst/>
          </a:prstGeom>
        </p:spPr>
      </p:pic>
      <p:pic>
        <p:nvPicPr>
          <p:cNvPr id="8" name="Рисунок 7" descr="Plas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4929198"/>
            <a:ext cx="2357454" cy="157163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0006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погрозливою</a:t>
            </a:r>
            <a:r>
              <a:rPr lang="ru-RU" b="1" dirty="0" smtClean="0">
                <a:solidFill>
                  <a:srgbClr val="003300"/>
                </a:solidFill>
              </a:rPr>
              <a:t> позою </a:t>
            </a:r>
            <a:r>
              <a:rPr lang="ru-RU" b="1" dirty="0" err="1" smtClean="0">
                <a:solidFill>
                  <a:srgbClr val="003300"/>
                </a:solidFill>
              </a:rPr>
              <a:t>цікаві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кобри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ошийкові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змії</a:t>
            </a:r>
            <a:r>
              <a:rPr lang="ru-RU" b="1" dirty="0" smtClean="0">
                <a:solidFill>
                  <a:srgbClr val="003300"/>
                </a:solidFill>
              </a:rPr>
              <a:t> та особливо </a:t>
            </a:r>
            <a:r>
              <a:rPr lang="ru-RU" b="1" dirty="0" err="1" smtClean="0">
                <a:solidFill>
                  <a:srgbClr val="003300"/>
                </a:solidFill>
              </a:rPr>
              <a:t>сіра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деревна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змія</a:t>
            </a:r>
            <a:r>
              <a:rPr lang="ru-RU" b="1" dirty="0" smtClean="0">
                <a:solidFill>
                  <a:srgbClr val="003300"/>
                </a:solidFill>
              </a:rPr>
              <a:t>, у </a:t>
            </a:r>
            <a:r>
              <a:rPr lang="ru-RU" b="1" dirty="0" err="1" smtClean="0">
                <a:solidFill>
                  <a:srgbClr val="003300"/>
                </a:solidFill>
              </a:rPr>
              <a:t>якої</a:t>
            </a:r>
            <a:r>
              <a:rPr lang="ru-RU" b="1" dirty="0" smtClean="0">
                <a:solidFill>
                  <a:srgbClr val="003300"/>
                </a:solidFill>
              </a:rPr>
              <a:t> при </a:t>
            </a:r>
            <a:r>
              <a:rPr lang="ru-RU" b="1" dirty="0" err="1" smtClean="0">
                <a:solidFill>
                  <a:srgbClr val="003300"/>
                </a:solidFill>
              </a:rPr>
              <a:t>відлякуванні</a:t>
            </a:r>
            <a:r>
              <a:rPr lang="ru-RU" b="1" dirty="0" smtClean="0">
                <a:solidFill>
                  <a:srgbClr val="003300"/>
                </a:solidFill>
              </a:rPr>
              <a:t> ворога </a:t>
            </a:r>
            <a:r>
              <a:rPr lang="ru-RU" b="1" dirty="0" err="1" smtClean="0">
                <a:solidFill>
                  <a:srgbClr val="003300"/>
                </a:solidFill>
              </a:rPr>
              <a:t>різко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змінюється</a:t>
            </a:r>
            <a:r>
              <a:rPr lang="ru-RU" b="1" dirty="0" smtClean="0">
                <a:solidFill>
                  <a:srgbClr val="003300"/>
                </a:solidFill>
              </a:rPr>
              <a:t> форма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передньої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частини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тіла</a:t>
            </a:r>
            <a:r>
              <a:rPr lang="ru-RU" b="1" dirty="0" smtClean="0">
                <a:solidFill>
                  <a:srgbClr val="003300"/>
                </a:solidFill>
              </a:rPr>
              <a:t>.                                  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Крім</a:t>
            </a:r>
            <a:r>
              <a:rPr lang="ru-RU" b="1" dirty="0" smtClean="0">
                <a:solidFill>
                  <a:srgbClr val="003300"/>
                </a:solidFill>
              </a:rPr>
              <a:t> того, </a:t>
            </a:r>
            <a:r>
              <a:rPr lang="ru-RU" b="1" dirty="0" err="1" smtClean="0">
                <a:solidFill>
                  <a:srgbClr val="003300"/>
                </a:solidFill>
              </a:rPr>
              <a:t>змія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висовує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довгий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червоний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язик</a:t>
            </a:r>
            <a:r>
              <a:rPr lang="ru-RU" b="1" dirty="0" smtClean="0">
                <a:solidFill>
                  <a:srgbClr val="003300"/>
                </a:solidFill>
              </a:rPr>
              <a:t> та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закидає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його</a:t>
            </a:r>
            <a:r>
              <a:rPr lang="ru-RU" b="1" dirty="0" smtClean="0">
                <a:solidFill>
                  <a:srgbClr val="003300"/>
                </a:solidFill>
              </a:rPr>
              <a:t> на                                              голову.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Погрозлива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поза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кобр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3571876"/>
            <a:ext cx="4500564" cy="278608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9"/>
            <a:ext cx="8643998" cy="2571768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Погрозлива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поза як </a:t>
            </a:r>
            <a:r>
              <a:rPr lang="ru-RU" b="1" dirty="0" err="1" smtClean="0">
                <a:solidFill>
                  <a:srgbClr val="003300"/>
                </a:solidFill>
              </a:rPr>
              <a:t>спосіб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відлякування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виробилась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деяких</a:t>
            </a:r>
            <a:r>
              <a:rPr lang="ru-RU" b="1" dirty="0" smtClean="0">
                <a:solidFill>
                  <a:srgbClr val="003300"/>
                </a:solidFill>
              </a:rPr>
              <a:t> комах. </a:t>
            </a:r>
            <a:r>
              <a:rPr lang="ru-RU" b="1" dirty="0" err="1" smtClean="0">
                <a:solidFill>
                  <a:srgbClr val="003300"/>
                </a:solidFill>
              </a:rPr>
              <a:t>Змінюються</a:t>
            </a:r>
            <a:r>
              <a:rPr lang="ru-RU" b="1" dirty="0" smtClean="0">
                <a:solidFill>
                  <a:srgbClr val="003300"/>
                </a:solidFill>
              </a:rPr>
              <a:t> в момент </a:t>
            </a:r>
            <a:r>
              <a:rPr lang="ru-RU" b="1" dirty="0" err="1" smtClean="0">
                <a:solidFill>
                  <a:srgbClr val="003300"/>
                </a:solidFill>
              </a:rPr>
              <a:t>небезпеки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богомоли</a:t>
            </a:r>
            <a:r>
              <a:rPr lang="ru-RU" b="1" dirty="0" smtClean="0">
                <a:solidFill>
                  <a:srgbClr val="003300"/>
                </a:solidFill>
              </a:rPr>
              <a:t>, особливо </a:t>
            </a:r>
            <a:r>
              <a:rPr lang="ru-RU" b="1" dirty="0" err="1" smtClean="0">
                <a:solidFill>
                  <a:srgbClr val="003300"/>
                </a:solidFill>
              </a:rPr>
              <a:t>тропічні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види</a:t>
            </a:r>
            <a:r>
              <a:rPr lang="ru-RU" b="1" dirty="0" smtClean="0">
                <a:solidFill>
                  <a:srgbClr val="003300"/>
                </a:solidFill>
              </a:rPr>
              <a:t>, вони </a:t>
            </a:r>
            <a:r>
              <a:rPr lang="en-US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піднімають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надкрила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показують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яскраві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плями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одночасно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приймаючи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вичурну</a:t>
            </a:r>
            <a:r>
              <a:rPr lang="ru-RU" b="1" dirty="0" smtClean="0">
                <a:solidFill>
                  <a:srgbClr val="003300"/>
                </a:solidFill>
              </a:rPr>
              <a:t> позу. </a:t>
            </a:r>
            <a:endParaRPr lang="ru-RU" b="1" i="1" dirty="0" smtClean="0">
              <a:solidFill>
                <a:srgbClr val="003300"/>
              </a:solidFill>
            </a:endParaRPr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Погрозлива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поза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06c87b7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4357694"/>
            <a:ext cx="2571768" cy="2000264"/>
          </a:xfrm>
          <a:prstGeom prst="rect">
            <a:avLst/>
          </a:prstGeom>
        </p:spPr>
      </p:pic>
      <p:pic>
        <p:nvPicPr>
          <p:cNvPr id="9" name="Рисунок 8" descr="богомм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4000504"/>
            <a:ext cx="1857388" cy="2143140"/>
          </a:xfrm>
          <a:prstGeom prst="rect">
            <a:avLst/>
          </a:prstGeom>
        </p:spPr>
      </p:pic>
      <p:pic>
        <p:nvPicPr>
          <p:cNvPr id="10" name="Рисунок 9" descr="x_a985838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3929066"/>
            <a:ext cx="2428892" cy="207170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485778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Метелик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«глазчатая зубчатка» при </a:t>
            </a:r>
            <a:r>
              <a:rPr lang="ru-RU" b="1" dirty="0" err="1" smtClean="0">
                <a:solidFill>
                  <a:srgbClr val="003300"/>
                </a:solidFill>
              </a:rPr>
              <a:t>виникненні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небезпеки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розводить</a:t>
            </a:r>
            <a:r>
              <a:rPr lang="ru-RU" b="1" dirty="0" smtClean="0">
                <a:solidFill>
                  <a:srgbClr val="003300"/>
                </a:solidFill>
              </a:rPr>
              <a:t> в </a:t>
            </a:r>
            <a:r>
              <a:rPr lang="ru-RU" b="1" dirty="0" err="1" smtClean="0">
                <a:solidFill>
                  <a:srgbClr val="003300"/>
                </a:solidFill>
              </a:rPr>
              <a:t>сторони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покривні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крила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показує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яскраві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задні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повертаючи</a:t>
            </a:r>
            <a:r>
              <a:rPr lang="ru-RU" b="1" dirty="0" smtClean="0">
                <a:solidFill>
                  <a:srgbClr val="003300"/>
                </a:solidFill>
              </a:rPr>
              <a:t> при </a:t>
            </a:r>
            <a:r>
              <a:rPr lang="ru-RU" b="1" dirty="0" err="1" smtClean="0">
                <a:solidFill>
                  <a:srgbClr val="003300"/>
                </a:solidFill>
              </a:rPr>
              <a:t>цьому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черевцем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Намагаються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злякати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ворогів</a:t>
            </a:r>
            <a:r>
              <a:rPr lang="ru-RU" b="1" dirty="0" smtClean="0">
                <a:solidFill>
                  <a:srgbClr val="003300"/>
                </a:solidFill>
              </a:rPr>
              <a:t>              </a:t>
            </a:r>
            <a:r>
              <a:rPr lang="ru-RU" b="1" dirty="0" err="1" smtClean="0">
                <a:solidFill>
                  <a:srgbClr val="003300"/>
                </a:solidFill>
              </a:rPr>
              <a:t>незвичайною</a:t>
            </a:r>
            <a:r>
              <a:rPr lang="ru-RU" b="1" dirty="0" smtClean="0">
                <a:solidFill>
                  <a:srgbClr val="003300"/>
                </a:solidFill>
              </a:rPr>
              <a:t> позою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гусені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 </a:t>
            </a:r>
            <a:r>
              <a:rPr lang="ru-RU" b="1" dirty="0" err="1" smtClean="0">
                <a:solidFill>
                  <a:srgbClr val="003300"/>
                </a:solidFill>
              </a:rPr>
              <a:t>гусінь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метелика</a:t>
            </a:r>
            <a:r>
              <a:rPr lang="ru-RU" b="1" dirty="0" smtClean="0">
                <a:solidFill>
                  <a:srgbClr val="003300"/>
                </a:solidFill>
              </a:rPr>
              <a:t>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великої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гарпії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різко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піднімає</a:t>
            </a:r>
            <a:r>
              <a:rPr lang="ru-RU" b="1" dirty="0" smtClean="0">
                <a:solidFill>
                  <a:srgbClr val="003300"/>
                </a:solidFill>
              </a:rPr>
              <a:t> догори </a:t>
            </a:r>
            <a:r>
              <a:rPr lang="ru-RU" b="1" dirty="0" err="1" smtClean="0">
                <a:solidFill>
                  <a:srgbClr val="003300"/>
                </a:solidFill>
              </a:rPr>
              <a:t>передню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частину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тіла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піднімає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довгі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рухливі</a:t>
            </a:r>
            <a:r>
              <a:rPr lang="ru-RU" b="1" dirty="0" smtClean="0">
                <a:solidFill>
                  <a:srgbClr val="003300"/>
                </a:solidFill>
              </a:rPr>
              <a:t> «</a:t>
            </a:r>
            <a:r>
              <a:rPr lang="ru-RU" b="1" dirty="0" err="1" smtClean="0">
                <a:solidFill>
                  <a:srgbClr val="003300"/>
                </a:solidFill>
              </a:rPr>
              <a:t>хвости</a:t>
            </a:r>
            <a:r>
              <a:rPr lang="ru-RU" b="1" dirty="0" smtClean="0">
                <a:solidFill>
                  <a:srgbClr val="003300"/>
                </a:solidFill>
              </a:rPr>
              <a:t>». </a:t>
            </a:r>
          </a:p>
          <a:p>
            <a:pPr algn="just">
              <a:lnSpc>
                <a:spcPct val="80000"/>
              </a:lnSpc>
              <a:buNone/>
            </a:pPr>
            <a:endParaRPr lang="ru-RU" i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Погрозлива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поза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ЗУБЧАТКА_ГЛАЗЧАТА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6" y="2714620"/>
            <a:ext cx="1817942" cy="1428760"/>
          </a:xfrm>
          <a:prstGeom prst="rect">
            <a:avLst/>
          </a:prstGeom>
        </p:spPr>
      </p:pic>
      <p:pic>
        <p:nvPicPr>
          <p:cNvPr id="10" name="Рисунок 9" descr="2215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20" y="4286256"/>
            <a:ext cx="1801368" cy="2133600"/>
          </a:xfrm>
          <a:prstGeom prst="rect">
            <a:avLst/>
          </a:prstGeom>
        </p:spPr>
      </p:pic>
      <p:pic>
        <p:nvPicPr>
          <p:cNvPr id="11" name="Рисунок 10" descr="гарпия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5286388"/>
            <a:ext cx="2128049" cy="104573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28641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	   </a:t>
            </a:r>
            <a:r>
              <a:rPr lang="ru-RU" b="1" dirty="0" err="1" smtClean="0">
                <a:solidFill>
                  <a:srgbClr val="003300"/>
                </a:solidFill>
              </a:rPr>
              <a:t>Інстинкт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завмирання</a:t>
            </a:r>
            <a:r>
              <a:rPr lang="ru-RU" b="1" dirty="0" smtClean="0">
                <a:solidFill>
                  <a:srgbClr val="003300"/>
                </a:solidFill>
              </a:rPr>
              <a:t> добре </a:t>
            </a:r>
            <a:r>
              <a:rPr lang="ru-RU" b="1" dirty="0" err="1" smtClean="0">
                <a:solidFill>
                  <a:srgbClr val="003300"/>
                </a:solidFill>
              </a:rPr>
              <a:t>розвинений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птахів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Яскраво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виражена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така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поведінка</a:t>
            </a:r>
            <a:r>
              <a:rPr lang="ru-RU" b="1" dirty="0" smtClean="0">
                <a:solidFill>
                  <a:srgbClr val="003300"/>
                </a:solidFill>
              </a:rPr>
              <a:t> в </a:t>
            </a:r>
            <a:r>
              <a:rPr lang="ru-RU" b="1" dirty="0" err="1" smtClean="0">
                <a:solidFill>
                  <a:srgbClr val="003300"/>
                </a:solidFill>
              </a:rPr>
              <a:t>поодиноких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птахів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період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насиджування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Завмирають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на день </a:t>
            </a:r>
            <a:r>
              <a:rPr lang="ru-RU" b="1" dirty="0" err="1" smtClean="0">
                <a:solidFill>
                  <a:srgbClr val="003300"/>
                </a:solidFill>
              </a:rPr>
              <a:t>нічні</a:t>
            </a:r>
            <a:r>
              <a:rPr lang="ru-RU" b="1" dirty="0" smtClean="0">
                <a:solidFill>
                  <a:srgbClr val="003300"/>
                </a:solidFill>
              </a:rPr>
              <a:t> птахи,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дрімлюги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Так</a:t>
            </a:r>
            <a:r>
              <a:rPr lang="ru-RU" b="1" dirty="0" smtClean="0">
                <a:solidFill>
                  <a:srgbClr val="003300"/>
                </a:solidFill>
              </a:rPr>
              <a:t>, сидячий </a:t>
            </a:r>
            <a:r>
              <a:rPr lang="ru-RU" b="1" dirty="0" smtClean="0">
                <a:solidFill>
                  <a:srgbClr val="003300"/>
                </a:solidFill>
              </a:rPr>
              <a:t>на </a:t>
            </a:r>
            <a:r>
              <a:rPr lang="ru-RU" b="1" dirty="0" err="1" smtClean="0">
                <a:solidFill>
                  <a:srgbClr val="003300"/>
                </a:solidFill>
              </a:rPr>
              <a:t>гнізді</a:t>
            </a:r>
            <a:r>
              <a:rPr lang="ru-RU" b="1" dirty="0" smtClean="0">
                <a:solidFill>
                  <a:srgbClr val="003300"/>
                </a:solidFill>
              </a:rPr>
              <a:t> вальдшнеп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smtClean="0">
                <a:solidFill>
                  <a:srgbClr val="003300"/>
                </a:solidFill>
              </a:rPr>
              <a:t>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помітивши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небезпеку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щільно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притискується</a:t>
            </a:r>
            <a:r>
              <a:rPr lang="ru-RU" b="1" dirty="0" smtClean="0">
                <a:solidFill>
                  <a:srgbClr val="003300"/>
                </a:solidFill>
              </a:rPr>
              <a:t>  до </a:t>
            </a:r>
            <a:r>
              <a:rPr lang="ru-RU" b="1" dirty="0" err="1" smtClean="0">
                <a:solidFill>
                  <a:srgbClr val="003300"/>
                </a:solidFill>
              </a:rPr>
              <a:t>землі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завмирає</a:t>
            </a:r>
            <a:r>
              <a:rPr lang="ru-RU" b="1" dirty="0" smtClean="0">
                <a:solidFill>
                  <a:srgbClr val="003300"/>
                </a:solidFill>
              </a:rPr>
              <a:t>.  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Криптичне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така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нерухома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поза </a:t>
            </a:r>
            <a:r>
              <a:rPr lang="ru-RU" b="1" dirty="0" err="1" smtClean="0">
                <a:solidFill>
                  <a:srgbClr val="003300"/>
                </a:solidFill>
              </a:rPr>
              <a:t>роблять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птахів</a:t>
            </a:r>
            <a:r>
              <a:rPr lang="ru-RU" b="1" dirty="0" smtClean="0">
                <a:solidFill>
                  <a:srgbClr val="003300"/>
                </a:solidFill>
              </a:rPr>
              <a:t>     </a:t>
            </a:r>
            <a:endParaRPr lang="ru-RU" b="1" dirty="0" smtClean="0">
              <a:solidFill>
                <a:srgbClr val="00330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  </a:t>
            </a:r>
            <a:r>
              <a:rPr lang="ru-RU" b="1" dirty="0" smtClean="0">
                <a:solidFill>
                  <a:srgbClr val="003300"/>
                </a:solidFill>
              </a:rPr>
              <a:t>абсолютно </a:t>
            </a:r>
            <a:r>
              <a:rPr lang="ru-RU" b="1" dirty="0" err="1" smtClean="0">
                <a:solidFill>
                  <a:srgbClr val="003300"/>
                </a:solidFill>
              </a:rPr>
              <a:t>непомітними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  <a:endParaRPr lang="ru-RU" b="1" dirty="0" smtClean="0">
              <a:solidFill>
                <a:srgbClr val="003300"/>
              </a:solidFill>
            </a:endParaRP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Завмирання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20100bвальдш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4214818"/>
            <a:ext cx="2928958" cy="1928826"/>
          </a:xfrm>
          <a:prstGeom prst="rect">
            <a:avLst/>
          </a:prstGeom>
        </p:spPr>
      </p:pic>
      <p:pic>
        <p:nvPicPr>
          <p:cNvPr id="9" name="Рисунок 8" descr="14905 козодой дрымлюг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2571744"/>
            <a:ext cx="2590420" cy="178595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285860"/>
            <a:ext cx="8715436" cy="3686188"/>
          </a:xfrm>
        </p:spPr>
        <p:txBody>
          <a:bodyPr/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Нерідко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включає</a:t>
            </a:r>
            <a:r>
              <a:rPr lang="ru-RU" b="1" dirty="0" smtClean="0">
                <a:solidFill>
                  <a:srgbClr val="003300"/>
                </a:solidFill>
              </a:rPr>
              <a:t> в себе </a:t>
            </a:r>
            <a:r>
              <a:rPr lang="ru-RU" b="1" dirty="0" err="1" smtClean="0">
                <a:solidFill>
                  <a:srgbClr val="003300"/>
                </a:solidFill>
              </a:rPr>
              <a:t>малюнок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у </a:t>
            </a:r>
            <a:r>
              <a:rPr lang="uk-UA" b="1" dirty="0" smtClean="0">
                <a:solidFill>
                  <a:srgbClr val="003300"/>
                </a:solidFill>
              </a:rPr>
              <a:t>деяких </a:t>
            </a:r>
            <a:r>
              <a:rPr lang="ru-RU" b="1" dirty="0" err="1" smtClean="0">
                <a:solidFill>
                  <a:srgbClr val="003300"/>
                </a:solidFill>
              </a:rPr>
              <a:t>метеликів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крила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сірувато-бурі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великою </a:t>
            </a:r>
            <a:r>
              <a:rPr lang="ru-RU" b="1" dirty="0" err="1" smtClean="0">
                <a:solidFill>
                  <a:srgbClr val="003300"/>
                </a:solidFill>
              </a:rPr>
              <a:t>кількістю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смужок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ліній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плямочок</a:t>
            </a:r>
            <a:r>
              <a:rPr lang="ru-RU" b="1" dirty="0" smtClean="0">
                <a:solidFill>
                  <a:srgbClr val="003300"/>
                </a:solidFill>
              </a:rPr>
              <a:t>. Коли </a:t>
            </a:r>
            <a:r>
              <a:rPr lang="ru-RU" b="1" dirty="0" err="1" smtClean="0">
                <a:solidFill>
                  <a:srgbClr val="003300"/>
                </a:solidFill>
              </a:rPr>
              <a:t>така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комаха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сідає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smtClean="0">
                <a:solidFill>
                  <a:srgbClr val="003300"/>
                </a:solidFill>
              </a:rPr>
              <a:t>вона </a:t>
            </a:r>
            <a:r>
              <a:rPr lang="ru-RU" b="1" dirty="0" err="1" smtClean="0">
                <a:solidFill>
                  <a:srgbClr val="003300"/>
                </a:solidFill>
              </a:rPr>
              <a:t>повністю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зливається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квітками</a:t>
            </a:r>
            <a:r>
              <a:rPr lang="ru-RU" b="1" dirty="0" smtClean="0">
                <a:solidFill>
                  <a:srgbClr val="003300"/>
                </a:solidFill>
              </a:rPr>
              <a:t>, листками </a:t>
            </a:r>
            <a:r>
              <a:rPr lang="ru-RU" b="1" dirty="0" err="1" smtClean="0">
                <a:solidFill>
                  <a:srgbClr val="003300"/>
                </a:solidFill>
              </a:rPr>
              <a:t>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малюнком</a:t>
            </a:r>
            <a:r>
              <a:rPr lang="ru-RU" b="1" dirty="0" smtClean="0">
                <a:solidFill>
                  <a:srgbClr val="003300"/>
                </a:solidFill>
              </a:rPr>
              <a:t> кори.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0006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Захисне забарвлення</a:t>
            </a:r>
            <a:endParaRPr lang="uk-UA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Рисунок 9" descr="Callistege_m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8992" y="4429132"/>
            <a:ext cx="2428892" cy="1986730"/>
          </a:xfrm>
          <a:prstGeom prst="rect">
            <a:avLst/>
          </a:prstGeom>
        </p:spPr>
      </p:pic>
      <p:pic>
        <p:nvPicPr>
          <p:cNvPr id="11" name="Рисунок 10" descr="лен  то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4071942"/>
            <a:ext cx="2357454" cy="1928826"/>
          </a:xfrm>
          <a:prstGeom prst="rect">
            <a:avLst/>
          </a:prstGeom>
        </p:spPr>
      </p:pic>
      <p:pic>
        <p:nvPicPr>
          <p:cNvPr id="13" name="Рисунок 12" descr="animal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10" y="4643446"/>
            <a:ext cx="2214578" cy="200026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528641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Існують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які</a:t>
            </a:r>
            <a:r>
              <a:rPr lang="ru-RU" b="1" dirty="0" smtClean="0">
                <a:solidFill>
                  <a:srgbClr val="003300"/>
                </a:solidFill>
              </a:rPr>
              <a:t> в момент </a:t>
            </a:r>
            <a:r>
              <a:rPr lang="ru-RU" b="1" dirty="0" err="1" smtClean="0">
                <a:solidFill>
                  <a:srgbClr val="003300"/>
                </a:solidFill>
              </a:rPr>
              <a:t>небезпеки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впадають</a:t>
            </a:r>
            <a:r>
              <a:rPr lang="ru-RU" b="1" dirty="0" smtClean="0">
                <a:solidFill>
                  <a:srgbClr val="003300"/>
                </a:solidFill>
              </a:rPr>
              <a:t> в стан </a:t>
            </a:r>
            <a:r>
              <a:rPr lang="ru-RU" b="1" dirty="0" err="1" smtClean="0">
                <a:solidFill>
                  <a:srgbClr val="003300"/>
                </a:solidFill>
              </a:rPr>
              <a:t>оціпеніння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Класичним</a:t>
            </a:r>
            <a:r>
              <a:rPr lang="ru-RU" b="1" dirty="0" smtClean="0">
                <a:solidFill>
                  <a:srgbClr val="003300"/>
                </a:solidFill>
              </a:rPr>
              <a:t> прикладом </a:t>
            </a:r>
            <a:r>
              <a:rPr lang="ru-RU" b="1" dirty="0" err="1" smtClean="0">
                <a:solidFill>
                  <a:srgbClr val="003300"/>
                </a:solidFill>
              </a:rPr>
              <a:t>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поведінка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опосума</a:t>
            </a:r>
            <a:r>
              <a:rPr lang="ru-RU" b="1" dirty="0" smtClean="0">
                <a:solidFill>
                  <a:srgbClr val="003300"/>
                </a:solidFill>
              </a:rPr>
              <a:t>. Не </a:t>
            </a:r>
            <a:r>
              <a:rPr lang="ru-RU" b="1" dirty="0" err="1" smtClean="0">
                <a:solidFill>
                  <a:srgbClr val="003300"/>
                </a:solidFill>
              </a:rPr>
              <a:t>маючи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можливості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вчасно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втекти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ворога, </a:t>
            </a:r>
            <a:r>
              <a:rPr lang="ru-RU" b="1" dirty="0" err="1" smtClean="0">
                <a:solidFill>
                  <a:srgbClr val="003300"/>
                </a:solidFill>
              </a:rPr>
              <a:t>звірок</a:t>
            </a:r>
            <a:r>
              <a:rPr lang="ru-RU" b="1" dirty="0" smtClean="0">
                <a:solidFill>
                  <a:srgbClr val="003300"/>
                </a:solidFill>
              </a:rPr>
              <a:t> валиться на </a:t>
            </a:r>
            <a:r>
              <a:rPr lang="ru-RU" b="1" dirty="0" err="1" smtClean="0">
                <a:solidFill>
                  <a:srgbClr val="003300"/>
                </a:solidFill>
              </a:rPr>
              <a:t>бік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нерухомим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імітуючи</a:t>
            </a:r>
            <a:r>
              <a:rPr lang="ru-RU" b="1" dirty="0" smtClean="0">
                <a:solidFill>
                  <a:srgbClr val="003300"/>
                </a:solidFill>
              </a:rPr>
              <a:t> смерть. </a:t>
            </a:r>
            <a:r>
              <a:rPr lang="ru-RU" b="1" dirty="0" err="1" smtClean="0">
                <a:solidFill>
                  <a:srgbClr val="003300"/>
                </a:solidFill>
              </a:rPr>
              <a:t>Нападаючий</a:t>
            </a:r>
            <a:r>
              <a:rPr lang="ru-RU" b="1" dirty="0" smtClean="0">
                <a:solidFill>
                  <a:srgbClr val="003300"/>
                </a:solidFill>
              </a:rPr>
              <a:t>,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обнюхаючи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розплескане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тіло</a:t>
            </a:r>
            <a:r>
              <a:rPr lang="ru-RU" b="1" dirty="0" smtClean="0">
                <a:solidFill>
                  <a:srgbClr val="003300"/>
                </a:solidFill>
              </a:rPr>
              <a:t>, в основному </a:t>
            </a:r>
            <a:r>
              <a:rPr lang="ru-RU" b="1" dirty="0" err="1" smtClean="0">
                <a:solidFill>
                  <a:srgbClr val="003300"/>
                </a:solidFill>
              </a:rPr>
              <a:t>йде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геть</a:t>
            </a:r>
            <a:r>
              <a:rPr lang="ru-RU" b="1" dirty="0" smtClean="0">
                <a:solidFill>
                  <a:srgbClr val="003300"/>
                </a:solidFill>
              </a:rPr>
              <a:t>,                                         а </a:t>
            </a:r>
            <a:r>
              <a:rPr lang="ru-RU" b="1" dirty="0" err="1" smtClean="0">
                <a:solidFill>
                  <a:srgbClr val="003300"/>
                </a:solidFill>
              </a:rPr>
              <a:t>опосум</a:t>
            </a:r>
            <a:r>
              <a:rPr lang="ru-RU" b="1" dirty="0" smtClean="0">
                <a:solidFill>
                  <a:srgbClr val="003300"/>
                </a:solidFill>
              </a:rPr>
              <a:t> через </a:t>
            </a:r>
            <a:r>
              <a:rPr lang="ru-RU" b="1" dirty="0" err="1" smtClean="0">
                <a:solidFill>
                  <a:srgbClr val="003300"/>
                </a:solidFill>
              </a:rPr>
              <a:t>деякий</a:t>
            </a:r>
            <a:r>
              <a:rPr lang="ru-RU" b="1" dirty="0" smtClean="0">
                <a:solidFill>
                  <a:srgbClr val="003300"/>
                </a:solidFill>
              </a:rPr>
              <a:t> час                                «</a:t>
            </a:r>
            <a:r>
              <a:rPr lang="ru-RU" b="1" dirty="0" err="1" smtClean="0">
                <a:solidFill>
                  <a:srgbClr val="003300"/>
                </a:solidFill>
              </a:rPr>
              <a:t>оживає</a:t>
            </a:r>
            <a:r>
              <a:rPr lang="ru-RU" b="1" dirty="0" smtClean="0">
                <a:solidFill>
                  <a:srgbClr val="003300"/>
                </a:solidFill>
              </a:rPr>
              <a:t>»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рятується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втечею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Така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поведінка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можливо</a:t>
            </a:r>
            <a:r>
              <a:rPr lang="ru-RU" b="1" dirty="0" smtClean="0">
                <a:solidFill>
                  <a:srgbClr val="003300"/>
                </a:solidFill>
              </a:rPr>
              <a:t>, не притворство, а </a:t>
            </a:r>
            <a:r>
              <a:rPr lang="ru-RU" b="1" dirty="0" err="1" smtClean="0">
                <a:solidFill>
                  <a:srgbClr val="003300"/>
                </a:solidFill>
              </a:rPr>
              <a:t>шокуюча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реакція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тварини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критичну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ситуацію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Завмирання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dead_oposs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3571876"/>
            <a:ext cx="2416684" cy="142876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521497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smtClean="0">
                <a:solidFill>
                  <a:srgbClr val="003300"/>
                </a:solidFill>
              </a:rPr>
              <a:t>Стан </a:t>
            </a:r>
            <a:r>
              <a:rPr lang="ru-RU" b="1" dirty="0" err="1" smtClean="0">
                <a:solidFill>
                  <a:srgbClr val="003300"/>
                </a:solidFill>
              </a:rPr>
              <a:t>рефлекторної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нерухомості</a:t>
            </a:r>
            <a:r>
              <a:rPr lang="ru-RU" b="1" dirty="0" smtClean="0">
                <a:solidFill>
                  <a:srgbClr val="003300"/>
                </a:solidFill>
              </a:rPr>
              <a:t> (</a:t>
            </a:r>
            <a:r>
              <a:rPr lang="ru-RU" b="1" dirty="0" err="1" smtClean="0">
                <a:solidFill>
                  <a:srgbClr val="003300"/>
                </a:solidFill>
              </a:rPr>
              <a:t>каталепсія</a:t>
            </a:r>
            <a:r>
              <a:rPr lang="ru-RU" b="1" dirty="0" smtClean="0">
                <a:solidFill>
                  <a:srgbClr val="003300"/>
                </a:solidFill>
              </a:rPr>
              <a:t>) </a:t>
            </a:r>
            <a:r>
              <a:rPr lang="ru-RU" b="1" dirty="0" err="1" smtClean="0">
                <a:solidFill>
                  <a:srgbClr val="003300"/>
                </a:solidFill>
              </a:rPr>
              <a:t>зустрічається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у комах. При </a:t>
            </a:r>
            <a:r>
              <a:rPr lang="ru-RU" b="1" dirty="0" err="1" smtClean="0">
                <a:solidFill>
                  <a:srgbClr val="003300"/>
                </a:solidFill>
              </a:rPr>
              <a:t>ляканні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падають</a:t>
            </a:r>
            <a:r>
              <a:rPr lang="ru-RU" b="1" dirty="0" smtClean="0">
                <a:solidFill>
                  <a:srgbClr val="003300"/>
                </a:solidFill>
              </a:rPr>
              <a:t> на землю та лежать </a:t>
            </a:r>
            <a:r>
              <a:rPr lang="ru-RU" b="1" dirty="0" err="1" smtClean="0">
                <a:solidFill>
                  <a:srgbClr val="003300"/>
                </a:solidFill>
              </a:rPr>
              <a:t>нерухомо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неначе</a:t>
            </a:r>
            <a:r>
              <a:rPr lang="ru-RU" b="1" dirty="0" smtClean="0">
                <a:solidFill>
                  <a:srgbClr val="003300"/>
                </a:solidFill>
              </a:rPr>
              <a:t> «</a:t>
            </a:r>
            <a:r>
              <a:rPr lang="ru-RU" b="1" dirty="0" err="1" smtClean="0">
                <a:solidFill>
                  <a:srgbClr val="003300"/>
                </a:solidFill>
              </a:rPr>
              <a:t>вмирають</a:t>
            </a:r>
            <a:r>
              <a:rPr lang="ru-RU" b="1" dirty="0" smtClean="0">
                <a:solidFill>
                  <a:srgbClr val="003300"/>
                </a:solidFill>
              </a:rPr>
              <a:t>», жуки </a:t>
            </a:r>
            <a:r>
              <a:rPr lang="ru-RU" b="1" dirty="0" err="1" smtClean="0">
                <a:solidFill>
                  <a:srgbClr val="003300"/>
                </a:solidFill>
              </a:rPr>
              <a:t>із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родини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карапузиків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pPr>
              <a:lnSpc>
                <a:spcPct val="80000"/>
              </a:lnSpc>
              <a:buNone/>
            </a:pPr>
            <a:endParaRPr lang="ru-RU" b="1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ru-RU" b="1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</a:t>
            </a:r>
          </a:p>
          <a:p>
            <a:pPr>
              <a:lnSpc>
                <a:spcPct val="80000"/>
              </a:lnSpc>
              <a:buNone/>
            </a:pPr>
            <a:endParaRPr lang="ru-RU" b="1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</a:t>
            </a:r>
            <a:r>
              <a:rPr lang="ru-RU" b="1" dirty="0" err="1" smtClean="0">
                <a:solidFill>
                  <a:srgbClr val="003300"/>
                </a:solidFill>
              </a:rPr>
              <a:t>Враження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смерті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створюють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плазуни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свиноносі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змії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які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випадку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небезпеки</a:t>
            </a:r>
            <a:r>
              <a:rPr lang="ru-RU" b="1" dirty="0" smtClean="0">
                <a:solidFill>
                  <a:srgbClr val="003300"/>
                </a:solidFill>
              </a:rPr>
              <a:t> лежать </a:t>
            </a:r>
            <a:r>
              <a:rPr lang="ru-RU" b="1" dirty="0" err="1" smtClean="0">
                <a:solidFill>
                  <a:srgbClr val="003300"/>
                </a:solidFill>
              </a:rPr>
              <a:t>нерухомо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землі</a:t>
            </a:r>
            <a:r>
              <a:rPr lang="ru-RU" b="1" dirty="0" smtClean="0">
                <a:solidFill>
                  <a:srgbClr val="003300"/>
                </a:solidFill>
              </a:rPr>
              <a:t> черевом </a:t>
            </a:r>
            <a:r>
              <a:rPr lang="ru-RU" b="1" dirty="0" err="1" smtClean="0">
                <a:solidFill>
                  <a:srgbClr val="003300"/>
                </a:solidFill>
              </a:rPr>
              <a:t>вгору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endParaRPr lang="ru-RU" b="1" i="1" dirty="0" smtClean="0">
              <a:solidFill>
                <a:srgbClr val="003300"/>
              </a:solidFill>
            </a:endParaRPr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Завмирання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Listoed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2928934"/>
            <a:ext cx="2660904" cy="2000264"/>
          </a:xfrm>
          <a:prstGeom prst="rect">
            <a:avLst/>
          </a:prstGeom>
        </p:spPr>
      </p:pic>
      <p:pic>
        <p:nvPicPr>
          <p:cNvPr id="9" name="Рисунок 8" descr="P51925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2928934"/>
            <a:ext cx="2500330" cy="200026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50006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	   </a:t>
            </a:r>
            <a:r>
              <a:rPr lang="ru-RU" b="1" dirty="0" err="1" smtClean="0">
                <a:solidFill>
                  <a:srgbClr val="003300"/>
                </a:solidFill>
              </a:rPr>
              <a:t>Аутотомія</a:t>
            </a:r>
            <a:r>
              <a:rPr lang="ru-RU" b="1" dirty="0" smtClean="0">
                <a:solidFill>
                  <a:srgbClr val="003300"/>
                </a:solidFill>
              </a:rPr>
              <a:t>- </a:t>
            </a:r>
            <a:r>
              <a:rPr lang="ru-RU" b="1" dirty="0" err="1" smtClean="0">
                <a:solidFill>
                  <a:srgbClr val="003300"/>
                </a:solidFill>
              </a:rPr>
              <a:t>здатність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миттєво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відкидати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певну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частину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тіла</a:t>
            </a:r>
            <a:r>
              <a:rPr lang="ru-RU" b="1" dirty="0" smtClean="0">
                <a:solidFill>
                  <a:srgbClr val="003300"/>
                </a:solidFill>
              </a:rPr>
              <a:t> у момент </a:t>
            </a:r>
            <a:r>
              <a:rPr lang="ru-RU" b="1" dirty="0" err="1" smtClean="0">
                <a:solidFill>
                  <a:srgbClr val="003300"/>
                </a:solidFill>
              </a:rPr>
              <a:t>нервового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подразнення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Така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реакція</a:t>
            </a:r>
            <a:r>
              <a:rPr lang="ru-RU" b="1" dirty="0" smtClean="0">
                <a:solidFill>
                  <a:srgbClr val="003300"/>
                </a:solidFill>
              </a:rPr>
              <a:t> характерна,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для </a:t>
            </a:r>
            <a:r>
              <a:rPr lang="ru-RU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ящірок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Самокаліцтво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відбувається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несвідомо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не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того, </a:t>
            </a:r>
            <a:r>
              <a:rPr lang="ru-RU" b="1" dirty="0" err="1" smtClean="0">
                <a:solidFill>
                  <a:srgbClr val="003300"/>
                </a:solidFill>
              </a:rPr>
              <a:t>що</a:t>
            </a:r>
            <a:r>
              <a:rPr lang="ru-RU" b="1" dirty="0" smtClean="0">
                <a:solidFill>
                  <a:srgbClr val="003300"/>
                </a:solidFill>
              </a:rPr>
              <a:t> орган </a:t>
            </a:r>
            <a:r>
              <a:rPr lang="ru-RU" b="1" dirty="0" err="1" smtClean="0">
                <a:solidFill>
                  <a:srgbClr val="003300"/>
                </a:solidFill>
              </a:rPr>
              <a:t>неміцний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адже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мертвої</a:t>
            </a:r>
            <a:r>
              <a:rPr lang="ru-RU" b="1" dirty="0" smtClean="0">
                <a:solidFill>
                  <a:srgbClr val="003300"/>
                </a:solidFill>
              </a:rPr>
              <a:t>    </a:t>
            </a:r>
            <a:r>
              <a:rPr lang="ru-RU" b="1" dirty="0" err="1" smtClean="0">
                <a:solidFill>
                  <a:srgbClr val="003300"/>
                </a:solidFill>
              </a:rPr>
              <a:t>ящірки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хвіст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відірвати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дуже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важко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Біль</a:t>
            </a:r>
            <a:r>
              <a:rPr lang="ru-RU" b="1" dirty="0" smtClean="0">
                <a:solidFill>
                  <a:srgbClr val="003300"/>
                </a:solidFill>
              </a:rPr>
              <a:t>, 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спричинена</a:t>
            </a:r>
            <a:r>
              <a:rPr lang="ru-RU" b="1" dirty="0" smtClean="0">
                <a:solidFill>
                  <a:srgbClr val="003300"/>
                </a:solidFill>
              </a:rPr>
              <a:t> хвосту, </a:t>
            </a:r>
            <a:r>
              <a:rPr lang="ru-RU" b="1" dirty="0" err="1" smtClean="0">
                <a:solidFill>
                  <a:srgbClr val="003300"/>
                </a:solidFill>
              </a:rPr>
              <a:t>призводить</a:t>
            </a:r>
            <a:r>
              <a:rPr lang="ru-RU" b="1" dirty="0" smtClean="0">
                <a:solidFill>
                  <a:srgbClr val="003300"/>
                </a:solidFill>
              </a:rPr>
              <a:t> до 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різкого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скорочення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певних</a:t>
            </a:r>
            <a:r>
              <a:rPr lang="ru-RU" b="1" dirty="0" smtClean="0">
                <a:solidFill>
                  <a:srgbClr val="003300"/>
                </a:solidFill>
              </a:rPr>
              <a:t> м</a:t>
            </a:r>
            <a:r>
              <a:rPr lang="en-US" b="1" dirty="0" smtClean="0">
                <a:solidFill>
                  <a:srgbClr val="003300"/>
                </a:solidFill>
              </a:rPr>
              <a:t>’</a:t>
            </a:r>
            <a:r>
              <a:rPr lang="ru-RU" b="1" dirty="0" err="1" smtClean="0">
                <a:solidFill>
                  <a:srgbClr val="003300"/>
                </a:solidFill>
              </a:rPr>
              <a:t>язів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</a:p>
          <a:p>
            <a:pPr>
              <a:buNone/>
            </a:pPr>
            <a:r>
              <a:rPr lang="ru-RU" b="1" dirty="0" smtClean="0">
                <a:solidFill>
                  <a:srgbClr val="003300"/>
                </a:solidFill>
              </a:rPr>
              <a:t>   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тому той автоматично </a:t>
            </a:r>
            <a:r>
              <a:rPr lang="ru-RU" b="1" dirty="0" err="1" smtClean="0">
                <a:solidFill>
                  <a:srgbClr val="003300"/>
                </a:solidFill>
              </a:rPr>
              <a:t>відкидається</a:t>
            </a:r>
            <a:r>
              <a:rPr lang="ru-RU" b="1" dirty="0" smtClean="0">
                <a:solidFill>
                  <a:srgbClr val="003300"/>
                </a:solidFill>
              </a:rPr>
              <a:t>.  </a:t>
            </a:r>
            <a:endParaRPr lang="uk-UA" b="1" dirty="0">
              <a:solidFill>
                <a:srgbClr val="00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Аутотомія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imgbig3_2862_23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572008"/>
            <a:ext cx="1714512" cy="92869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92922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Рефлекторне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самокаліцтво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зустрічається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безхребетних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</a:t>
            </a:r>
            <a:r>
              <a:rPr lang="ru-RU" b="1" dirty="0" smtClean="0">
                <a:solidFill>
                  <a:srgbClr val="003300"/>
                </a:solidFill>
              </a:rPr>
              <a:t>. У </a:t>
            </a:r>
            <a:r>
              <a:rPr lang="ru-RU" b="1" dirty="0" err="1" smtClean="0">
                <a:solidFill>
                  <a:srgbClr val="003300"/>
                </a:solidFill>
              </a:rPr>
              <a:t>спійманого</a:t>
            </a:r>
            <a:r>
              <a:rPr lang="ru-RU" b="1" dirty="0" smtClean="0">
                <a:solidFill>
                  <a:srgbClr val="003300"/>
                </a:solidFill>
              </a:rPr>
              <a:t> за ногу </a:t>
            </a:r>
            <a:r>
              <a:rPr lang="ru-RU" b="1" dirty="0" err="1" smtClean="0">
                <a:solidFill>
                  <a:srgbClr val="003300"/>
                </a:solidFill>
              </a:rPr>
              <a:t>павука-косарика</a:t>
            </a:r>
            <a:r>
              <a:rPr lang="ru-RU" b="1" dirty="0" smtClean="0">
                <a:solidFill>
                  <a:srgbClr val="003300"/>
                </a:solidFill>
              </a:rPr>
              <a:t>, вона </a:t>
            </a:r>
            <a:r>
              <a:rPr lang="ru-RU" b="1" dirty="0" err="1" smtClean="0">
                <a:solidFill>
                  <a:srgbClr val="003300"/>
                </a:solidFill>
              </a:rPr>
              <a:t>раптом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відпадає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залишається</a:t>
            </a:r>
            <a:r>
              <a:rPr lang="ru-RU" b="1" dirty="0" smtClean="0">
                <a:solidFill>
                  <a:srgbClr val="003300"/>
                </a:solidFill>
              </a:rPr>
              <a:t> у руках. </a:t>
            </a:r>
            <a:r>
              <a:rPr lang="ru-RU" b="1" dirty="0" err="1" smtClean="0">
                <a:solidFill>
                  <a:srgbClr val="003300"/>
                </a:solidFill>
              </a:rPr>
              <a:t>Автотомують</a:t>
            </a:r>
            <a:r>
              <a:rPr lang="ru-RU" b="1" dirty="0" smtClean="0">
                <a:solidFill>
                  <a:srgbClr val="003300"/>
                </a:solidFill>
              </a:rPr>
              <a:t> при </a:t>
            </a:r>
            <a:r>
              <a:rPr lang="ru-RU" b="1" dirty="0" err="1" smtClean="0">
                <a:solidFill>
                  <a:srgbClr val="003300"/>
                </a:solidFill>
              </a:rPr>
              <a:t>небезпеці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також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види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коників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паличники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Схоплені</a:t>
            </a:r>
            <a:r>
              <a:rPr lang="ru-RU" b="1" dirty="0" smtClean="0">
                <a:solidFill>
                  <a:srgbClr val="003300"/>
                </a:solidFill>
              </a:rPr>
              <a:t> за </a:t>
            </a:r>
            <a:r>
              <a:rPr lang="ru-RU" b="1" dirty="0" err="1" smtClean="0">
                <a:solidFill>
                  <a:srgbClr val="003300"/>
                </a:solidFill>
              </a:rPr>
              <a:t>клешні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річкові</a:t>
            </a:r>
            <a:r>
              <a:rPr lang="ru-RU" b="1" dirty="0" smtClean="0">
                <a:solidFill>
                  <a:srgbClr val="003300"/>
                </a:solidFill>
              </a:rPr>
              <a:t> раки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краби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обламують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кінцівки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причому</a:t>
            </a:r>
            <a:r>
              <a:rPr lang="ru-RU" b="1" dirty="0" smtClean="0">
                <a:solidFill>
                  <a:srgbClr val="003300"/>
                </a:solidFill>
              </a:rPr>
              <a:t> у строго </a:t>
            </a:r>
            <a:r>
              <a:rPr lang="ru-RU" b="1" dirty="0" err="1" smtClean="0">
                <a:solidFill>
                  <a:srgbClr val="003300"/>
                </a:solidFill>
              </a:rPr>
              <a:t>певному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місці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Восьминоги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жертвують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щупальцями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           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види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голотурій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при </a:t>
            </a:r>
            <a:r>
              <a:rPr lang="ru-RU" b="1" dirty="0" err="1" smtClean="0">
                <a:solidFill>
                  <a:srgbClr val="003300"/>
                </a:solidFill>
              </a:rPr>
              <a:t>небезпеці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</a:t>
            </a: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викидають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на </a:t>
            </a:r>
            <a:endParaRPr lang="ru-RU" b="1" dirty="0" smtClean="0">
              <a:solidFill>
                <a:srgbClr val="003300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en-US" b="1" dirty="0" smtClean="0">
                <a:solidFill>
                  <a:srgbClr val="003300"/>
                </a:solidFill>
              </a:rPr>
              <a:t>’</a:t>
            </a:r>
            <a:r>
              <a:rPr lang="ru-RU" b="1" dirty="0" err="1" smtClean="0">
                <a:solidFill>
                  <a:srgbClr val="003300"/>
                </a:solidFill>
              </a:rPr>
              <a:t>їдання</a:t>
            </a:r>
            <a:r>
              <a:rPr lang="ru-RU" b="1" dirty="0" smtClean="0">
                <a:solidFill>
                  <a:srgbClr val="003300"/>
                </a:solidFill>
              </a:rPr>
              <a:t> ворогу </a:t>
            </a:r>
            <a:r>
              <a:rPr lang="ru-RU" b="1" dirty="0" err="1" smtClean="0">
                <a:solidFill>
                  <a:srgbClr val="003300"/>
                </a:solidFill>
              </a:rPr>
              <a:t>свої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внутрішні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органи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000232" y="714356"/>
            <a:ext cx="5214974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Аутотомія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голотур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4678" y="4214818"/>
            <a:ext cx="1511808" cy="151485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285861"/>
            <a:ext cx="8786874" cy="307183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smtClean="0">
                <a:solidFill>
                  <a:srgbClr val="003300"/>
                </a:solidFill>
              </a:rPr>
              <a:t>Для </a:t>
            </a:r>
            <a:r>
              <a:rPr lang="ru-RU" b="1" dirty="0" err="1" smtClean="0">
                <a:solidFill>
                  <a:srgbClr val="003300"/>
                </a:solidFill>
              </a:rPr>
              <a:t>своєї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безпеки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споруджують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пристосовують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різноманітні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переносні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укриття</a:t>
            </a:r>
            <a:r>
              <a:rPr lang="ru-RU" b="1" dirty="0" smtClean="0">
                <a:solidFill>
                  <a:srgbClr val="003300"/>
                </a:solidFill>
              </a:rPr>
              <a:t>. Так, </a:t>
            </a:r>
            <a:r>
              <a:rPr lang="ru-RU" b="1" dirty="0" err="1" smtClean="0">
                <a:solidFill>
                  <a:srgbClr val="003300"/>
                </a:solidFill>
              </a:rPr>
              <a:t>раки-самітники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що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мають</a:t>
            </a:r>
            <a:r>
              <a:rPr lang="ru-RU" b="1" dirty="0" smtClean="0">
                <a:solidFill>
                  <a:srgbClr val="003300"/>
                </a:solidFill>
              </a:rPr>
              <a:t> м</a:t>
            </a:r>
            <a:r>
              <a:rPr lang="en-US" b="1" dirty="0" smtClean="0">
                <a:solidFill>
                  <a:srgbClr val="003300"/>
                </a:solidFill>
              </a:rPr>
              <a:t>’</a:t>
            </a:r>
            <a:r>
              <a:rPr lang="ru-RU" b="1" dirty="0" smtClean="0">
                <a:solidFill>
                  <a:srgbClr val="003300"/>
                </a:solidFill>
              </a:rPr>
              <a:t>яке </a:t>
            </a:r>
            <a:r>
              <a:rPr lang="ru-RU" b="1" dirty="0" err="1" smtClean="0">
                <a:solidFill>
                  <a:srgbClr val="003300"/>
                </a:solidFill>
              </a:rPr>
              <a:t>незахищене</a:t>
            </a:r>
            <a:r>
              <a:rPr lang="ru-RU" b="1" dirty="0" smtClean="0">
                <a:solidFill>
                  <a:srgbClr val="003300"/>
                </a:solidFill>
              </a:rPr>
              <a:t> твердим </a:t>
            </a:r>
            <a:r>
              <a:rPr lang="ru-RU" b="1" dirty="0" err="1" smtClean="0">
                <a:solidFill>
                  <a:srgbClr val="003300"/>
                </a:solidFill>
              </a:rPr>
              <a:t>покривом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черевце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ховають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його</a:t>
            </a:r>
            <a:r>
              <a:rPr lang="ru-RU" b="1" dirty="0" smtClean="0">
                <a:solidFill>
                  <a:srgbClr val="003300"/>
                </a:solidFill>
              </a:rPr>
              <a:t> в </a:t>
            </a:r>
            <a:r>
              <a:rPr lang="ru-RU" b="1" dirty="0" err="1" smtClean="0">
                <a:solidFill>
                  <a:srgbClr val="003300"/>
                </a:solidFill>
              </a:rPr>
              <a:t>пусту</a:t>
            </a:r>
            <a:r>
              <a:rPr lang="ru-RU" b="1" dirty="0" smtClean="0">
                <a:solidFill>
                  <a:srgbClr val="003300"/>
                </a:solidFill>
              </a:rPr>
              <a:t> раковину </a:t>
            </a:r>
            <a:r>
              <a:rPr lang="ru-RU" b="1" dirty="0" err="1" smtClean="0">
                <a:solidFill>
                  <a:srgbClr val="003300"/>
                </a:solidFill>
              </a:rPr>
              <a:t>черевоногого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молюска</a:t>
            </a:r>
            <a:r>
              <a:rPr lang="ru-RU" b="1" dirty="0" smtClean="0">
                <a:solidFill>
                  <a:srgbClr val="003300"/>
                </a:solidFill>
              </a:rPr>
              <a:t>, яку </a:t>
            </a:r>
            <a:r>
              <a:rPr lang="ru-RU" b="1" dirty="0" err="1" smtClean="0">
                <a:solidFill>
                  <a:srgbClr val="003300"/>
                </a:solidFill>
              </a:rPr>
              <a:t>постійно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тягають</a:t>
            </a:r>
            <a:r>
              <a:rPr lang="ru-RU" b="1" dirty="0" smtClean="0">
                <a:solidFill>
                  <a:srgbClr val="003300"/>
                </a:solidFill>
              </a:rPr>
              <a:t> за собою.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Переносні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укриття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6137-127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50" y="4286256"/>
            <a:ext cx="2357454" cy="1785950"/>
          </a:xfrm>
          <a:prstGeom prst="rect">
            <a:avLst/>
          </a:prstGeom>
        </p:spPr>
      </p:pic>
      <p:pic>
        <p:nvPicPr>
          <p:cNvPr id="9" name="Рисунок 8" descr="Diogenese_P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214818"/>
            <a:ext cx="2428892" cy="1928826"/>
          </a:xfrm>
          <a:prstGeom prst="rect">
            <a:avLst/>
          </a:prstGeom>
        </p:spPr>
      </p:pic>
      <p:pic>
        <p:nvPicPr>
          <p:cNvPr id="11" name="Рисунок 10" descr="2637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430" y="4643446"/>
            <a:ext cx="2357454" cy="179927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285861"/>
            <a:ext cx="8786874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Краби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дориппе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натягують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собі</a:t>
            </a:r>
            <a:r>
              <a:rPr lang="ru-RU" b="1" dirty="0" smtClean="0">
                <a:solidFill>
                  <a:srgbClr val="003300"/>
                </a:solidFill>
              </a:rPr>
              <a:t> на спину створку </a:t>
            </a:r>
            <a:r>
              <a:rPr lang="ru-RU" b="1" dirty="0" err="1" smtClean="0">
                <a:solidFill>
                  <a:srgbClr val="003300"/>
                </a:solidFill>
              </a:rPr>
              <a:t>раковини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бігають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нею по дну, </a:t>
            </a:r>
            <a:r>
              <a:rPr lang="ru-RU" b="1" dirty="0" err="1" smtClean="0">
                <a:solidFill>
                  <a:srgbClr val="003300"/>
                </a:solidFill>
              </a:rPr>
              <a:t>прикриваючись</a:t>
            </a:r>
            <a:r>
              <a:rPr lang="ru-RU" b="1" dirty="0" smtClean="0">
                <a:solidFill>
                  <a:srgbClr val="003300"/>
                </a:solidFill>
              </a:rPr>
              <a:t> нею як щитом.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Переносні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укриття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Dorippe-frascone-jellyfish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3714752"/>
            <a:ext cx="2571768" cy="2786082"/>
          </a:xfrm>
          <a:prstGeom prst="rect">
            <a:avLst/>
          </a:prstGeom>
        </p:spPr>
      </p:pic>
      <p:pic>
        <p:nvPicPr>
          <p:cNvPr id="9" name="Рисунок 8" descr="Dorippe--jellyfish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60" y="2857496"/>
            <a:ext cx="2643206" cy="2643206"/>
          </a:xfrm>
          <a:prstGeom prst="rect">
            <a:avLst/>
          </a:prstGeom>
        </p:spPr>
      </p:pic>
      <p:pic>
        <p:nvPicPr>
          <p:cNvPr id="10" name="Рисунок 9" descr="Dorippe-frascone-seaurchin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3071810"/>
            <a:ext cx="2571768" cy="264320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3286147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Багато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комах, в основному личинки, </a:t>
            </a:r>
            <a:r>
              <a:rPr lang="ru-RU" b="1" dirty="0" err="1" smtClean="0">
                <a:solidFill>
                  <a:srgbClr val="003300"/>
                </a:solidFill>
              </a:rPr>
              <a:t>будують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спеціальні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переносні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будиночки-чохлики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Такий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чохлик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створює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гусінь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метеликів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родини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мішочниць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чохликоносок</a:t>
            </a:r>
            <a:r>
              <a:rPr lang="ru-RU" b="1" dirty="0" smtClean="0">
                <a:solidFill>
                  <a:srgbClr val="003300"/>
                </a:solidFill>
              </a:rPr>
              <a:t>. Вони </a:t>
            </a:r>
            <a:r>
              <a:rPr lang="ru-RU" b="1" dirty="0" err="1" smtClean="0">
                <a:solidFill>
                  <a:srgbClr val="003300"/>
                </a:solidFill>
              </a:rPr>
              <a:t>вистилають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чохлик</a:t>
            </a:r>
            <a:r>
              <a:rPr lang="ru-RU" b="1" dirty="0" smtClean="0">
                <a:solidFill>
                  <a:srgbClr val="003300"/>
                </a:solidFill>
              </a:rPr>
              <a:t> тонким </a:t>
            </a:r>
            <a:r>
              <a:rPr lang="ru-RU" b="1" dirty="0" err="1" smtClean="0">
                <a:solidFill>
                  <a:srgbClr val="003300"/>
                </a:solidFill>
              </a:rPr>
              <a:t>щільним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шовком</a:t>
            </a:r>
            <a:r>
              <a:rPr lang="ru-RU" b="1" dirty="0" smtClean="0">
                <a:solidFill>
                  <a:srgbClr val="003300"/>
                </a:solidFill>
              </a:rPr>
              <a:t>, до </a:t>
            </a:r>
            <a:r>
              <a:rPr lang="ru-RU" b="1" dirty="0" err="1" smtClean="0">
                <a:solidFill>
                  <a:srgbClr val="003300"/>
                </a:solidFill>
              </a:rPr>
              <a:t>якого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зовні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прикріплюють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шматочки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рослин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мінеральні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частинки</a:t>
            </a:r>
            <a:r>
              <a:rPr lang="ru-RU" b="1" dirty="0" smtClean="0">
                <a:solidFill>
                  <a:srgbClr val="003300"/>
                </a:solidFill>
              </a:rPr>
              <a:t>. В </a:t>
            </a:r>
            <a:r>
              <a:rPr lang="ru-RU" b="1" dirty="0" err="1" smtClean="0">
                <a:solidFill>
                  <a:srgbClr val="003300"/>
                </a:solidFill>
              </a:rPr>
              <a:t>чохлику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гусінь</a:t>
            </a:r>
            <a:r>
              <a:rPr lang="ru-RU" b="1" dirty="0" smtClean="0">
                <a:solidFill>
                  <a:srgbClr val="003300"/>
                </a:solidFill>
              </a:rPr>
              <a:t> проводить все </a:t>
            </a:r>
            <a:r>
              <a:rPr lang="ru-RU" b="1" dirty="0" err="1" smtClean="0">
                <a:solidFill>
                  <a:srgbClr val="003300"/>
                </a:solidFill>
              </a:rPr>
              <a:t>життя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переміщаючись</a:t>
            </a:r>
            <a:r>
              <a:rPr lang="ru-RU" b="1" dirty="0" smtClean="0">
                <a:solidFill>
                  <a:srgbClr val="003300"/>
                </a:solidFill>
              </a:rPr>
              <a:t> за </a:t>
            </a:r>
            <a:r>
              <a:rPr lang="ru-RU" b="1" dirty="0" err="1" smtClean="0">
                <a:solidFill>
                  <a:srgbClr val="003300"/>
                </a:solidFill>
              </a:rPr>
              <a:t>допомогою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грудних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ніжок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Переносні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укриття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283 мет мешочник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4429132"/>
            <a:ext cx="3000396" cy="2182810"/>
          </a:xfrm>
          <a:prstGeom prst="rect">
            <a:avLst/>
          </a:prstGeom>
        </p:spPr>
      </p:pic>
      <p:pic>
        <p:nvPicPr>
          <p:cNvPr id="11" name="Рисунок 10" descr="мешочница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4500570"/>
            <a:ext cx="2928958" cy="209549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285860"/>
            <a:ext cx="8786874" cy="53578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Влаштовують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переносні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укриття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личинки </a:t>
            </a:r>
            <a:r>
              <a:rPr lang="ru-RU" b="1" dirty="0" err="1" smtClean="0">
                <a:solidFill>
                  <a:srgbClr val="003300"/>
                </a:solidFill>
              </a:rPr>
              <a:t>струмочників</a:t>
            </a:r>
            <a:r>
              <a:rPr lang="ru-RU" b="1" dirty="0" smtClean="0">
                <a:solidFill>
                  <a:srgbClr val="003300"/>
                </a:solidFill>
              </a:rPr>
              <a:t> (ручейников). </a:t>
            </a:r>
            <a:r>
              <a:rPr lang="ru-RU" b="1" dirty="0" err="1" smtClean="0">
                <a:solidFill>
                  <a:srgbClr val="003300"/>
                </a:solidFill>
              </a:rPr>
              <a:t>Дорослі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струмочники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схожі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міль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мешкають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суші</a:t>
            </a:r>
            <a:r>
              <a:rPr lang="ru-RU" b="1" dirty="0" smtClean="0">
                <a:solidFill>
                  <a:srgbClr val="003300"/>
                </a:solidFill>
              </a:rPr>
              <a:t>, а </a:t>
            </a:r>
            <a:r>
              <a:rPr lang="ru-RU" b="1" dirty="0" err="1" smtClean="0">
                <a:solidFill>
                  <a:srgbClr val="003300"/>
                </a:solidFill>
              </a:rPr>
              <a:t>їх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червоподібні</a:t>
            </a:r>
            <a:r>
              <a:rPr lang="ru-RU" b="1" dirty="0" smtClean="0">
                <a:solidFill>
                  <a:srgbClr val="003300"/>
                </a:solidFill>
              </a:rPr>
              <a:t> личинки </a:t>
            </a:r>
            <a:r>
              <a:rPr lang="ru-RU" b="1" dirty="0" err="1" smtClean="0">
                <a:solidFill>
                  <a:srgbClr val="003300"/>
                </a:solidFill>
              </a:rPr>
              <a:t>живуть</a:t>
            </a:r>
            <a:r>
              <a:rPr lang="ru-RU" b="1" dirty="0" smtClean="0">
                <a:solidFill>
                  <a:srgbClr val="003300"/>
                </a:solidFill>
              </a:rPr>
              <a:t> у  </a:t>
            </a:r>
            <a:r>
              <a:rPr lang="ru-RU" b="1" dirty="0" err="1" smtClean="0">
                <a:solidFill>
                  <a:srgbClr val="003300"/>
                </a:solidFill>
              </a:rPr>
              <a:t>воді</a:t>
            </a:r>
            <a:r>
              <a:rPr lang="ru-RU" b="1" dirty="0" smtClean="0">
                <a:solidFill>
                  <a:srgbClr val="003300"/>
                </a:solidFill>
              </a:rPr>
              <a:t>. Для </a:t>
            </a:r>
            <a:r>
              <a:rPr lang="ru-RU" b="1" dirty="0" err="1" smtClean="0">
                <a:solidFill>
                  <a:srgbClr val="003300"/>
                </a:solidFill>
              </a:rPr>
              <a:t>свого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захисту</a:t>
            </a:r>
            <a:r>
              <a:rPr lang="ru-RU" b="1" dirty="0" smtClean="0">
                <a:solidFill>
                  <a:srgbClr val="003300"/>
                </a:solidFill>
              </a:rPr>
              <a:t> вони </a:t>
            </a:r>
            <a:r>
              <a:rPr lang="ru-RU" b="1" dirty="0" err="1" smtClean="0">
                <a:solidFill>
                  <a:srgbClr val="003300"/>
                </a:solidFill>
              </a:rPr>
              <a:t>будують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будиночки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різноманітної</a:t>
            </a:r>
            <a:r>
              <a:rPr lang="ru-RU" b="1" dirty="0" smtClean="0">
                <a:solidFill>
                  <a:srgbClr val="003300"/>
                </a:solidFill>
              </a:rPr>
              <a:t>  </a:t>
            </a:r>
            <a:r>
              <a:rPr lang="ru-RU" b="1" dirty="0" err="1" smtClean="0">
                <a:solidFill>
                  <a:srgbClr val="003300"/>
                </a:solidFill>
              </a:rPr>
              <a:t>форми</a:t>
            </a:r>
            <a:r>
              <a:rPr lang="ru-RU" b="1" dirty="0" smtClean="0">
                <a:solidFill>
                  <a:srgbClr val="003300"/>
                </a:solidFill>
              </a:rPr>
              <a:t>: у </a:t>
            </a:r>
            <a:r>
              <a:rPr lang="ru-RU" b="1" dirty="0" err="1" smtClean="0">
                <a:solidFill>
                  <a:srgbClr val="003300"/>
                </a:solidFill>
              </a:rPr>
              <a:t>вигляді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трубочок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спіралі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або</a:t>
            </a:r>
            <a:r>
              <a:rPr lang="ru-RU" b="1" dirty="0" smtClean="0">
                <a:solidFill>
                  <a:srgbClr val="003300"/>
                </a:solidFill>
              </a:rPr>
              <a:t> рога </a:t>
            </a:r>
            <a:r>
              <a:rPr lang="ru-RU" b="1" dirty="0" err="1" smtClean="0">
                <a:solidFill>
                  <a:srgbClr val="003300"/>
                </a:solidFill>
              </a:rPr>
              <a:t>із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однорідного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матеріалу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який</a:t>
            </a:r>
            <a:r>
              <a:rPr lang="ru-RU" b="1" dirty="0" smtClean="0">
                <a:solidFill>
                  <a:srgbClr val="003300"/>
                </a:solidFill>
              </a:rPr>
              <a:t> личинка </a:t>
            </a:r>
            <a:r>
              <a:rPr lang="ru-RU" b="1" dirty="0" err="1" smtClean="0">
                <a:solidFill>
                  <a:srgbClr val="003300"/>
                </a:solidFill>
              </a:rPr>
              <a:t>відшукує</a:t>
            </a:r>
            <a:r>
              <a:rPr lang="ru-RU" b="1" dirty="0" smtClean="0">
                <a:solidFill>
                  <a:srgbClr val="003300"/>
                </a:solidFill>
              </a:rPr>
              <a:t> на </a:t>
            </a:r>
            <a:r>
              <a:rPr lang="ru-RU" b="1" dirty="0" err="1" smtClean="0">
                <a:solidFill>
                  <a:srgbClr val="003300"/>
                </a:solidFill>
              </a:rPr>
              <a:t>дні</a:t>
            </a:r>
            <a:r>
              <a:rPr lang="ru-RU" b="1" dirty="0" smtClean="0">
                <a:solidFill>
                  <a:srgbClr val="003300"/>
                </a:solidFill>
              </a:rPr>
              <a:t>: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піщинок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рослинних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шматочків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раковинок. </a:t>
            </a:r>
            <a:r>
              <a:rPr lang="ru-RU" b="1" dirty="0" err="1" smtClean="0">
                <a:solidFill>
                  <a:srgbClr val="003300"/>
                </a:solidFill>
              </a:rPr>
              <a:t>Такі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чохлики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слугують</a:t>
            </a:r>
            <a:r>
              <a:rPr lang="ru-RU" b="1" dirty="0" smtClean="0">
                <a:solidFill>
                  <a:srgbClr val="003300"/>
                </a:solidFill>
              </a:rPr>
              <a:t> для                       личинок не </a:t>
            </a:r>
            <a:r>
              <a:rPr lang="ru-RU" b="1" dirty="0" err="1" smtClean="0">
                <a:solidFill>
                  <a:srgbClr val="003300"/>
                </a:solidFill>
              </a:rPr>
              <a:t>лише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захисним</a:t>
            </a:r>
            <a:r>
              <a:rPr lang="ru-RU" b="1" dirty="0" smtClean="0">
                <a:solidFill>
                  <a:srgbClr val="003300"/>
                </a:solidFill>
              </a:rPr>
              <a:t>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укриттям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але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маскуючим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пристосуванням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pPr algn="just">
              <a:lnSpc>
                <a:spcPct val="80000"/>
              </a:lnSpc>
              <a:buNone/>
            </a:pPr>
            <a:endParaRPr lang="ru-RU" i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Переносні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укриття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лич ручейн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4929198"/>
            <a:ext cx="2714644" cy="142876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736"/>
            <a:ext cx="86439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3300"/>
                </a:solidFill>
              </a:rPr>
              <a:t>   </a:t>
            </a:r>
            <a:r>
              <a:rPr lang="ru-RU" sz="3200" b="1" dirty="0" err="1" smtClean="0">
                <a:solidFill>
                  <a:srgbClr val="003300"/>
                </a:solidFill>
              </a:rPr>
              <a:t>Будуючи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будиночок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матеріалу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що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вкриває</a:t>
            </a:r>
            <a:r>
              <a:rPr lang="ru-RU" sz="3200" b="1" dirty="0" smtClean="0">
                <a:solidFill>
                  <a:srgbClr val="003300"/>
                </a:solidFill>
              </a:rPr>
              <a:t> дно, личинка </a:t>
            </a:r>
            <a:r>
              <a:rPr lang="ru-RU" sz="3200" b="1" dirty="0" err="1" smtClean="0">
                <a:solidFill>
                  <a:srgbClr val="003300"/>
                </a:solidFill>
              </a:rPr>
              <a:t>маскується</a:t>
            </a:r>
            <a:r>
              <a:rPr lang="ru-RU" sz="3200" b="1" dirty="0" smtClean="0">
                <a:solidFill>
                  <a:srgbClr val="003300"/>
                </a:solidFill>
              </a:rPr>
              <a:t>. На </a:t>
            </a:r>
            <a:r>
              <a:rPr lang="ru-RU" sz="3200" b="1" dirty="0" err="1" smtClean="0">
                <a:solidFill>
                  <a:srgbClr val="003300"/>
                </a:solidFill>
              </a:rPr>
              <a:t>піщаному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дні</a:t>
            </a:r>
            <a:r>
              <a:rPr lang="ru-RU" sz="3200" b="1" dirty="0" smtClean="0">
                <a:solidFill>
                  <a:srgbClr val="003300"/>
                </a:solidFill>
              </a:rPr>
              <a:t> мало </a:t>
            </a:r>
            <a:r>
              <a:rPr lang="ru-RU" sz="3200" b="1" dirty="0" err="1" smtClean="0">
                <a:solidFill>
                  <a:srgbClr val="003300"/>
                </a:solidFill>
              </a:rPr>
              <a:t>помітна</a:t>
            </a:r>
            <a:r>
              <a:rPr lang="ru-RU" sz="3200" b="1" dirty="0" smtClean="0">
                <a:solidFill>
                  <a:srgbClr val="003300"/>
                </a:solidFill>
              </a:rPr>
              <a:t> трубочка, </a:t>
            </a:r>
            <a:r>
              <a:rPr lang="ru-RU" sz="3200" b="1" dirty="0" err="1" smtClean="0">
                <a:solidFill>
                  <a:srgbClr val="003300"/>
                </a:solidFill>
              </a:rPr>
              <a:t>зроблена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піщинок</a:t>
            </a:r>
            <a:r>
              <a:rPr lang="ru-RU" sz="3200" b="1" dirty="0" smtClean="0">
                <a:solidFill>
                  <a:srgbClr val="003300"/>
                </a:solidFill>
              </a:rPr>
              <a:t>, а на </a:t>
            </a:r>
            <a:r>
              <a:rPr lang="ru-RU" sz="3200" b="1" dirty="0" err="1" smtClean="0">
                <a:solidFill>
                  <a:srgbClr val="003300"/>
                </a:solidFill>
              </a:rPr>
              <a:t>мулистому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дні</a:t>
            </a:r>
            <a:r>
              <a:rPr lang="ru-RU" sz="3200" b="1" dirty="0" smtClean="0">
                <a:solidFill>
                  <a:srgbClr val="003300"/>
                </a:solidFill>
              </a:rPr>
              <a:t> — </a:t>
            </a:r>
            <a:r>
              <a:rPr lang="ru-RU" sz="3200" b="1" dirty="0" err="1" smtClean="0">
                <a:solidFill>
                  <a:srgbClr val="003300"/>
                </a:solidFill>
              </a:rPr>
              <a:t>будиночок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із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рослинних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частинок</a:t>
            </a:r>
            <a:r>
              <a:rPr lang="ru-RU" sz="3200" b="1" dirty="0" smtClean="0">
                <a:solidFill>
                  <a:srgbClr val="003300"/>
                </a:solidFill>
              </a:rPr>
              <a:t>.</a:t>
            </a:r>
            <a:endParaRPr lang="uk-UA" sz="3200" dirty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Переносні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укриття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pic>
        <p:nvPicPr>
          <p:cNvPr id="7" name="Рисунок 6" descr="ручей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4214818"/>
            <a:ext cx="3071834" cy="2000264"/>
          </a:xfrm>
          <a:prstGeom prst="rect">
            <a:avLst/>
          </a:prstGeom>
        </p:spPr>
      </p:pic>
      <p:pic>
        <p:nvPicPr>
          <p:cNvPr id="8" name="Рисунок 7" descr="ручейник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4000504"/>
            <a:ext cx="2857520" cy="192882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357298"/>
            <a:ext cx="8786874" cy="3043246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Нерідко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заради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безпеки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продовження</a:t>
            </a:r>
            <a:r>
              <a:rPr lang="ru-RU" b="1" dirty="0" smtClean="0">
                <a:solidFill>
                  <a:srgbClr val="003300"/>
                </a:solidFill>
              </a:rPr>
              <a:t> роду </a:t>
            </a:r>
            <a:r>
              <a:rPr lang="ru-RU" b="1" dirty="0" err="1" smtClean="0">
                <a:solidFill>
                  <a:srgbClr val="003300"/>
                </a:solidFill>
              </a:rPr>
              <a:t>тварини</a:t>
            </a:r>
            <a:r>
              <a:rPr lang="ru-RU" b="1" dirty="0" smtClean="0">
                <a:solidFill>
                  <a:srgbClr val="003300"/>
                </a:solidFill>
              </a:rPr>
              <a:t> об</a:t>
            </a:r>
            <a:r>
              <a:rPr lang="en-US" b="1" dirty="0" smtClean="0">
                <a:solidFill>
                  <a:srgbClr val="003300"/>
                </a:solidFill>
              </a:rPr>
              <a:t>’</a:t>
            </a:r>
            <a:r>
              <a:rPr lang="uk-UA" b="1" dirty="0" err="1" smtClean="0">
                <a:solidFill>
                  <a:srgbClr val="003300"/>
                </a:solidFill>
              </a:rPr>
              <a:t>єднуються</a:t>
            </a:r>
            <a:r>
              <a:rPr lang="uk-UA" b="1" dirty="0" smtClean="0">
                <a:solidFill>
                  <a:srgbClr val="003300"/>
                </a:solidFill>
              </a:rPr>
              <a:t> 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групи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діють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проти</a:t>
            </a:r>
            <a:r>
              <a:rPr lang="ru-RU" b="1" dirty="0" smtClean="0">
                <a:solidFill>
                  <a:srgbClr val="003300"/>
                </a:solidFill>
              </a:rPr>
              <a:t> ворога </a:t>
            </a:r>
            <a:r>
              <a:rPr lang="ru-RU" b="1" dirty="0" err="1" smtClean="0">
                <a:solidFill>
                  <a:srgbClr val="003300"/>
                </a:solidFill>
              </a:rPr>
              <a:t>спільно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вівцебики</a:t>
            </a:r>
            <a:r>
              <a:rPr lang="ru-RU" b="1" dirty="0" smtClean="0">
                <a:solidFill>
                  <a:srgbClr val="003300"/>
                </a:solidFill>
              </a:rPr>
              <a:t> при </a:t>
            </a:r>
            <a:r>
              <a:rPr lang="ru-RU" b="1" dirty="0" err="1" smtClean="0">
                <a:solidFill>
                  <a:srgbClr val="003300"/>
                </a:solidFill>
              </a:rPr>
              <a:t>нападанні</a:t>
            </a:r>
            <a:r>
              <a:rPr lang="ru-RU" b="1" dirty="0" smtClean="0">
                <a:solidFill>
                  <a:srgbClr val="003300"/>
                </a:solidFill>
              </a:rPr>
              <a:t> на них </a:t>
            </a:r>
            <a:r>
              <a:rPr lang="ru-RU" b="1" dirty="0" err="1" smtClean="0">
                <a:solidFill>
                  <a:srgbClr val="003300"/>
                </a:solidFill>
              </a:rPr>
              <a:t>вовків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утворюють</a:t>
            </a:r>
            <a:r>
              <a:rPr lang="ru-RU" b="1" dirty="0" smtClean="0">
                <a:solidFill>
                  <a:srgbClr val="003300"/>
                </a:solidFill>
              </a:rPr>
              <a:t> коло, в яке </a:t>
            </a:r>
            <a:r>
              <a:rPr lang="ru-RU" b="1" dirty="0" err="1" smtClean="0">
                <a:solidFill>
                  <a:srgbClr val="003300"/>
                </a:solidFill>
              </a:rPr>
              <a:t>ховають</a:t>
            </a:r>
            <a:r>
              <a:rPr lang="ru-RU" b="1" dirty="0" smtClean="0">
                <a:solidFill>
                  <a:srgbClr val="003300"/>
                </a:solidFill>
              </a:rPr>
              <a:t> телят і самок, а </a:t>
            </a:r>
            <a:r>
              <a:rPr lang="ru-RU" b="1" dirty="0" err="1" smtClean="0">
                <a:solidFill>
                  <a:srgbClr val="003300"/>
                </a:solidFill>
              </a:rPr>
              <a:t>самці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шикуються</a:t>
            </a:r>
            <a:r>
              <a:rPr lang="ru-RU" b="1" dirty="0" smtClean="0">
                <a:solidFill>
                  <a:srgbClr val="003300"/>
                </a:solidFill>
              </a:rPr>
              <a:t> по </a:t>
            </a:r>
            <a:r>
              <a:rPr lang="ru-RU" b="1" dirty="0" err="1" smtClean="0">
                <a:solidFill>
                  <a:srgbClr val="003300"/>
                </a:solidFill>
              </a:rPr>
              <a:t>зовнішньому</a:t>
            </a:r>
            <a:r>
              <a:rPr lang="ru-RU" b="1" dirty="0" smtClean="0">
                <a:solidFill>
                  <a:srgbClr val="003300"/>
                </a:solidFill>
              </a:rPr>
              <a:t> колу, </a:t>
            </a:r>
            <a:r>
              <a:rPr lang="ru-RU" b="1" dirty="0" err="1" smtClean="0">
                <a:solidFill>
                  <a:srgbClr val="003300"/>
                </a:solidFill>
              </a:rPr>
              <a:t>виставляючи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назустріч</a:t>
            </a:r>
            <a:r>
              <a:rPr lang="ru-RU" b="1" dirty="0" smtClean="0">
                <a:solidFill>
                  <a:srgbClr val="003300"/>
                </a:solidFill>
              </a:rPr>
              <a:t> ворогу </a:t>
            </a:r>
            <a:r>
              <a:rPr lang="ru-RU" b="1" dirty="0" err="1" smtClean="0">
                <a:solidFill>
                  <a:srgbClr val="003300"/>
                </a:solidFill>
              </a:rPr>
              <a:t>міцні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роги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Колективний захист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ovsebi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4286256"/>
            <a:ext cx="3714776" cy="2428892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285860"/>
            <a:ext cx="878687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uk-UA" sz="3200" b="1" dirty="0" smtClean="0">
                <a:solidFill>
                  <a:srgbClr val="003300"/>
                </a:solidFill>
              </a:rPr>
              <a:t>   Захисне забарвлення називають  </a:t>
            </a:r>
            <a:r>
              <a:rPr lang="uk-UA" sz="3200" b="1" dirty="0" err="1" smtClean="0">
                <a:solidFill>
                  <a:srgbClr val="003300"/>
                </a:solidFill>
              </a:rPr>
              <a:t>криптичним</a:t>
            </a:r>
            <a:r>
              <a:rPr lang="uk-UA" sz="3200" b="1" dirty="0" smtClean="0">
                <a:solidFill>
                  <a:srgbClr val="003300"/>
                </a:solidFill>
              </a:rPr>
              <a:t>, його </a:t>
            </a:r>
            <a:r>
              <a:rPr lang="ru-RU" sz="3200" b="1" dirty="0" err="1" smtClean="0">
                <a:solidFill>
                  <a:srgbClr val="003300"/>
                </a:solidFill>
              </a:rPr>
              <a:t>назва</a:t>
            </a:r>
            <a:r>
              <a:rPr lang="ru-RU" sz="3200" b="1" dirty="0" smtClean="0">
                <a:solidFill>
                  <a:srgbClr val="003300"/>
                </a:solidFill>
              </a:rPr>
              <a:t> походить </a:t>
            </a:r>
            <a:r>
              <a:rPr lang="ru-RU" sz="3200" b="1" dirty="0" err="1" smtClean="0">
                <a:solidFill>
                  <a:srgbClr val="003300"/>
                </a:solidFill>
              </a:rPr>
              <a:t>від</a:t>
            </a:r>
            <a:r>
              <a:rPr lang="ru-RU" sz="3200" b="1" dirty="0" smtClean="0">
                <a:solidFill>
                  <a:srgbClr val="003300"/>
                </a:solidFill>
              </a:rPr>
              <a:t>  </a:t>
            </a:r>
            <a:r>
              <a:rPr lang="ru-RU" sz="3200" b="1" dirty="0" err="1" smtClean="0">
                <a:solidFill>
                  <a:srgbClr val="003300"/>
                </a:solidFill>
              </a:rPr>
              <a:t>грецького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«</a:t>
            </a:r>
            <a:r>
              <a:rPr lang="ru-RU" sz="3200" b="1" dirty="0" err="1" smtClean="0">
                <a:solidFill>
                  <a:srgbClr val="003300"/>
                </a:solidFill>
              </a:rPr>
              <a:t>криптос</a:t>
            </a:r>
            <a:r>
              <a:rPr lang="ru-RU" sz="3200" b="1" dirty="0" smtClean="0">
                <a:solidFill>
                  <a:srgbClr val="003300"/>
                </a:solidFill>
              </a:rPr>
              <a:t>» - </a:t>
            </a:r>
            <a:r>
              <a:rPr lang="ru-RU" sz="3200" b="1" dirty="0" smtClean="0">
                <a:solidFill>
                  <a:srgbClr val="003300"/>
                </a:solidFill>
              </a:rPr>
              <a:t>           </a:t>
            </a:r>
          </a:p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тайна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r>
              <a:rPr lang="ru-RU" sz="3200" b="1" dirty="0" err="1" smtClean="0">
                <a:solidFill>
                  <a:srgbClr val="003300"/>
                </a:solidFill>
              </a:rPr>
              <a:t>Таке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    </a:t>
            </a:r>
          </a:p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дозволяє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організму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</a:p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«</a:t>
            </a:r>
            <a:r>
              <a:rPr lang="ru-RU" sz="3200" b="1" dirty="0" err="1" smtClean="0">
                <a:solidFill>
                  <a:srgbClr val="003300"/>
                </a:solidFill>
              </a:rPr>
              <a:t>з</a:t>
            </a:r>
            <a:r>
              <a:rPr lang="ru-RU" sz="3200" b="1" dirty="0" err="1" smtClean="0">
                <a:solidFill>
                  <a:srgbClr val="003300"/>
                </a:solidFill>
              </a:rPr>
              <a:t>литися</a:t>
            </a:r>
            <a:r>
              <a:rPr lang="ru-RU" sz="3200" b="1" dirty="0" smtClean="0">
                <a:solidFill>
                  <a:srgbClr val="003300"/>
                </a:solidFill>
              </a:rPr>
              <a:t>» </a:t>
            </a:r>
            <a:r>
              <a:rPr lang="ru-RU" sz="3200" b="1" dirty="0" err="1" smtClean="0">
                <a:solidFill>
                  <a:srgbClr val="003300"/>
                </a:solidFill>
              </a:rPr>
              <a:t>з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фоном, </a:t>
            </a:r>
            <a:r>
              <a:rPr lang="ru-RU" sz="3200" b="1" dirty="0" smtClean="0">
                <a:solidFill>
                  <a:srgbClr val="003300"/>
                </a:solidFill>
              </a:rPr>
              <a:t>  </a:t>
            </a:r>
          </a:p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затаїтись</a:t>
            </a:r>
            <a:r>
              <a:rPr lang="ru-RU" sz="3200" b="1" dirty="0" smtClean="0">
                <a:solidFill>
                  <a:srgbClr val="003300"/>
                </a:solidFill>
              </a:rPr>
              <a:t>, стати  </a:t>
            </a:r>
          </a:p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непомітним</a:t>
            </a:r>
            <a:r>
              <a:rPr lang="ru-RU" sz="3200" b="1" dirty="0" smtClean="0">
                <a:solidFill>
                  <a:srgbClr val="003300"/>
                </a:solidFill>
              </a:rPr>
              <a:t>.                                        </a:t>
            </a:r>
          </a:p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Воно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характерне</a:t>
            </a:r>
            <a:r>
              <a:rPr lang="ru-RU" sz="3200" b="1" dirty="0" smtClean="0">
                <a:solidFill>
                  <a:srgbClr val="003300"/>
                </a:solidFill>
              </a:rPr>
              <a:t> в  </a:t>
            </a:r>
          </a:p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основному для </a:t>
            </a:r>
            <a:r>
              <a:rPr lang="ru-RU" sz="3200" b="1" dirty="0" err="1" smtClean="0">
                <a:solidFill>
                  <a:srgbClr val="003300"/>
                </a:solidFill>
              </a:rPr>
              <a:t>незахищених</a:t>
            </a:r>
            <a:r>
              <a:rPr lang="ru-RU" sz="3200" b="1" dirty="0" smtClean="0">
                <a:solidFill>
                  <a:srgbClr val="003300"/>
                </a:solidFill>
              </a:rPr>
              <a:t> у </a:t>
            </a:r>
            <a:r>
              <a:rPr lang="ru-RU" sz="3200" b="1" dirty="0" err="1" smtClean="0">
                <a:solidFill>
                  <a:srgbClr val="003300"/>
                </a:solidFill>
              </a:rPr>
              <a:t>навколишньому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середовищі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організмів</a:t>
            </a:r>
            <a:r>
              <a:rPr lang="ru-RU" sz="3200" b="1" dirty="0" smtClean="0">
                <a:solidFill>
                  <a:srgbClr val="003300"/>
                </a:solidFill>
              </a:rPr>
              <a:t>.</a:t>
            </a:r>
            <a:endParaRPr lang="ru-RU" sz="3200" b="1" dirty="0">
              <a:solidFill>
                <a:srgbClr val="00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Захисне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034" y="2428868"/>
            <a:ext cx="3571892" cy="2728922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428736"/>
            <a:ext cx="8715436" cy="41434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гризунів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виробилась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інша</a:t>
            </a:r>
            <a:r>
              <a:rPr lang="ru-RU" b="1" dirty="0" smtClean="0">
                <a:solidFill>
                  <a:srgbClr val="003300"/>
                </a:solidFill>
              </a:rPr>
              <a:t> тактика </a:t>
            </a:r>
            <a:r>
              <a:rPr lang="ru-RU" b="1" dirty="0" err="1" smtClean="0">
                <a:solidFill>
                  <a:srgbClr val="003300"/>
                </a:solidFill>
              </a:rPr>
              <a:t>колективного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захисту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Бобри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наприклад</a:t>
            </a:r>
            <a:r>
              <a:rPr lang="ru-RU" b="1" dirty="0" smtClean="0">
                <a:solidFill>
                  <a:srgbClr val="003300"/>
                </a:solidFill>
              </a:rPr>
              <a:t>, б</a:t>
            </a:r>
            <a:r>
              <a:rPr lang="en-US" b="1" dirty="0" smtClean="0">
                <a:solidFill>
                  <a:srgbClr val="003300"/>
                </a:solidFill>
              </a:rPr>
              <a:t>’</a:t>
            </a:r>
            <a:r>
              <a:rPr lang="ru-RU" b="1" dirty="0" err="1" smtClean="0">
                <a:solidFill>
                  <a:srgbClr val="003300"/>
                </a:solidFill>
              </a:rPr>
              <a:t>ють</a:t>
            </a:r>
            <a:r>
              <a:rPr lang="ru-RU" b="1" dirty="0" smtClean="0">
                <a:solidFill>
                  <a:srgbClr val="003300"/>
                </a:solidFill>
              </a:rPr>
              <a:t> хвостом по </a:t>
            </a:r>
            <a:r>
              <a:rPr lang="ru-RU" b="1" dirty="0" err="1" smtClean="0">
                <a:solidFill>
                  <a:srgbClr val="003300"/>
                </a:solidFill>
              </a:rPr>
              <a:t>воді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оповіщаючи</a:t>
            </a:r>
            <a:r>
              <a:rPr lang="ru-RU" b="1" dirty="0" smtClean="0">
                <a:solidFill>
                  <a:srgbClr val="003300"/>
                </a:solidFill>
              </a:rPr>
              <a:t> так </a:t>
            </a:r>
            <a:r>
              <a:rPr lang="ru-RU" b="1" dirty="0" err="1" smtClean="0">
                <a:solidFill>
                  <a:srgbClr val="003300"/>
                </a:solidFill>
              </a:rPr>
              <a:t>інших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членів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колонії</a:t>
            </a:r>
            <a:r>
              <a:rPr lang="ru-RU" b="1" dirty="0" smtClean="0">
                <a:solidFill>
                  <a:srgbClr val="003300"/>
                </a:solidFill>
              </a:rPr>
              <a:t> про </a:t>
            </a:r>
            <a:r>
              <a:rPr lang="ru-RU" b="1" dirty="0" err="1" smtClean="0">
                <a:solidFill>
                  <a:srgbClr val="003300"/>
                </a:solidFill>
              </a:rPr>
              <a:t>наближення</a:t>
            </a:r>
            <a:r>
              <a:rPr lang="ru-RU" b="1" dirty="0" smtClean="0">
                <a:solidFill>
                  <a:srgbClr val="003300"/>
                </a:solidFill>
              </a:rPr>
              <a:t> ворога. У </a:t>
            </a:r>
            <a:r>
              <a:rPr lang="ru-RU" b="1" dirty="0" err="1" smtClean="0">
                <a:solidFill>
                  <a:srgbClr val="003300"/>
                </a:solidFill>
              </a:rPr>
              <a:t>лугових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собачок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деяких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видів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сурків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ховрахів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випадку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небезпеки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кожний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звірок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видає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пронизливий</a:t>
            </a:r>
            <a:r>
              <a:rPr lang="ru-RU" b="1" dirty="0" smtClean="0">
                <a:solidFill>
                  <a:srgbClr val="003300"/>
                </a:solidFill>
              </a:rPr>
              <a:t> крик,                               </a:t>
            </a:r>
            <a:r>
              <a:rPr lang="ru-RU" b="1" dirty="0" err="1" smtClean="0">
                <a:solidFill>
                  <a:srgbClr val="003300"/>
                </a:solidFill>
              </a:rPr>
              <a:t>попереджаючи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сусідів</a:t>
            </a:r>
            <a:r>
              <a:rPr lang="ru-RU" b="1" dirty="0" smtClean="0">
                <a:solidFill>
                  <a:srgbClr val="003300"/>
                </a:solidFill>
              </a:rPr>
              <a:t>                                       про те, </a:t>
            </a:r>
            <a:r>
              <a:rPr lang="ru-RU" b="1" dirty="0" err="1" smtClean="0">
                <a:solidFill>
                  <a:srgbClr val="003300"/>
                </a:solidFill>
              </a:rPr>
              <a:t>що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необхідно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ховатися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Колективний захист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ховрахи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3571876"/>
            <a:ext cx="2279304" cy="263649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500174"/>
            <a:ext cx="8643998" cy="250033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smtClean="0">
                <a:solidFill>
                  <a:srgbClr val="003300"/>
                </a:solidFill>
              </a:rPr>
              <a:t>Як </a:t>
            </a:r>
            <a:r>
              <a:rPr lang="ru-RU" b="1" dirty="0" err="1" smtClean="0">
                <a:solidFill>
                  <a:srgbClr val="003300"/>
                </a:solidFill>
              </a:rPr>
              <a:t>спосіб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захисту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утворюються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</a:t>
            </a:r>
            <a:r>
              <a:rPr lang="en-US" b="1" dirty="0" smtClean="0">
                <a:solidFill>
                  <a:srgbClr val="003300"/>
                </a:solidFill>
              </a:rPr>
              <a:t>’</a:t>
            </a:r>
            <a:r>
              <a:rPr lang="uk-UA" b="1" dirty="0" err="1" smtClean="0">
                <a:solidFill>
                  <a:srgbClr val="003300"/>
                </a:solidFill>
              </a:rPr>
              <a:t>ячі</a:t>
            </a:r>
            <a:r>
              <a:rPr lang="uk-UA" b="1" dirty="0" smtClean="0">
                <a:solidFill>
                  <a:srgbClr val="003300"/>
                </a:solidFill>
              </a:rPr>
              <a:t> зграйки. </a:t>
            </a:r>
            <a:r>
              <a:rPr lang="ru-RU" b="1" dirty="0" smtClean="0">
                <a:solidFill>
                  <a:srgbClr val="003300"/>
                </a:solidFill>
              </a:rPr>
              <a:t> При </a:t>
            </a:r>
            <a:r>
              <a:rPr lang="ru-RU" b="1" dirty="0" err="1" smtClean="0">
                <a:solidFill>
                  <a:srgbClr val="003300"/>
                </a:solidFill>
              </a:rPr>
              <a:t>небезпеці</a:t>
            </a:r>
            <a:r>
              <a:rPr lang="ru-RU" b="1" dirty="0" smtClean="0">
                <a:solidFill>
                  <a:srgbClr val="003300"/>
                </a:solidFill>
              </a:rPr>
              <a:t> вони </a:t>
            </a:r>
            <a:r>
              <a:rPr lang="ru-RU" b="1" dirty="0" err="1" smtClean="0">
                <a:solidFill>
                  <a:srgbClr val="003300"/>
                </a:solidFill>
              </a:rPr>
              <a:t>збиваються</a:t>
            </a:r>
            <a:r>
              <a:rPr lang="ru-RU" b="1" dirty="0" smtClean="0">
                <a:solidFill>
                  <a:srgbClr val="003300"/>
                </a:solidFill>
              </a:rPr>
              <a:t> так </a:t>
            </a:r>
            <a:r>
              <a:rPr lang="ru-RU" b="1" dirty="0" err="1" smtClean="0">
                <a:solidFill>
                  <a:srgbClr val="003300"/>
                </a:solidFill>
              </a:rPr>
              <a:t>щільно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що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утворюють</a:t>
            </a:r>
            <a:r>
              <a:rPr lang="ru-RU" b="1" dirty="0" smtClean="0">
                <a:solidFill>
                  <a:srgbClr val="003300"/>
                </a:solidFill>
              </a:rPr>
              <a:t> великий </a:t>
            </a:r>
            <a:r>
              <a:rPr lang="ru-RU" b="1" dirty="0" err="1" smtClean="0">
                <a:solidFill>
                  <a:srgbClr val="003300"/>
                </a:solidFill>
              </a:rPr>
              <a:t>компактний</a:t>
            </a:r>
            <a:r>
              <a:rPr lang="ru-RU" b="1" dirty="0" smtClean="0">
                <a:solidFill>
                  <a:srgbClr val="003300"/>
                </a:solidFill>
              </a:rPr>
              <a:t> шар. На </a:t>
            </a:r>
            <a:r>
              <a:rPr lang="ru-RU" b="1" dirty="0" err="1" smtClean="0">
                <a:solidFill>
                  <a:srgbClr val="003300"/>
                </a:solidFill>
              </a:rPr>
              <a:t>поверхні</a:t>
            </a:r>
            <a:r>
              <a:rPr lang="ru-RU" b="1" dirty="0" smtClean="0">
                <a:solidFill>
                  <a:srgbClr val="003300"/>
                </a:solidFill>
              </a:rPr>
              <a:t> такого шару </a:t>
            </a:r>
            <a:r>
              <a:rPr lang="ru-RU" b="1" dirty="0" err="1" smtClean="0">
                <a:solidFill>
                  <a:srgbClr val="003300"/>
                </a:solidFill>
              </a:rPr>
              <a:t>виявляється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найменша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кількість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рибок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яким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загрожує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небезпека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pPr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Колективний захист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49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3643314"/>
            <a:ext cx="2450592" cy="2240854"/>
          </a:xfrm>
          <a:prstGeom prst="rect">
            <a:avLst/>
          </a:prstGeom>
        </p:spPr>
      </p:pic>
      <p:pic>
        <p:nvPicPr>
          <p:cNvPr id="9" name="Рисунок 8" descr="91348_prev_4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4143380"/>
            <a:ext cx="2428892" cy="2286016"/>
          </a:xfrm>
          <a:prstGeom prst="rect">
            <a:avLst/>
          </a:prstGeom>
        </p:spPr>
      </p:pic>
      <p:pic>
        <p:nvPicPr>
          <p:cNvPr id="11" name="Рисунок 10" descr="eila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992" y="3786190"/>
            <a:ext cx="2500330" cy="228601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428736"/>
            <a:ext cx="8643998" cy="2614618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Збираються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в </a:t>
            </a:r>
            <a:r>
              <a:rPr lang="ru-RU" b="1" dirty="0" err="1" smtClean="0">
                <a:solidFill>
                  <a:srgbClr val="003300"/>
                </a:solidFill>
              </a:rPr>
              <a:t>групи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морські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їжаки-діадеми</a:t>
            </a:r>
            <a:r>
              <a:rPr lang="ru-RU" b="1" dirty="0" smtClean="0">
                <a:solidFill>
                  <a:srgbClr val="003300"/>
                </a:solidFill>
              </a:rPr>
              <a:t>. На </a:t>
            </a:r>
            <a:r>
              <a:rPr lang="ru-RU" b="1" dirty="0" err="1" smtClean="0">
                <a:solidFill>
                  <a:srgbClr val="003300"/>
                </a:solidFill>
              </a:rPr>
              <a:t>рівній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ділянці</a:t>
            </a:r>
            <a:r>
              <a:rPr lang="ru-RU" b="1" dirty="0" smtClean="0">
                <a:solidFill>
                  <a:srgbClr val="003300"/>
                </a:solidFill>
              </a:rPr>
              <a:t> дна вони </a:t>
            </a:r>
            <a:r>
              <a:rPr lang="ru-RU" b="1" dirty="0" err="1" smtClean="0">
                <a:solidFill>
                  <a:srgbClr val="003300"/>
                </a:solidFill>
              </a:rPr>
              <a:t>розміщуються</a:t>
            </a:r>
            <a:r>
              <a:rPr lang="ru-RU" b="1" dirty="0" smtClean="0">
                <a:solidFill>
                  <a:srgbClr val="003300"/>
                </a:solidFill>
              </a:rPr>
              <a:t> один </a:t>
            </a:r>
            <a:r>
              <a:rPr lang="ru-RU" b="1" dirty="0" err="1" smtClean="0">
                <a:solidFill>
                  <a:srgbClr val="003300"/>
                </a:solidFill>
              </a:rPr>
              <a:t>від</a:t>
            </a:r>
            <a:r>
              <a:rPr lang="ru-RU" b="1" dirty="0" smtClean="0">
                <a:solidFill>
                  <a:srgbClr val="003300"/>
                </a:solidFill>
              </a:rPr>
              <a:t> одного на </a:t>
            </a:r>
            <a:r>
              <a:rPr lang="ru-RU" b="1" dirty="0" err="1" smtClean="0">
                <a:solidFill>
                  <a:srgbClr val="003300"/>
                </a:solidFill>
              </a:rPr>
              <a:t>відстані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довжини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голки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Довгі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рухливі</a:t>
            </a:r>
            <a:r>
              <a:rPr lang="ru-RU" b="1" dirty="0" smtClean="0">
                <a:solidFill>
                  <a:srgbClr val="003300"/>
                </a:solidFill>
              </a:rPr>
              <a:t> та </a:t>
            </a:r>
            <a:r>
              <a:rPr lang="ru-RU" b="1" dirty="0" err="1" smtClean="0">
                <a:solidFill>
                  <a:srgbClr val="003300"/>
                </a:solidFill>
              </a:rPr>
              <a:t>отруйні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голки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діадем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роблять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таку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групу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</a:t>
            </a:r>
            <a:r>
              <a:rPr lang="ru-RU" b="1" dirty="0" smtClean="0">
                <a:solidFill>
                  <a:srgbClr val="003300"/>
                </a:solidFill>
              </a:rPr>
              <a:t> малодоступною для </a:t>
            </a:r>
            <a:r>
              <a:rPr lang="ru-RU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хижаків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Колективний захист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man_nai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4000504"/>
            <a:ext cx="3143272" cy="2428892"/>
          </a:xfrm>
          <a:prstGeom prst="rect">
            <a:avLst/>
          </a:prstGeom>
        </p:spPr>
      </p:pic>
      <p:pic>
        <p:nvPicPr>
          <p:cNvPr id="9" name="Рисунок 8" descr="6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8" y="3929066"/>
            <a:ext cx="3214710" cy="2571768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428736"/>
            <a:ext cx="8643998" cy="218599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Колективний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захист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зустрічається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птахів</a:t>
            </a:r>
            <a:r>
              <a:rPr lang="ru-RU" b="1" dirty="0" smtClean="0">
                <a:solidFill>
                  <a:srgbClr val="003300"/>
                </a:solidFill>
              </a:rPr>
              <a:t>.  Разом </a:t>
            </a:r>
            <a:r>
              <a:rPr lang="ru-RU" b="1" dirty="0" err="1" smtClean="0">
                <a:solidFill>
                  <a:srgbClr val="003300"/>
                </a:solidFill>
              </a:rPr>
              <a:t>охороняють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свої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гнізда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граки</a:t>
            </a:r>
            <a:r>
              <a:rPr lang="ru-RU" b="1" dirty="0" smtClean="0">
                <a:solidFill>
                  <a:srgbClr val="003300"/>
                </a:solidFill>
              </a:rPr>
              <a:t>, чайки, береговушки, </a:t>
            </a:r>
            <a:r>
              <a:rPr lang="ru-RU" b="1" dirty="0" err="1" smtClean="0">
                <a:solidFill>
                  <a:srgbClr val="003300"/>
                </a:solidFill>
              </a:rPr>
              <a:t>самовіддано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вступаючи</a:t>
            </a:r>
            <a:r>
              <a:rPr lang="ru-RU" b="1" dirty="0" smtClean="0">
                <a:solidFill>
                  <a:srgbClr val="003300"/>
                </a:solidFill>
              </a:rPr>
              <a:t> у   </a:t>
            </a:r>
            <a:r>
              <a:rPr lang="ru-RU" b="1" dirty="0" err="1" smtClean="0">
                <a:solidFill>
                  <a:srgbClr val="003300"/>
                </a:solidFill>
              </a:rPr>
              <a:t>боротьбу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хижими</a:t>
            </a:r>
            <a:r>
              <a:rPr lang="ru-RU" b="1" dirty="0" smtClean="0">
                <a:solidFill>
                  <a:srgbClr val="003300"/>
                </a:solidFill>
              </a:rPr>
              <a:t> птахами та </a:t>
            </a:r>
            <a:r>
              <a:rPr lang="ru-RU" b="1" dirty="0" err="1" smtClean="0">
                <a:solidFill>
                  <a:srgbClr val="003300"/>
                </a:solidFill>
              </a:rPr>
              <a:t>звірами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Колективний захист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берегову-cnhb;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2" y="3429000"/>
            <a:ext cx="2500330" cy="3071834"/>
          </a:xfrm>
          <a:prstGeom prst="rect">
            <a:avLst/>
          </a:prstGeom>
        </p:spPr>
      </p:pic>
      <p:pic>
        <p:nvPicPr>
          <p:cNvPr id="9" name="Рисунок 8" descr="берег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286124"/>
            <a:ext cx="2786082" cy="2071702"/>
          </a:xfrm>
          <a:prstGeom prst="rect">
            <a:avLst/>
          </a:prstGeom>
        </p:spPr>
      </p:pic>
      <p:pic>
        <p:nvPicPr>
          <p:cNvPr id="10" name="Рисунок 9" descr="чайки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3571876"/>
            <a:ext cx="2357454" cy="235745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85860"/>
            <a:ext cx="8643998" cy="2900370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Масове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скупчення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заради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захисту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характерне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для </a:t>
            </a:r>
            <a:r>
              <a:rPr lang="ru-RU" b="1" dirty="0" err="1" smtClean="0">
                <a:solidFill>
                  <a:srgbClr val="003300"/>
                </a:solidFill>
              </a:rPr>
              <a:t>деяких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дрібних</a:t>
            </a:r>
            <a:r>
              <a:rPr lang="ru-RU" b="1" dirty="0" smtClean="0">
                <a:solidFill>
                  <a:srgbClr val="003300"/>
                </a:solidFill>
              </a:rPr>
              <a:t> комах, </a:t>
            </a:r>
            <a:r>
              <a:rPr lang="ru-RU" b="1" dirty="0" smtClean="0">
                <a:solidFill>
                  <a:srgbClr val="003300"/>
                </a:solidFill>
              </a:rPr>
              <a:t>в основному </a:t>
            </a:r>
            <a:r>
              <a:rPr lang="ru-RU" b="1" dirty="0" err="1" smtClean="0">
                <a:solidFill>
                  <a:srgbClr val="003300"/>
                </a:solidFill>
              </a:rPr>
              <a:t>яскравих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smtClean="0">
                <a:solidFill>
                  <a:srgbClr val="003300"/>
                </a:solidFill>
              </a:rPr>
              <a:t>У </a:t>
            </a:r>
            <a:r>
              <a:rPr lang="ru-RU" b="1" dirty="0" err="1" smtClean="0">
                <a:solidFill>
                  <a:srgbClr val="003300"/>
                </a:solidFill>
              </a:rPr>
              <a:t>їхній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великій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кількості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краще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помітне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попереджувальне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, яке </a:t>
            </a:r>
            <a:r>
              <a:rPr lang="ru-RU" b="1" dirty="0" err="1" smtClean="0">
                <a:solidFill>
                  <a:srgbClr val="003300"/>
                </a:solidFill>
              </a:rPr>
              <a:t>відлякує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комахоїдних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endParaRPr lang="ru-RU" b="1" i="1" dirty="0" smtClean="0">
              <a:solidFill>
                <a:srgbClr val="00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Колективний захист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f014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3429000"/>
            <a:ext cx="3357586" cy="271464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00364" y="4000504"/>
            <a:ext cx="2333612" cy="185738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214818"/>
            <a:ext cx="2209792" cy="201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357298"/>
            <a:ext cx="8643998" cy="368618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/>
              <a:t>	</a:t>
            </a:r>
            <a:r>
              <a:rPr lang="ru-RU" sz="2800" dirty="0" smtClean="0"/>
              <a:t>   </a:t>
            </a:r>
            <a:r>
              <a:rPr lang="ru-RU" sz="2800" b="1" dirty="0" err="1" smtClean="0">
                <a:solidFill>
                  <a:srgbClr val="003300"/>
                </a:solidFill>
              </a:rPr>
              <a:t>Інколи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smtClean="0">
                <a:solidFill>
                  <a:srgbClr val="003300"/>
                </a:solidFill>
              </a:rPr>
              <a:t>для </a:t>
            </a:r>
            <a:r>
              <a:rPr lang="ru-RU" sz="2800" b="1" dirty="0" err="1" smtClean="0">
                <a:solidFill>
                  <a:srgbClr val="003300"/>
                </a:solidFill>
              </a:rPr>
              <a:t>своєї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безпеки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тварини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використовують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якості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інших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тварин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err="1" smtClean="0">
                <a:solidFill>
                  <a:srgbClr val="003300"/>
                </a:solidFill>
              </a:rPr>
              <a:t>Раки-самітники</a:t>
            </a:r>
            <a:r>
              <a:rPr lang="ru-RU" sz="2800" b="1" dirty="0" smtClean="0">
                <a:solidFill>
                  <a:srgbClr val="003300"/>
                </a:solidFill>
              </a:rPr>
              <a:t> та </a:t>
            </a:r>
            <a:r>
              <a:rPr lang="ru-RU" sz="2800" b="1" dirty="0" err="1" smtClean="0">
                <a:solidFill>
                  <a:srgbClr val="003300"/>
                </a:solidFill>
              </a:rPr>
              <a:t>краби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саджають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собі</a:t>
            </a:r>
            <a:r>
              <a:rPr lang="ru-RU" sz="2800" b="1" dirty="0" smtClean="0">
                <a:solidFill>
                  <a:srgbClr val="003300"/>
                </a:solidFill>
              </a:rPr>
              <a:t> на </a:t>
            </a:r>
            <a:r>
              <a:rPr lang="ru-RU" sz="2800" b="1" dirty="0" err="1" smtClean="0">
                <a:solidFill>
                  <a:srgbClr val="003300"/>
                </a:solidFill>
              </a:rPr>
              <a:t>клешні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актиній</a:t>
            </a:r>
            <a:r>
              <a:rPr lang="ru-RU" sz="2800" b="1" dirty="0" smtClean="0">
                <a:solidFill>
                  <a:srgbClr val="003300"/>
                </a:solidFill>
              </a:rPr>
              <a:t>, у </a:t>
            </a:r>
            <a:r>
              <a:rPr lang="ru-RU" sz="2800" b="1" dirty="0" err="1" smtClean="0">
                <a:solidFill>
                  <a:srgbClr val="003300"/>
                </a:solidFill>
              </a:rPr>
              <a:t>яких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наявні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жалкі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щупальці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err="1" smtClean="0">
                <a:solidFill>
                  <a:srgbClr val="003300"/>
                </a:solidFill>
              </a:rPr>
              <a:t>Актинії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слугують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надійним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захистом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і</a:t>
            </a:r>
            <a:r>
              <a:rPr lang="ru-RU" sz="2800" b="1" dirty="0" smtClean="0">
                <a:solidFill>
                  <a:srgbClr val="003300"/>
                </a:solidFill>
              </a:rPr>
              <a:t> при </a:t>
            </a:r>
            <a:r>
              <a:rPr lang="ru-RU" sz="2800" b="1" dirty="0" err="1" smtClean="0">
                <a:solidFill>
                  <a:srgbClr val="003300"/>
                </a:solidFill>
              </a:rPr>
              <a:t>зміні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раковини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рак-самітник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обов</a:t>
            </a:r>
            <a:r>
              <a:rPr lang="en-US" sz="2800" b="1" dirty="0" smtClean="0">
                <a:solidFill>
                  <a:srgbClr val="003300"/>
                </a:solidFill>
              </a:rPr>
              <a:t>’</a:t>
            </a:r>
            <a:r>
              <a:rPr lang="uk-UA" sz="2800" b="1" dirty="0" err="1" smtClean="0">
                <a:solidFill>
                  <a:srgbClr val="003300"/>
                </a:solidFill>
              </a:rPr>
              <a:t>язков</a:t>
            </a:r>
            <a:r>
              <a:rPr lang="ru-RU" sz="2800" b="1" dirty="0" smtClean="0">
                <a:solidFill>
                  <a:srgbClr val="003300"/>
                </a:solidFill>
              </a:rPr>
              <a:t>о </a:t>
            </a:r>
            <a:r>
              <a:rPr lang="ru-RU" sz="2800" b="1" dirty="0" err="1" smtClean="0">
                <a:solidFill>
                  <a:srgbClr val="003300"/>
                </a:solidFill>
              </a:rPr>
              <a:t>пересаджує</a:t>
            </a:r>
            <a:r>
              <a:rPr lang="ru-RU" sz="2800" b="1" dirty="0" smtClean="0">
                <a:solidFill>
                  <a:srgbClr val="003300"/>
                </a:solidFill>
              </a:rPr>
              <a:t> свою </a:t>
            </a:r>
            <a:r>
              <a:rPr lang="ru-RU" sz="2800" b="1" dirty="0" err="1" smtClean="0">
                <a:solidFill>
                  <a:srgbClr val="003300"/>
                </a:solidFill>
              </a:rPr>
              <a:t>актинію</a:t>
            </a:r>
            <a:r>
              <a:rPr lang="ru-RU" sz="2800" b="1" dirty="0" smtClean="0">
                <a:solidFill>
                  <a:srgbClr val="003300"/>
                </a:solidFill>
              </a:rPr>
              <a:t> в </a:t>
            </a:r>
            <a:r>
              <a:rPr lang="ru-RU" sz="2800" b="1" dirty="0" err="1" smtClean="0">
                <a:solidFill>
                  <a:srgbClr val="003300"/>
                </a:solidFill>
              </a:rPr>
              <a:t>новий</a:t>
            </a:r>
            <a:r>
              <a:rPr lang="ru-RU" sz="2800" b="1" dirty="0" smtClean="0">
                <a:solidFill>
                  <a:srgbClr val="003300"/>
                </a:solidFill>
              </a:rPr>
              <a:t> «</a:t>
            </a:r>
            <a:r>
              <a:rPr lang="ru-RU" sz="2800" b="1" dirty="0" err="1" smtClean="0">
                <a:solidFill>
                  <a:srgbClr val="003300"/>
                </a:solidFill>
              </a:rPr>
              <a:t>дім</a:t>
            </a:r>
            <a:r>
              <a:rPr lang="ru-RU" sz="2800" b="1" dirty="0" smtClean="0">
                <a:solidFill>
                  <a:srgbClr val="003300"/>
                </a:solidFill>
              </a:rPr>
              <a:t>».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Надійні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захисники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nek050105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74" y="4214818"/>
            <a:ext cx="1709928" cy="2286000"/>
          </a:xfrm>
          <a:prstGeom prst="rect">
            <a:avLst/>
          </a:prstGeom>
        </p:spPr>
      </p:pic>
      <p:pic>
        <p:nvPicPr>
          <p:cNvPr id="9" name="Рисунок 8" descr="11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4214818"/>
            <a:ext cx="2938466" cy="218599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407196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sz="2800" b="1" dirty="0" smtClean="0">
                <a:solidFill>
                  <a:srgbClr val="003300"/>
                </a:solidFill>
              </a:rPr>
              <a:t>Для </a:t>
            </a:r>
            <a:r>
              <a:rPr lang="ru-RU" sz="2800" b="1" dirty="0" err="1" smtClean="0">
                <a:solidFill>
                  <a:srgbClr val="003300"/>
                </a:solidFill>
              </a:rPr>
              <a:t>рятування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від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ворогів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використовують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актиній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деякі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риби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які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живуть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серед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коралових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рифів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err="1" smtClean="0">
                <a:solidFill>
                  <a:srgbClr val="003300"/>
                </a:solidFill>
              </a:rPr>
              <a:t>Актинії</a:t>
            </a:r>
            <a:r>
              <a:rPr lang="ru-RU" sz="2800" b="1" dirty="0" smtClean="0">
                <a:solidFill>
                  <a:srgbClr val="003300"/>
                </a:solidFill>
              </a:rPr>
              <a:t> в </a:t>
            </a:r>
            <a:r>
              <a:rPr lang="ru-RU" sz="2800" b="1" dirty="0" err="1" smtClean="0">
                <a:solidFill>
                  <a:srgbClr val="003300"/>
                </a:solidFill>
              </a:rPr>
              <a:t>цих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місцях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великі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можуть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заповнювати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своїм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тілом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різноманітні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щілини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  <a:r>
              <a:rPr lang="ru-RU" sz="2800" b="1" dirty="0" err="1" smtClean="0">
                <a:solidFill>
                  <a:srgbClr val="003300"/>
                </a:solidFill>
              </a:rPr>
              <a:t>Серед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їхніх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численних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отруйних</a:t>
            </a:r>
            <a:r>
              <a:rPr lang="ru-RU" sz="2800" b="1" dirty="0" smtClean="0">
                <a:solidFill>
                  <a:srgbClr val="003300"/>
                </a:solidFill>
              </a:rPr>
              <a:t>  </a:t>
            </a:r>
            <a:r>
              <a:rPr lang="ru-RU" sz="2800" b="1" dirty="0" err="1" smtClean="0">
                <a:solidFill>
                  <a:srgbClr val="003300"/>
                </a:solidFill>
              </a:rPr>
              <a:t>щупалець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ховаються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рибки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амфіпріони</a:t>
            </a:r>
            <a:r>
              <a:rPr lang="ru-RU" sz="2800" b="1" dirty="0" smtClean="0">
                <a:solidFill>
                  <a:srgbClr val="003300"/>
                </a:solidFill>
              </a:rPr>
              <a:t>. У </a:t>
            </a:r>
            <a:r>
              <a:rPr lang="ru-RU" sz="2800" b="1" dirty="0" err="1" smtClean="0">
                <a:solidFill>
                  <a:srgbClr val="003300"/>
                </a:solidFill>
              </a:rPr>
              <a:t>кожної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актинії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є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свої</a:t>
            </a:r>
            <a:r>
              <a:rPr lang="ru-RU" sz="2800" b="1" dirty="0" smtClean="0">
                <a:solidFill>
                  <a:srgbClr val="003300"/>
                </a:solidFill>
              </a:rPr>
              <a:t> «</a:t>
            </a:r>
            <a:r>
              <a:rPr lang="ru-RU" sz="2800" b="1" dirty="0" err="1" smtClean="0">
                <a:solidFill>
                  <a:srgbClr val="003300"/>
                </a:solidFill>
              </a:rPr>
              <a:t>квартиранти</a:t>
            </a:r>
            <a:r>
              <a:rPr lang="ru-RU" sz="2800" b="1" dirty="0" smtClean="0">
                <a:solidFill>
                  <a:srgbClr val="003300"/>
                </a:solidFill>
              </a:rPr>
              <a:t>», </a:t>
            </a:r>
            <a:r>
              <a:rPr lang="ru-RU" sz="2800" b="1" dirty="0" err="1" smtClean="0">
                <a:solidFill>
                  <a:srgbClr val="003300"/>
                </a:solidFill>
              </a:rPr>
              <a:t>які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живуть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серед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щупалець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сім</a:t>
            </a:r>
            <a:r>
              <a:rPr lang="en-US" sz="2800" b="1" dirty="0" smtClean="0">
                <a:solidFill>
                  <a:srgbClr val="003300"/>
                </a:solidFill>
              </a:rPr>
              <a:t>’</a:t>
            </a:r>
            <a:r>
              <a:rPr lang="ru-RU" sz="2800" b="1" dirty="0" err="1" smtClean="0">
                <a:solidFill>
                  <a:srgbClr val="003300"/>
                </a:solidFill>
              </a:rPr>
              <a:t>ями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і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навіть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виводять</a:t>
            </a:r>
            <a:r>
              <a:rPr lang="ru-RU" sz="2800" b="1" dirty="0" smtClean="0">
                <a:solidFill>
                  <a:srgbClr val="003300"/>
                </a:solidFill>
              </a:rPr>
              <a:t> потомство. </a:t>
            </a:r>
            <a:r>
              <a:rPr lang="ru-RU" sz="2800" b="1" dirty="0" err="1" smtClean="0">
                <a:solidFill>
                  <a:srgbClr val="003300"/>
                </a:solidFill>
              </a:rPr>
              <a:t>Актинія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їх</a:t>
            </a:r>
            <a:r>
              <a:rPr lang="ru-RU" sz="2800" b="1" dirty="0" smtClean="0">
                <a:solidFill>
                  <a:srgbClr val="003300"/>
                </a:solidFill>
              </a:rPr>
              <a:t> не </a:t>
            </a:r>
            <a:r>
              <a:rPr lang="ru-RU" sz="2800" b="1" dirty="0" err="1" smtClean="0">
                <a:solidFill>
                  <a:srgbClr val="003300"/>
                </a:solidFill>
              </a:rPr>
              <a:t>чіпає</a:t>
            </a:r>
            <a:r>
              <a:rPr lang="ru-RU" sz="2800" b="1" dirty="0" smtClean="0">
                <a:solidFill>
                  <a:srgbClr val="003300"/>
                </a:solidFill>
              </a:rPr>
              <a:t>, </a:t>
            </a:r>
            <a:r>
              <a:rPr lang="ru-RU" sz="2800" b="1" dirty="0" err="1" smtClean="0">
                <a:solidFill>
                  <a:srgbClr val="003300"/>
                </a:solidFill>
              </a:rPr>
              <a:t>хоча</a:t>
            </a:r>
            <a:r>
              <a:rPr lang="ru-RU" sz="2800" b="1" dirty="0" smtClean="0">
                <a:solidFill>
                  <a:srgbClr val="003300"/>
                </a:solidFill>
              </a:rPr>
              <a:t> «чужого» </a:t>
            </a:r>
            <a:r>
              <a:rPr lang="ru-RU" sz="2800" b="1" dirty="0" err="1" smtClean="0">
                <a:solidFill>
                  <a:srgbClr val="003300"/>
                </a:solidFill>
              </a:rPr>
              <a:t>амфіпріона</a:t>
            </a:r>
            <a:r>
              <a:rPr lang="ru-RU" sz="2800" b="1" dirty="0" smtClean="0">
                <a:solidFill>
                  <a:srgbClr val="003300"/>
                </a:solidFill>
              </a:rPr>
              <a:t> </a:t>
            </a:r>
            <a:r>
              <a:rPr lang="ru-RU" sz="2800" b="1" dirty="0" err="1" smtClean="0">
                <a:solidFill>
                  <a:srgbClr val="003300"/>
                </a:solidFill>
              </a:rPr>
              <a:t>вбиває</a:t>
            </a:r>
            <a:r>
              <a:rPr lang="ru-RU" sz="2800" b="1" dirty="0" smtClean="0">
                <a:solidFill>
                  <a:srgbClr val="003300"/>
                </a:solidFill>
              </a:rPr>
              <a:t>. </a:t>
            </a:r>
          </a:p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Надійні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захисники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%D0%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5072074"/>
            <a:ext cx="1676400" cy="1234440"/>
          </a:xfrm>
          <a:prstGeom prst="rect">
            <a:avLst/>
          </a:prstGeom>
        </p:spPr>
      </p:pic>
      <p:pic>
        <p:nvPicPr>
          <p:cNvPr id="11" name="Рисунок 10" descr="Amphiprion_perc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5500702"/>
            <a:ext cx="1785950" cy="1117662"/>
          </a:xfrm>
          <a:prstGeom prst="rect">
            <a:avLst/>
          </a:prstGeom>
        </p:spPr>
      </p:pic>
      <p:pic>
        <p:nvPicPr>
          <p:cNvPr id="12" name="Рисунок 11" descr="amphipriон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5357826"/>
            <a:ext cx="1214446" cy="121444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143372" y="1357298"/>
            <a:ext cx="4714908" cy="48577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Деякі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мальки </a:t>
            </a:r>
            <a:r>
              <a:rPr lang="ru-RU" b="1" dirty="0" err="1" smtClean="0">
                <a:solidFill>
                  <a:srgbClr val="003300"/>
                </a:solidFill>
              </a:rPr>
              <a:t>риб</a:t>
            </a:r>
            <a:r>
              <a:rPr lang="ru-RU" b="1" dirty="0" smtClean="0">
                <a:solidFill>
                  <a:srgbClr val="003300"/>
                </a:solidFill>
              </a:rPr>
              <a:t>: </a:t>
            </a:r>
            <a:r>
              <a:rPr lang="ru-RU" b="1" dirty="0" err="1" smtClean="0">
                <a:solidFill>
                  <a:srgbClr val="003300"/>
                </a:solidFill>
              </a:rPr>
              <a:t>європейської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мерлузи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тріски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знаходять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захист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під</a:t>
            </a:r>
            <a:r>
              <a:rPr lang="ru-RU" b="1" dirty="0" smtClean="0">
                <a:solidFill>
                  <a:srgbClr val="003300"/>
                </a:solidFill>
              </a:rPr>
              <a:t> колоколом великих медуз, а </a:t>
            </a:r>
            <a:r>
              <a:rPr lang="ru-RU" b="1" dirty="0" err="1" smtClean="0">
                <a:solidFill>
                  <a:srgbClr val="003300"/>
                </a:solidFill>
              </a:rPr>
              <a:t>рибки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номеї</a:t>
            </a:r>
            <a:r>
              <a:rPr lang="ru-RU" b="1" dirty="0" smtClean="0">
                <a:solidFill>
                  <a:srgbClr val="003300"/>
                </a:solidFill>
              </a:rPr>
              <a:t> все </a:t>
            </a:r>
            <a:r>
              <a:rPr lang="ru-RU" b="1" dirty="0" err="1" smtClean="0">
                <a:solidFill>
                  <a:srgbClr val="003300"/>
                </a:solidFill>
              </a:rPr>
              <a:t>життя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проводять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серед</a:t>
            </a:r>
            <a:r>
              <a:rPr lang="ru-RU" b="1" dirty="0" smtClean="0">
                <a:solidFill>
                  <a:srgbClr val="003300"/>
                </a:solidFill>
              </a:rPr>
              <a:t> жалких </a:t>
            </a:r>
            <a:r>
              <a:rPr lang="ru-RU" b="1" dirty="0" err="1" smtClean="0">
                <a:solidFill>
                  <a:srgbClr val="003300"/>
                </a:solidFill>
              </a:rPr>
              <a:t>щупалець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сифонофори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фізалії</a:t>
            </a:r>
            <a:r>
              <a:rPr lang="ru-RU" b="1" dirty="0" smtClean="0">
                <a:solidFill>
                  <a:srgbClr val="003300"/>
                </a:solidFill>
              </a:rPr>
              <a:t>.</a:t>
            </a:r>
          </a:p>
          <a:p>
            <a:endParaRPr lang="uk-UA" dirty="0">
              <a:solidFill>
                <a:srgbClr val="00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Надійні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захисники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Рисунок 8" descr="PEREP-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785926"/>
            <a:ext cx="2857520" cy="402909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928670"/>
            <a:ext cx="8286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003300"/>
                </a:solidFill>
              </a:rPr>
              <a:t>Висновок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endParaRPr lang="ru-RU" sz="3200" b="1" dirty="0" smtClean="0">
              <a:solidFill>
                <a:srgbClr val="003300"/>
              </a:solidFill>
            </a:endParaRPr>
          </a:p>
          <a:p>
            <a:r>
              <a:rPr lang="ru-RU" sz="3200" b="1" dirty="0" smtClean="0">
                <a:solidFill>
                  <a:srgbClr val="003300"/>
                </a:solidFill>
              </a:rPr>
              <a:t>   </a:t>
            </a:r>
            <a:r>
              <a:rPr lang="ru-RU" sz="3200" b="1" dirty="0" err="1" smtClean="0">
                <a:solidFill>
                  <a:srgbClr val="003300"/>
                </a:solidFill>
              </a:rPr>
              <a:t>Кожен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із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наведених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прикладів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корисний</a:t>
            </a:r>
            <a:r>
              <a:rPr lang="ru-RU" sz="3200" b="1" dirty="0" smtClean="0">
                <a:solidFill>
                  <a:srgbClr val="003300"/>
                </a:solidFill>
              </a:rPr>
              <a:t> для </a:t>
            </a:r>
            <a:r>
              <a:rPr lang="ru-RU" sz="3200" b="1" dirty="0" err="1" smtClean="0">
                <a:solidFill>
                  <a:srgbClr val="003300"/>
                </a:solidFill>
              </a:rPr>
              <a:t>організмів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лише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в </a:t>
            </a:r>
            <a:r>
              <a:rPr lang="ru-RU" sz="3200" b="1" dirty="0" err="1" smtClean="0">
                <a:solidFill>
                  <a:srgbClr val="003300"/>
                </a:solidFill>
              </a:rPr>
              <a:t>певних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умовах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середовища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існування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r>
              <a:rPr lang="ru-RU" sz="3200" b="1" dirty="0" smtClean="0">
                <a:solidFill>
                  <a:srgbClr val="003300"/>
                </a:solidFill>
              </a:rPr>
              <a:t>При </a:t>
            </a:r>
            <a:r>
              <a:rPr lang="ru-RU" sz="3200" b="1" dirty="0" err="1" smtClean="0">
                <a:solidFill>
                  <a:srgbClr val="003300"/>
                </a:solidFill>
              </a:rPr>
              <a:t>зміні</a:t>
            </a:r>
            <a:r>
              <a:rPr lang="ru-RU" sz="3200" b="1" dirty="0" smtClean="0">
                <a:solidFill>
                  <a:srgbClr val="003300"/>
                </a:solidFill>
              </a:rPr>
              <a:t> умов </a:t>
            </a:r>
            <a:r>
              <a:rPr lang="ru-RU" sz="3200" b="1" dirty="0" err="1" smtClean="0">
                <a:solidFill>
                  <a:srgbClr val="003300"/>
                </a:solidFill>
              </a:rPr>
              <a:t>ці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пристосування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можуть</a:t>
            </a:r>
            <a:r>
              <a:rPr lang="ru-RU" sz="3200" b="1" dirty="0" smtClean="0">
                <a:solidFill>
                  <a:srgbClr val="003300"/>
                </a:solidFill>
              </a:rPr>
              <a:t> стати </a:t>
            </a:r>
            <a:r>
              <a:rPr lang="ru-RU" sz="3200" b="1" dirty="0" err="1" smtClean="0">
                <a:solidFill>
                  <a:srgbClr val="003300"/>
                </a:solidFill>
              </a:rPr>
              <a:t>дезадаптивними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або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навіть</a:t>
            </a:r>
            <a:r>
              <a:rPr lang="ru-RU" sz="3200" b="1" dirty="0" smtClean="0">
                <a:solidFill>
                  <a:srgbClr val="003300"/>
                </a:solidFill>
              </a:rPr>
              <a:t>,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шкідливими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endParaRPr lang="ru-RU" sz="3200" b="1" dirty="0" smtClean="0">
              <a:solidFill>
                <a:srgbClr val="003300"/>
              </a:solidFill>
            </a:endParaRPr>
          </a:p>
          <a:p>
            <a:r>
              <a:rPr lang="ru-RU" sz="3200" b="1" dirty="0" err="1" smtClean="0">
                <a:solidFill>
                  <a:srgbClr val="003300"/>
                </a:solidFill>
              </a:rPr>
              <a:t>Виникнення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пристосувань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є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важливою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умовою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                                </a:t>
            </a:r>
            <a:r>
              <a:rPr lang="ru-RU" sz="3200" b="1" dirty="0" err="1" smtClean="0">
                <a:solidFill>
                  <a:srgbClr val="003300"/>
                </a:solidFill>
              </a:rPr>
              <a:t>виживання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тварин</a:t>
            </a:r>
            <a:r>
              <a:rPr lang="ru-RU" sz="3200" b="1" dirty="0" smtClean="0">
                <a:solidFill>
                  <a:srgbClr val="003300"/>
                </a:solidFill>
              </a:rPr>
              <a:t> у </a:t>
            </a:r>
            <a:r>
              <a:rPr lang="ru-RU" sz="3200" b="1" dirty="0" err="1" smtClean="0">
                <a:solidFill>
                  <a:srgbClr val="003300"/>
                </a:solidFill>
              </a:rPr>
              <a:t>природі</a:t>
            </a:r>
            <a:r>
              <a:rPr lang="ru-RU" sz="3200" b="1" dirty="0" smtClean="0">
                <a:solidFill>
                  <a:srgbClr val="003300"/>
                </a:solidFill>
              </a:rPr>
              <a:t>.</a:t>
            </a:r>
            <a:endParaRPr lang="uk-UA" sz="3200" dirty="0">
              <a:solidFill>
                <a:srgbClr val="003300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3357562"/>
            <a:ext cx="25384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357298"/>
            <a:ext cx="87154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ru-RU" sz="3200" b="1" dirty="0" smtClean="0">
                <a:solidFill>
                  <a:srgbClr val="003300"/>
                </a:solidFill>
              </a:rPr>
              <a:t>   Для </a:t>
            </a:r>
            <a:r>
              <a:rPr lang="ru-RU" sz="3200" b="1" dirty="0" err="1" smtClean="0">
                <a:solidFill>
                  <a:srgbClr val="003300"/>
                </a:solidFill>
              </a:rPr>
              <a:t>багатьох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водних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організмів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найкращий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спосіб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маскування</a:t>
            </a:r>
            <a:r>
              <a:rPr lang="ru-RU" sz="3200" b="1" dirty="0" smtClean="0">
                <a:solidFill>
                  <a:srgbClr val="003300"/>
                </a:solidFill>
              </a:rPr>
              <a:t> – </a:t>
            </a:r>
            <a:r>
              <a:rPr lang="ru-RU" sz="3200" b="1" dirty="0" err="1" smtClean="0">
                <a:solidFill>
                  <a:srgbClr val="003300"/>
                </a:solidFill>
              </a:rPr>
              <a:t>мати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прозоре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тіло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r>
              <a:rPr lang="ru-RU" sz="3200" b="1" dirty="0" smtClean="0">
                <a:solidFill>
                  <a:srgbClr val="003300"/>
                </a:solidFill>
              </a:rPr>
              <a:t>У водному </a:t>
            </a:r>
            <a:r>
              <a:rPr lang="ru-RU" sz="3200" b="1" dirty="0" err="1" smtClean="0">
                <a:solidFill>
                  <a:srgbClr val="003300"/>
                </a:solidFill>
              </a:rPr>
              <a:t>середовищі</a:t>
            </a:r>
            <a:r>
              <a:rPr lang="ru-RU" sz="3200" b="1" dirty="0" smtClean="0">
                <a:solidFill>
                  <a:srgbClr val="003300"/>
                </a:solidFill>
              </a:rPr>
              <a:t> – </a:t>
            </a:r>
            <a:r>
              <a:rPr lang="ru-RU" sz="3200" b="1" dirty="0" err="1" smtClean="0">
                <a:solidFill>
                  <a:srgbClr val="003300"/>
                </a:solidFill>
              </a:rPr>
              <a:t>це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досяжно</a:t>
            </a:r>
            <a:r>
              <a:rPr lang="ru-RU" sz="3200" b="1" dirty="0" smtClean="0">
                <a:solidFill>
                  <a:srgbClr val="003300"/>
                </a:solidFill>
              </a:rPr>
              <a:t>, на </a:t>
            </a:r>
            <a:r>
              <a:rPr lang="ru-RU" sz="3200" b="1" dirty="0" err="1" smtClean="0">
                <a:solidFill>
                  <a:srgbClr val="003300"/>
                </a:solidFill>
              </a:rPr>
              <a:t>відміну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від</a:t>
            </a:r>
            <a:r>
              <a:rPr lang="ru-RU" sz="3200" b="1" dirty="0" smtClean="0">
                <a:solidFill>
                  <a:srgbClr val="003300"/>
                </a:solidFill>
              </a:rPr>
              <a:t> наземного.  </a:t>
            </a:r>
            <a:endParaRPr lang="ru-RU" sz="3200" b="1" dirty="0">
              <a:solidFill>
                <a:srgbClr val="00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Захисне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43504" y="3071810"/>
            <a:ext cx="3652830" cy="2714644"/>
          </a:xfrm>
          <a:prstGeom prst="rect">
            <a:avLst/>
          </a:prstGeom>
        </p:spPr>
      </p:pic>
      <p:pic>
        <p:nvPicPr>
          <p:cNvPr id="6" name="Рисунок 5" descr="hot6_cff6ee32f009da17bdcdbc782cc28e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071942"/>
            <a:ext cx="1357322" cy="2357454"/>
          </a:xfrm>
          <a:prstGeom prst="rect">
            <a:avLst/>
          </a:prstGeom>
        </p:spPr>
      </p:pic>
      <p:pic>
        <p:nvPicPr>
          <p:cNvPr id="7" name="Рисунок 6" descr="meduz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422" y="3929066"/>
            <a:ext cx="2286016" cy="214314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357299"/>
            <a:ext cx="8786874" cy="40005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ru-RU" dirty="0" smtClean="0"/>
              <a:t>	</a:t>
            </a:r>
            <a:r>
              <a:rPr lang="ru-RU" dirty="0" smtClean="0"/>
              <a:t>   </a:t>
            </a:r>
            <a:r>
              <a:rPr lang="ru-RU" b="1" dirty="0" err="1" smtClean="0">
                <a:solidFill>
                  <a:srgbClr val="003300"/>
                </a:solidFill>
              </a:rPr>
              <a:t>Важливим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елементом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захисного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є</a:t>
            </a:r>
            <a:r>
              <a:rPr lang="ru-RU" b="1" dirty="0" smtClean="0">
                <a:solidFill>
                  <a:srgbClr val="003300"/>
                </a:solidFill>
              </a:rPr>
              <a:t>  принцип </a:t>
            </a:r>
            <a:r>
              <a:rPr lang="ru-RU" b="1" dirty="0" err="1" smtClean="0">
                <a:solidFill>
                  <a:srgbClr val="003300"/>
                </a:solidFill>
              </a:rPr>
              <a:t>протитіні</a:t>
            </a:r>
            <a:r>
              <a:rPr lang="ru-RU" b="1" dirty="0" smtClean="0">
                <a:solidFill>
                  <a:srgbClr val="003300"/>
                </a:solidFill>
              </a:rPr>
              <a:t>, при </a:t>
            </a:r>
            <a:r>
              <a:rPr lang="ru-RU" b="1" dirty="0" err="1" smtClean="0">
                <a:solidFill>
                  <a:srgbClr val="003300"/>
                </a:solidFill>
              </a:rPr>
              <a:t>якому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освітлена</a:t>
            </a:r>
            <a:r>
              <a:rPr lang="ru-RU" b="1" dirty="0" smtClean="0">
                <a:solidFill>
                  <a:srgbClr val="003300"/>
                </a:solidFill>
              </a:rPr>
              <a:t>  сторона </a:t>
            </a:r>
            <a:r>
              <a:rPr lang="ru-RU" b="1" dirty="0" err="1" smtClean="0">
                <a:solidFill>
                  <a:srgbClr val="003300"/>
                </a:solidFill>
              </a:rPr>
              <a:t>тіла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тварини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темніше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ніж</a:t>
            </a:r>
            <a:r>
              <a:rPr lang="ru-RU" b="1" dirty="0" smtClean="0">
                <a:solidFill>
                  <a:srgbClr val="003300"/>
                </a:solidFill>
              </a:rPr>
              <a:t> та, </a:t>
            </a:r>
            <a:r>
              <a:rPr lang="ru-RU" b="1" dirty="0" err="1" smtClean="0">
                <a:solidFill>
                  <a:srgbClr val="003300"/>
                </a:solidFill>
              </a:rPr>
              <a:t>що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знаходиться</a:t>
            </a:r>
            <a:r>
              <a:rPr lang="ru-RU" b="1" dirty="0" smtClean="0">
                <a:solidFill>
                  <a:srgbClr val="003300"/>
                </a:solidFill>
              </a:rPr>
              <a:t> в </a:t>
            </a:r>
            <a:r>
              <a:rPr lang="ru-RU" b="1" dirty="0" err="1" smtClean="0">
                <a:solidFill>
                  <a:srgbClr val="003300"/>
                </a:solidFill>
              </a:rPr>
              <a:t>тіні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  <a:r>
              <a:rPr lang="ru-RU" b="1" dirty="0" err="1" smtClean="0">
                <a:solidFill>
                  <a:srgbClr val="003300"/>
                </a:solidFill>
              </a:rPr>
              <a:t>Таке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зустрічається</a:t>
            </a:r>
            <a:r>
              <a:rPr lang="ru-RU" b="1" dirty="0" smtClean="0">
                <a:solidFill>
                  <a:srgbClr val="003300"/>
                </a:solidFill>
              </a:rPr>
              <a:t> у </a:t>
            </a:r>
            <a:r>
              <a:rPr lang="ru-RU" b="1" dirty="0" err="1" smtClean="0">
                <a:solidFill>
                  <a:srgbClr val="003300"/>
                </a:solidFill>
              </a:rPr>
              <a:t>риб</a:t>
            </a:r>
            <a:r>
              <a:rPr lang="ru-RU" b="1" dirty="0" smtClean="0">
                <a:solidFill>
                  <a:srgbClr val="003300"/>
                </a:solidFill>
              </a:rPr>
              <a:t>.              Темна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але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освітлена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сонячними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smtClean="0">
                <a:solidFill>
                  <a:srgbClr val="003300"/>
                </a:solidFill>
              </a:rPr>
              <a:t>    </a:t>
            </a:r>
            <a:r>
              <a:rPr lang="ru-RU" b="1" dirty="0" err="1" smtClean="0">
                <a:solidFill>
                  <a:srgbClr val="003300"/>
                </a:solidFill>
              </a:rPr>
              <a:t>променями</a:t>
            </a:r>
            <a:r>
              <a:rPr lang="ru-RU" b="1" dirty="0" smtClean="0">
                <a:solidFill>
                  <a:srgbClr val="003300"/>
                </a:solidFill>
              </a:rPr>
              <a:t>  спинка, </a:t>
            </a:r>
            <a:r>
              <a:rPr lang="ru-RU" b="1" dirty="0" smtClean="0">
                <a:solidFill>
                  <a:srgbClr val="003300"/>
                </a:solidFill>
              </a:rPr>
              <a:t>та </a:t>
            </a:r>
            <a:r>
              <a:rPr lang="ru-RU" b="1" dirty="0" err="1" smtClean="0">
                <a:solidFill>
                  <a:srgbClr val="003300"/>
                </a:solidFill>
              </a:rPr>
              <a:t>світле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але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затінене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черевце</a:t>
            </a:r>
            <a:r>
              <a:rPr lang="ru-RU" b="1" dirty="0" smtClean="0">
                <a:solidFill>
                  <a:srgbClr val="003300"/>
                </a:solidFill>
              </a:rPr>
              <a:t>, </a:t>
            </a:r>
            <a:r>
              <a:rPr lang="ru-RU" b="1" dirty="0" err="1" smtClean="0">
                <a:solidFill>
                  <a:srgbClr val="003300"/>
                </a:solidFill>
              </a:rPr>
              <a:t>роблять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риб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малопомітними</a:t>
            </a:r>
            <a:r>
              <a:rPr lang="ru-RU" b="1" dirty="0" smtClean="0">
                <a:solidFill>
                  <a:srgbClr val="003300"/>
                </a:solidFill>
              </a:rPr>
              <a:t> для </a:t>
            </a:r>
            <a:r>
              <a:rPr lang="ru-RU" b="1" dirty="0" err="1" smtClean="0">
                <a:solidFill>
                  <a:srgbClr val="003300"/>
                </a:solidFill>
              </a:rPr>
              <a:t>хижаків</a:t>
            </a:r>
            <a:r>
              <a:rPr lang="ru-RU" b="1" dirty="0" smtClean="0">
                <a:solidFill>
                  <a:srgbClr val="003300"/>
                </a:solidFill>
              </a:rPr>
              <a:t>, як </a:t>
            </a:r>
            <a:r>
              <a:rPr lang="ru-RU" b="1" dirty="0" err="1" smtClean="0">
                <a:solidFill>
                  <a:srgbClr val="003300"/>
                </a:solidFill>
              </a:rPr>
              <a:t>зверху</a:t>
            </a:r>
            <a:r>
              <a:rPr lang="ru-RU" b="1" dirty="0" smtClean="0">
                <a:solidFill>
                  <a:srgbClr val="003300"/>
                </a:solidFill>
              </a:rPr>
              <a:t>, так </a:t>
            </a:r>
            <a:r>
              <a:rPr lang="ru-RU" b="1" dirty="0" err="1" smtClean="0">
                <a:solidFill>
                  <a:srgbClr val="003300"/>
                </a:solidFill>
              </a:rPr>
              <a:t>і</a:t>
            </a:r>
            <a:r>
              <a:rPr lang="ru-RU" b="1" dirty="0" smtClean="0">
                <a:solidFill>
                  <a:srgbClr val="003300"/>
                </a:solidFill>
              </a:rPr>
              <a:t> </a:t>
            </a:r>
            <a:r>
              <a:rPr lang="ru-RU" b="1" dirty="0" err="1" smtClean="0">
                <a:solidFill>
                  <a:srgbClr val="003300"/>
                </a:solidFill>
              </a:rPr>
              <a:t>знизу</a:t>
            </a:r>
            <a:r>
              <a:rPr lang="ru-RU" b="1" dirty="0" smtClean="0">
                <a:solidFill>
                  <a:srgbClr val="003300"/>
                </a:solidFill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00066"/>
          </a:xfrm>
        </p:spPr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uk-UA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Захисне забарвлення</a:t>
            </a:r>
            <a:endParaRPr lang="uk-UA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 descr="karp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5000636"/>
            <a:ext cx="2000264" cy="1571636"/>
          </a:xfrm>
          <a:prstGeom prst="rect">
            <a:avLst/>
          </a:prstGeom>
        </p:spPr>
      </p:pic>
      <p:pic>
        <p:nvPicPr>
          <p:cNvPr id="10" name="Рисунок 9" descr="1246_cont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54" y="3071810"/>
            <a:ext cx="1456944" cy="643128"/>
          </a:xfrm>
          <a:prstGeom prst="rect">
            <a:avLst/>
          </a:prstGeom>
        </p:spPr>
      </p:pic>
      <p:pic>
        <p:nvPicPr>
          <p:cNvPr id="11" name="Рисунок 10" descr="RainbowTrou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02" y="4714884"/>
            <a:ext cx="1809946" cy="1571636"/>
          </a:xfrm>
          <a:prstGeom prst="rect">
            <a:avLst/>
          </a:prstGeom>
        </p:spPr>
      </p:pic>
      <p:pic>
        <p:nvPicPr>
          <p:cNvPr id="12" name="Рисунок 11" descr="щук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5072074"/>
            <a:ext cx="2500330" cy="147636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285860"/>
            <a:ext cx="87868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pitchFamily="2" charset="2"/>
              <a:buNone/>
            </a:pPr>
            <a:r>
              <a:rPr lang="ru-RU" sz="3200" b="1" dirty="0" smtClean="0"/>
              <a:t>   </a:t>
            </a:r>
            <a:r>
              <a:rPr lang="ru-RU" sz="3200" b="1" dirty="0" smtClean="0">
                <a:solidFill>
                  <a:srgbClr val="003300"/>
                </a:solidFill>
              </a:rPr>
              <a:t>Часто </a:t>
            </a:r>
            <a:r>
              <a:rPr lang="ru-RU" sz="3200" b="1" dirty="0" err="1" smtClean="0">
                <a:solidFill>
                  <a:srgbClr val="003300"/>
                </a:solidFill>
              </a:rPr>
              <a:t>тваринам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необхідно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замаскувати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очі</a:t>
            </a:r>
            <a:r>
              <a:rPr lang="ru-RU" sz="3200" b="1" dirty="0" smtClean="0">
                <a:solidFill>
                  <a:srgbClr val="003300"/>
                </a:solidFill>
              </a:rPr>
              <a:t>.     З </a:t>
            </a:r>
            <a:r>
              <a:rPr lang="ru-RU" sz="3200" b="1" dirty="0" err="1" smtClean="0">
                <a:solidFill>
                  <a:srgbClr val="003300"/>
                </a:solidFill>
              </a:rPr>
              <a:t>цією</a:t>
            </a:r>
            <a:r>
              <a:rPr lang="ru-RU" sz="3200" b="1" dirty="0" smtClean="0">
                <a:solidFill>
                  <a:srgbClr val="003300"/>
                </a:solidFill>
              </a:rPr>
              <a:t> метою </a:t>
            </a:r>
            <a:r>
              <a:rPr lang="ru-RU" sz="3200" b="1" dirty="0" err="1" smtClean="0">
                <a:solidFill>
                  <a:srgbClr val="003300"/>
                </a:solidFill>
              </a:rPr>
              <a:t>біля</a:t>
            </a:r>
            <a:r>
              <a:rPr lang="ru-RU" sz="3200" b="1" dirty="0" smtClean="0">
                <a:solidFill>
                  <a:srgbClr val="003300"/>
                </a:solidFill>
              </a:rPr>
              <a:t> очей </a:t>
            </a:r>
            <a:r>
              <a:rPr lang="ru-RU" sz="3200" b="1" dirty="0" err="1" smtClean="0">
                <a:solidFill>
                  <a:srgbClr val="003300"/>
                </a:solidFill>
              </a:rPr>
              <a:t>можуть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розміщуватися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темні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плями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які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доповнюють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захисне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забарвлення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або</a:t>
            </a:r>
            <a:r>
              <a:rPr lang="ru-RU" sz="3200" b="1" dirty="0" smtClean="0">
                <a:solidFill>
                  <a:srgbClr val="003300"/>
                </a:solidFill>
              </a:rPr>
              <a:t> на </a:t>
            </a:r>
            <a:r>
              <a:rPr lang="ru-RU" sz="3200" b="1" dirty="0" err="1" smtClean="0">
                <a:solidFill>
                  <a:srgbClr val="003300"/>
                </a:solidFill>
              </a:rPr>
              <a:t>тілі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можуть</a:t>
            </a:r>
            <a:r>
              <a:rPr lang="ru-RU" sz="3200" b="1" dirty="0" smtClean="0">
                <a:solidFill>
                  <a:srgbClr val="003300"/>
                </a:solidFill>
              </a:rPr>
              <a:t> бути </a:t>
            </a:r>
            <a:r>
              <a:rPr lang="ru-RU" sz="3200" b="1" dirty="0" err="1" smtClean="0">
                <a:solidFill>
                  <a:srgbClr val="003300"/>
                </a:solidFill>
              </a:rPr>
              <a:t>великі</a:t>
            </a:r>
            <a:r>
              <a:rPr lang="ru-RU" sz="3200" b="1" dirty="0" smtClean="0">
                <a:solidFill>
                  <a:srgbClr val="003300"/>
                </a:solidFill>
              </a:rPr>
              <a:t>  «</a:t>
            </a:r>
            <a:r>
              <a:rPr lang="ru-RU" sz="3200" b="1" dirty="0" err="1" smtClean="0">
                <a:solidFill>
                  <a:srgbClr val="003300"/>
                </a:solidFill>
              </a:rPr>
              <a:t>псевдоочі</a:t>
            </a:r>
            <a:r>
              <a:rPr lang="ru-RU" sz="3200" b="1" dirty="0" smtClean="0">
                <a:solidFill>
                  <a:srgbClr val="003300"/>
                </a:solidFill>
              </a:rPr>
              <a:t>», </a:t>
            </a:r>
            <a:r>
              <a:rPr lang="ru-RU" sz="3200" b="1" dirty="0" err="1" smtClean="0">
                <a:solidFill>
                  <a:srgbClr val="003300"/>
                </a:solidFill>
              </a:rPr>
              <a:t>що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здатні</a:t>
            </a:r>
            <a:r>
              <a:rPr lang="ru-RU" sz="3200" b="1" dirty="0" smtClean="0">
                <a:solidFill>
                  <a:srgbClr val="003300"/>
                </a:solidFill>
              </a:rPr>
              <a:t> ввести </a:t>
            </a:r>
            <a:r>
              <a:rPr lang="ru-RU" sz="3200" b="1" dirty="0" err="1" smtClean="0">
                <a:solidFill>
                  <a:srgbClr val="003300"/>
                </a:solidFill>
              </a:rPr>
              <a:t>хижака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smtClean="0">
                <a:solidFill>
                  <a:srgbClr val="003300"/>
                </a:solidFill>
              </a:rPr>
              <a:t>в </a:t>
            </a:r>
            <a:r>
              <a:rPr lang="ru-RU" sz="3200" b="1" dirty="0" err="1" smtClean="0">
                <a:solidFill>
                  <a:srgbClr val="003300"/>
                </a:solidFill>
              </a:rPr>
              <a:t>оману</a:t>
            </a:r>
            <a:r>
              <a:rPr lang="ru-RU" sz="3200" b="1" dirty="0" smtClean="0">
                <a:solidFill>
                  <a:srgbClr val="003300"/>
                </a:solidFill>
              </a:rPr>
              <a:t>, </a:t>
            </a:r>
            <a:r>
              <a:rPr lang="ru-RU" sz="3200" b="1" dirty="0" err="1" smtClean="0">
                <a:solidFill>
                  <a:srgbClr val="003300"/>
                </a:solidFill>
              </a:rPr>
              <a:t>тоді</a:t>
            </a:r>
            <a:r>
              <a:rPr lang="ru-RU" sz="3200" b="1" dirty="0" smtClean="0">
                <a:solidFill>
                  <a:srgbClr val="003300"/>
                </a:solidFill>
              </a:rPr>
              <a:t> як </a:t>
            </a:r>
            <a:r>
              <a:rPr lang="ru-RU" sz="3200" b="1" dirty="0" err="1" smtClean="0">
                <a:solidFill>
                  <a:srgbClr val="003300"/>
                </a:solidFill>
              </a:rPr>
              <a:t>справжні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очі</a:t>
            </a:r>
            <a:r>
              <a:rPr lang="ru-RU" sz="3200" b="1" dirty="0" smtClean="0">
                <a:solidFill>
                  <a:srgbClr val="003300"/>
                </a:solidFill>
              </a:rPr>
              <a:t> </a:t>
            </a:r>
            <a:r>
              <a:rPr lang="ru-RU" sz="3200" b="1" dirty="0" err="1" smtClean="0">
                <a:solidFill>
                  <a:srgbClr val="003300"/>
                </a:solidFill>
              </a:rPr>
              <a:t>замасковані</a:t>
            </a:r>
            <a:r>
              <a:rPr lang="ru-RU" sz="3200" b="1" dirty="0" smtClean="0">
                <a:solidFill>
                  <a:srgbClr val="003300"/>
                </a:solidFill>
              </a:rPr>
              <a:t>. </a:t>
            </a:r>
            <a:endParaRPr lang="ru-RU" sz="3200" b="1" dirty="0">
              <a:solidFill>
                <a:srgbClr val="0033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42852"/>
            <a:ext cx="8786874" cy="428628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r>
              <a:rPr lang="uk-UA" sz="2800" b="1" dirty="0" smtClean="0">
                <a:solidFill>
                  <a:srgbClr val="0033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Пристосування у тваринному світі</a:t>
            </a:r>
            <a:r>
              <a:rPr lang="uk-UA" sz="2800" b="1" dirty="0" smtClean="0">
                <a:solidFill>
                  <a:srgbClr val="003300"/>
                </a:solidFill>
              </a:rPr>
              <a:t> </a:t>
            </a:r>
            <a:endParaRPr lang="uk-UA" sz="2800" b="1" dirty="0">
              <a:solidFill>
                <a:srgbClr val="003300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500034" y="642918"/>
            <a:ext cx="8229600" cy="500066"/>
          </a:xfrm>
          <a:prstGeom prst="rect">
            <a:avLst/>
          </a:prstGeom>
        </p:spPr>
        <p:txBody>
          <a:bodyPr numCol="1">
            <a:prstTxWarp prst="textChevron">
              <a:avLst/>
            </a:prstTxWarp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Захисне забарвлення</a:t>
            </a:r>
            <a:endParaRPr kumimoji="0" lang="uk-U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500570"/>
            <a:ext cx="2085980" cy="183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714884"/>
            <a:ext cx="2571768" cy="1857388"/>
          </a:xfrm>
          <a:prstGeom prst="rect">
            <a:avLst/>
          </a:prstGeom>
        </p:spPr>
      </p:pic>
      <p:pic>
        <p:nvPicPr>
          <p:cNvPr id="11" name="Рисунок 10" descr="1232979554_1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26" y="4000504"/>
            <a:ext cx="2143140" cy="192882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2723</TotalTime>
  <Words>1211</Words>
  <Application>Microsoft Office PowerPoint</Application>
  <PresentationFormat>Экран (4:3)</PresentationFormat>
  <Paragraphs>263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Пристосування          у тваринному світі  та їх відносний характер</vt:lpstr>
      <vt:lpstr>Захисне забарвлення</vt:lpstr>
      <vt:lpstr>Захисне забарвлення</vt:lpstr>
      <vt:lpstr>Слайд 4</vt:lpstr>
      <vt:lpstr>Захисне забарвлення</vt:lpstr>
      <vt:lpstr>Слайд 6</vt:lpstr>
      <vt:lpstr>Слайд 7</vt:lpstr>
      <vt:lpstr>Захисне забарвлення</vt:lpstr>
      <vt:lpstr>Слайд 9</vt:lpstr>
      <vt:lpstr>Сезонне забарвлення</vt:lpstr>
      <vt:lpstr>Сезонне забарвлення</vt:lpstr>
      <vt:lpstr>Сезонне забарвлення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Пристосування                              у тваринному світі</dc:title>
  <dc:creator>Павленко</dc:creator>
  <cp:lastModifiedBy>Павленко</cp:lastModifiedBy>
  <cp:revision>437</cp:revision>
  <dcterms:created xsi:type="dcterms:W3CDTF">2010-04-23T19:22:09Z</dcterms:created>
  <dcterms:modified xsi:type="dcterms:W3CDTF">2010-06-02T19:21:16Z</dcterms:modified>
</cp:coreProperties>
</file>