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102475" cy="89916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A5CA"/>
    <a:srgbClr val="5F5F5F"/>
    <a:srgbClr val="AAC1DA"/>
    <a:srgbClr val="D1DBEB"/>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116" autoAdjust="0"/>
    <p:restoredTop sz="94660" autoAdjust="0"/>
  </p:normalViewPr>
  <p:slideViewPr>
    <p:cSldViewPr>
      <p:cViewPr varScale="1">
        <p:scale>
          <a:sx n="90" d="100"/>
          <a:sy n="90" d="100"/>
        </p:scale>
        <p:origin x="-96" y="-4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2643"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44"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12645"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C991E4-3A45-4483-A018-F23094811D9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vl1pPr>
          </a:lstStyle>
          <a:p>
            <a:fld id="{213B513F-55D1-4708-A578-1AF25B0AC353}" type="datetimeFigureOut">
              <a:rPr lang="ru-RU" smtClean="0"/>
              <a:t>19.04.2011</a:t>
            </a:fld>
            <a:endParaRPr lang="ru-RU"/>
          </a:p>
        </p:txBody>
      </p:sp>
      <p:sp>
        <p:nvSpPr>
          <p:cNvPr id="4" name="Образ слайда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022725" y="8540750"/>
            <a:ext cx="3078163" cy="449263"/>
          </a:xfrm>
          <a:prstGeom prst="rect">
            <a:avLst/>
          </a:prstGeom>
        </p:spPr>
        <p:txBody>
          <a:bodyPr vert="horz" lIns="91440" tIns="45720" rIns="91440" bIns="45720" rtlCol="0" anchor="b"/>
          <a:lstStyle>
            <a:lvl1pPr algn="r">
              <a:defRPr sz="1200"/>
            </a:lvl1pPr>
          </a:lstStyle>
          <a:p>
            <a:fld id="{025472F2-B56C-4CDA-A38C-E5221044332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3101" name="Group 29"/>
          <p:cNvGrpSpPr>
            <a:grpSpLocks/>
          </p:cNvGrpSpPr>
          <p:nvPr/>
        </p:nvGrpSpPr>
        <p:grpSpPr bwMode="auto">
          <a:xfrm>
            <a:off x="1143000" y="628650"/>
            <a:ext cx="8012113" cy="2571750"/>
            <a:chOff x="720" y="396"/>
            <a:chExt cx="5047" cy="1620"/>
          </a:xfrm>
        </p:grpSpPr>
        <p:sp>
          <p:nvSpPr>
            <p:cNvPr id="3090" name="Rectangle 18"/>
            <p:cNvSpPr>
              <a:spLocks noChangeArrowheads="1"/>
            </p:cNvSpPr>
            <p:nvPr userDrawn="1"/>
          </p:nvSpPr>
          <p:spPr bwMode="gray">
            <a:xfrm>
              <a:off x="1081" y="396"/>
              <a:ext cx="4686" cy="1596"/>
            </a:xfrm>
            <a:prstGeom prst="rect">
              <a:avLst/>
            </a:prstGeom>
            <a:solidFill>
              <a:schemeClr val="folHlink"/>
            </a:solidFill>
            <a:ln w="9525">
              <a:noFill/>
              <a:miter lim="800000"/>
              <a:headEnd/>
              <a:tailEnd/>
            </a:ln>
          </p:spPr>
          <p:txBody>
            <a:bodyPr/>
            <a:lstStyle/>
            <a:p>
              <a:endParaRPr lang="ru-RU"/>
            </a:p>
          </p:txBody>
        </p:sp>
        <p:sp>
          <p:nvSpPr>
            <p:cNvPr id="3100" name="Rectangle 28"/>
            <p:cNvSpPr>
              <a:spLocks noChangeArrowheads="1"/>
            </p:cNvSpPr>
            <p:nvPr userDrawn="1"/>
          </p:nvSpPr>
          <p:spPr bwMode="gray">
            <a:xfrm>
              <a:off x="720" y="1440"/>
              <a:ext cx="576" cy="576"/>
            </a:xfrm>
            <a:prstGeom prst="rect">
              <a:avLst/>
            </a:prstGeom>
            <a:solidFill>
              <a:schemeClr val="folHlink"/>
            </a:solidFill>
            <a:ln w="9525">
              <a:noFill/>
              <a:miter lim="800000"/>
              <a:headEnd/>
              <a:tailEnd/>
            </a:ln>
            <a:effectLst/>
          </p:spPr>
          <p:txBody>
            <a:bodyPr wrap="none" anchor="ctr"/>
            <a:lstStyle/>
            <a:p>
              <a:endParaRPr lang="ru-RU"/>
            </a:p>
          </p:txBody>
        </p:sp>
      </p:grpSp>
      <p:sp>
        <p:nvSpPr>
          <p:cNvPr id="3089" name="Rectangle 17"/>
          <p:cNvSpPr>
            <a:spLocks noChangeArrowheads="1"/>
          </p:cNvSpPr>
          <p:nvPr/>
        </p:nvSpPr>
        <p:spPr bwMode="gray">
          <a:xfrm>
            <a:off x="1130300" y="3141663"/>
            <a:ext cx="8013700" cy="574675"/>
          </a:xfrm>
          <a:prstGeom prst="rect">
            <a:avLst/>
          </a:prstGeom>
          <a:solidFill>
            <a:schemeClr val="tx2"/>
          </a:solidFill>
          <a:ln w="9525">
            <a:noFill/>
            <a:miter lim="800000"/>
            <a:headEnd/>
            <a:tailEnd/>
          </a:ln>
          <a:effectLst/>
        </p:spPr>
        <p:txBody>
          <a:bodyPr wrap="none" anchor="ctr"/>
          <a:lstStyle/>
          <a:p>
            <a:endParaRPr lang="ru-RU"/>
          </a:p>
        </p:txBody>
      </p:sp>
      <p:sp>
        <p:nvSpPr>
          <p:cNvPr id="3091" name="Rectangle 19"/>
          <p:cNvSpPr>
            <a:spLocks noChangeArrowheads="1"/>
          </p:cNvSpPr>
          <p:nvPr/>
        </p:nvSpPr>
        <p:spPr bwMode="gray">
          <a:xfrm>
            <a:off x="573088" y="2520950"/>
            <a:ext cx="576262" cy="641350"/>
          </a:xfrm>
          <a:prstGeom prst="rect">
            <a:avLst/>
          </a:prstGeom>
          <a:solidFill>
            <a:schemeClr val="accent2"/>
          </a:solidFill>
          <a:ln w="9525">
            <a:noFill/>
            <a:miter lim="800000"/>
            <a:headEnd/>
            <a:tailEnd/>
          </a:ln>
        </p:spPr>
        <p:txBody>
          <a:bodyPr/>
          <a:lstStyle/>
          <a:p>
            <a:endParaRPr lang="ru-RU"/>
          </a:p>
        </p:txBody>
      </p:sp>
      <p:sp>
        <p:nvSpPr>
          <p:cNvPr id="3092" name="Rectangle 20"/>
          <p:cNvSpPr>
            <a:spLocks noChangeArrowheads="1"/>
          </p:cNvSpPr>
          <p:nvPr/>
        </p:nvSpPr>
        <p:spPr bwMode="gray">
          <a:xfrm>
            <a:off x="1716088" y="628650"/>
            <a:ext cx="566737" cy="636588"/>
          </a:xfrm>
          <a:prstGeom prst="rect">
            <a:avLst/>
          </a:prstGeom>
          <a:solidFill>
            <a:schemeClr val="hlink"/>
          </a:solidFill>
          <a:ln w="9525">
            <a:noFill/>
            <a:miter lim="800000"/>
            <a:headEnd/>
            <a:tailEnd/>
          </a:ln>
        </p:spPr>
        <p:txBody>
          <a:bodyPr/>
          <a:lstStyle/>
          <a:p>
            <a:endParaRPr lang="ru-RU"/>
          </a:p>
        </p:txBody>
      </p:sp>
      <p:sp>
        <p:nvSpPr>
          <p:cNvPr id="3093" name="Rectangle 21"/>
          <p:cNvSpPr>
            <a:spLocks noChangeArrowheads="1"/>
          </p:cNvSpPr>
          <p:nvPr/>
        </p:nvSpPr>
        <p:spPr bwMode="gray">
          <a:xfrm>
            <a:off x="2278063" y="0"/>
            <a:ext cx="585787" cy="635000"/>
          </a:xfrm>
          <a:prstGeom prst="rect">
            <a:avLst/>
          </a:prstGeom>
          <a:solidFill>
            <a:schemeClr val="hlink"/>
          </a:solidFill>
          <a:ln w="9525">
            <a:noFill/>
            <a:miter lim="800000"/>
            <a:headEnd/>
            <a:tailEnd/>
          </a:ln>
        </p:spPr>
        <p:txBody>
          <a:bodyPr/>
          <a:lstStyle/>
          <a:p>
            <a:endParaRPr lang="ru-RU"/>
          </a:p>
        </p:txBody>
      </p:sp>
      <p:sp>
        <p:nvSpPr>
          <p:cNvPr id="3094" name="Rectangle 22"/>
          <p:cNvSpPr>
            <a:spLocks noChangeArrowheads="1"/>
          </p:cNvSpPr>
          <p:nvPr/>
        </p:nvSpPr>
        <p:spPr bwMode="gray">
          <a:xfrm>
            <a:off x="2281238" y="628650"/>
            <a:ext cx="585787" cy="631825"/>
          </a:xfrm>
          <a:prstGeom prst="rect">
            <a:avLst/>
          </a:prstGeom>
          <a:solidFill>
            <a:schemeClr val="accent2"/>
          </a:solidFill>
          <a:ln w="9525">
            <a:noFill/>
            <a:miter lim="800000"/>
            <a:headEnd/>
            <a:tailEnd/>
          </a:ln>
        </p:spPr>
        <p:txBody>
          <a:bodyPr/>
          <a:lstStyle/>
          <a:p>
            <a:endParaRPr lang="ru-RU"/>
          </a:p>
        </p:txBody>
      </p:sp>
      <p:sp>
        <p:nvSpPr>
          <p:cNvPr id="3095" name="Rectangle 23"/>
          <p:cNvSpPr>
            <a:spLocks noChangeArrowheads="1"/>
          </p:cNvSpPr>
          <p:nvPr/>
        </p:nvSpPr>
        <p:spPr bwMode="gray">
          <a:xfrm>
            <a:off x="1141413" y="1262063"/>
            <a:ext cx="574675" cy="625475"/>
          </a:xfrm>
          <a:prstGeom prst="rect">
            <a:avLst/>
          </a:prstGeom>
          <a:solidFill>
            <a:schemeClr val="hlink"/>
          </a:solidFill>
          <a:ln w="9525">
            <a:noFill/>
            <a:miter lim="800000"/>
            <a:headEnd/>
            <a:tailEnd/>
          </a:ln>
        </p:spPr>
        <p:txBody>
          <a:bodyPr/>
          <a:lstStyle/>
          <a:p>
            <a:endParaRPr lang="ru-RU"/>
          </a:p>
        </p:txBody>
      </p:sp>
      <p:sp>
        <p:nvSpPr>
          <p:cNvPr id="3096" name="Rectangle 24"/>
          <p:cNvSpPr>
            <a:spLocks noChangeArrowheads="1"/>
          </p:cNvSpPr>
          <p:nvPr/>
        </p:nvSpPr>
        <p:spPr bwMode="gray">
          <a:xfrm>
            <a:off x="1716088" y="1263650"/>
            <a:ext cx="566737" cy="622300"/>
          </a:xfrm>
          <a:prstGeom prst="rect">
            <a:avLst/>
          </a:prstGeom>
          <a:solidFill>
            <a:schemeClr val="accent2"/>
          </a:solidFill>
          <a:ln w="9525">
            <a:noFill/>
            <a:miter lim="800000"/>
            <a:headEnd/>
            <a:tailEnd/>
          </a:ln>
        </p:spPr>
        <p:txBody>
          <a:bodyPr/>
          <a:lstStyle/>
          <a:p>
            <a:endParaRPr lang="ru-RU"/>
          </a:p>
        </p:txBody>
      </p:sp>
      <p:sp>
        <p:nvSpPr>
          <p:cNvPr id="3097" name="Rectangle 25"/>
          <p:cNvSpPr>
            <a:spLocks noChangeArrowheads="1"/>
          </p:cNvSpPr>
          <p:nvPr/>
        </p:nvSpPr>
        <p:spPr bwMode="gray">
          <a:xfrm>
            <a:off x="573088" y="1885950"/>
            <a:ext cx="576262" cy="644525"/>
          </a:xfrm>
          <a:prstGeom prst="rect">
            <a:avLst/>
          </a:prstGeom>
          <a:solidFill>
            <a:schemeClr val="hlink"/>
          </a:solidFill>
          <a:ln w="9525">
            <a:noFill/>
            <a:miter lim="800000"/>
            <a:headEnd/>
            <a:tailEnd/>
          </a:ln>
        </p:spPr>
        <p:txBody>
          <a:bodyPr/>
          <a:lstStyle/>
          <a:p>
            <a:endParaRPr lang="ru-RU"/>
          </a:p>
        </p:txBody>
      </p:sp>
      <p:sp>
        <p:nvSpPr>
          <p:cNvPr id="3098" name="Rectangle 26"/>
          <p:cNvSpPr>
            <a:spLocks noChangeArrowheads="1"/>
          </p:cNvSpPr>
          <p:nvPr/>
        </p:nvSpPr>
        <p:spPr bwMode="gray">
          <a:xfrm>
            <a:off x="1141413" y="1885950"/>
            <a:ext cx="576262" cy="644525"/>
          </a:xfrm>
          <a:prstGeom prst="rect">
            <a:avLst/>
          </a:prstGeom>
          <a:solidFill>
            <a:schemeClr val="accent2"/>
          </a:solidFill>
          <a:ln w="9525">
            <a:noFill/>
            <a:miter lim="800000"/>
            <a:headEnd/>
            <a:tailEnd/>
          </a:ln>
        </p:spPr>
        <p:txBody>
          <a:bodyPr/>
          <a:lstStyle/>
          <a:p>
            <a:endParaRPr lang="ru-RU"/>
          </a:p>
        </p:txBody>
      </p:sp>
      <p:sp>
        <p:nvSpPr>
          <p:cNvPr id="3099" name="Rectangle 27"/>
          <p:cNvSpPr>
            <a:spLocks noChangeArrowheads="1"/>
          </p:cNvSpPr>
          <p:nvPr/>
        </p:nvSpPr>
        <p:spPr bwMode="gray">
          <a:xfrm>
            <a:off x="0" y="2528888"/>
            <a:ext cx="574675" cy="633412"/>
          </a:xfrm>
          <a:prstGeom prst="rect">
            <a:avLst/>
          </a:prstGeom>
          <a:solidFill>
            <a:schemeClr val="hlink"/>
          </a:solidFill>
          <a:ln w="9525">
            <a:noFill/>
            <a:miter lim="800000"/>
            <a:headEnd/>
            <a:tailEnd/>
          </a:ln>
        </p:spPr>
        <p:txBody>
          <a:bodyPr/>
          <a:lstStyle/>
          <a:p>
            <a:endParaRPr lang="ru-RU"/>
          </a:p>
        </p:txBody>
      </p:sp>
      <p:sp>
        <p:nvSpPr>
          <p:cNvPr id="3074" name="Rectangle 2"/>
          <p:cNvSpPr>
            <a:spLocks noGrp="1" noChangeArrowheads="1"/>
          </p:cNvSpPr>
          <p:nvPr>
            <p:ph type="ctrTitle"/>
          </p:nvPr>
        </p:nvSpPr>
        <p:spPr bwMode="gray">
          <a:xfrm>
            <a:off x="1752600" y="1800225"/>
            <a:ext cx="6629400" cy="1012825"/>
          </a:xfrm>
        </p:spPr>
        <p:txBody>
          <a:bodyPr/>
          <a:lstStyle>
            <a:lvl1pPr algn="ctr">
              <a:defRPr sz="3600" i="1">
                <a:latin typeface="Verdana" pitchFamily="34" charset="0"/>
              </a:defRPr>
            </a:lvl1pPr>
          </a:lstStyle>
          <a:p>
            <a:r>
              <a:rPr lang="ru-RU" smtClean="0"/>
              <a:t>Образец заголовка</a:t>
            </a:r>
            <a:endParaRPr lang="en-US"/>
          </a:p>
        </p:txBody>
      </p:sp>
      <p:sp>
        <p:nvSpPr>
          <p:cNvPr id="3075" name="Rectangle 3"/>
          <p:cNvSpPr>
            <a:spLocks noGrp="1" noChangeArrowheads="1"/>
          </p:cNvSpPr>
          <p:nvPr>
            <p:ph type="subTitle" idx="1"/>
          </p:nvPr>
        </p:nvSpPr>
        <p:spPr bwMode="gray">
          <a:xfrm>
            <a:off x="1600200" y="3276600"/>
            <a:ext cx="6324600" cy="381000"/>
          </a:xfrm>
        </p:spPr>
        <p:txBody>
          <a:bodyPr/>
          <a:lstStyle>
            <a:lvl1pPr marL="0" indent="0" algn="ctr">
              <a:buFont typeface="Wingdings" pitchFamily="2" charset="2"/>
              <a:buNone/>
              <a:defRPr sz="1800" b="1">
                <a:solidFill>
                  <a:schemeClr val="bg1"/>
                </a:solidFill>
              </a:defRPr>
            </a:lvl1pPr>
          </a:lstStyle>
          <a:p>
            <a:r>
              <a:rPr lang="ru-RU" smtClean="0"/>
              <a:t>Образец подзаголовка</a:t>
            </a:r>
            <a:endParaRPr lang="en-US"/>
          </a:p>
        </p:txBody>
      </p:sp>
      <p:grpSp>
        <p:nvGrpSpPr>
          <p:cNvPr id="3088" name="Group 16"/>
          <p:cNvGrpSpPr>
            <a:grpSpLocks/>
          </p:cNvGrpSpPr>
          <p:nvPr/>
        </p:nvGrpSpPr>
        <p:grpSpPr bwMode="auto">
          <a:xfrm>
            <a:off x="4191000" y="5410200"/>
            <a:ext cx="1295400" cy="695325"/>
            <a:chOff x="2680" y="3678"/>
            <a:chExt cx="680" cy="438"/>
          </a:xfrm>
        </p:grpSpPr>
        <p:sp>
          <p:nvSpPr>
            <p:cNvPr id="3086" name="Text Box 14"/>
            <p:cNvSpPr txBox="1">
              <a:spLocks noChangeArrowheads="1"/>
            </p:cNvSpPr>
            <p:nvPr userDrawn="1"/>
          </p:nvSpPr>
          <p:spPr bwMode="gray">
            <a:xfrm>
              <a:off x="2680" y="3789"/>
              <a:ext cx="680" cy="327"/>
            </a:xfrm>
            <a:prstGeom prst="rect">
              <a:avLst/>
            </a:prstGeom>
            <a:noFill/>
            <a:ln w="9525">
              <a:noFill/>
              <a:miter lim="800000"/>
              <a:headEnd/>
              <a:tailEnd/>
            </a:ln>
            <a:effectLst/>
          </p:spPr>
          <p:txBody>
            <a:bodyPr>
              <a:spAutoFit/>
            </a:bodyPr>
            <a:lstStyle/>
            <a:p>
              <a:pPr algn="l"/>
              <a:r>
                <a:rPr lang="en-US" sz="2800" b="1">
                  <a:solidFill>
                    <a:schemeClr val="tx2"/>
                  </a:solidFill>
                </a:rPr>
                <a:t>LOGO</a:t>
              </a:r>
            </a:p>
          </p:txBody>
        </p:sp>
        <p:sp>
          <p:nvSpPr>
            <p:cNvPr id="3087" name="AutoShape 15"/>
            <p:cNvSpPr>
              <a:spLocks noChangeArrowheads="1"/>
            </p:cNvSpPr>
            <p:nvPr userDrawn="1"/>
          </p:nvSpPr>
          <p:spPr bwMode="gray">
            <a:xfrm rot="5400000">
              <a:off x="2928" y="3493"/>
              <a:ext cx="172" cy="542"/>
            </a:xfrm>
            <a:prstGeom prst="moon">
              <a:avLst>
                <a:gd name="adj" fmla="val 21208"/>
              </a:avLst>
            </a:prstGeom>
            <a:solidFill>
              <a:schemeClr val="accent2"/>
            </a:solidFill>
            <a:ln w="9525">
              <a:noFill/>
              <a:miter lim="800000"/>
              <a:headEnd/>
              <a:tailEnd/>
            </a:ln>
            <a:effectLst/>
          </p:spPr>
          <p:txBody>
            <a:bodyPr wrap="none" anchor="ctr"/>
            <a:lstStyle/>
            <a:p>
              <a:endParaRPr lang="ru-RU"/>
            </a:p>
          </p:txBody>
        </p:sp>
      </p:gr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Company name</a:t>
            </a:r>
          </a:p>
        </p:txBody>
      </p:sp>
      <p:sp>
        <p:nvSpPr>
          <p:cNvPr id="5" name="Номер слайда 4"/>
          <p:cNvSpPr>
            <a:spLocks noGrp="1"/>
          </p:cNvSpPr>
          <p:nvPr>
            <p:ph type="sldNum" sz="quarter" idx="11"/>
          </p:nvPr>
        </p:nvSpPr>
        <p:spPr/>
        <p:txBody>
          <a:bodyPr/>
          <a:lstStyle>
            <a:lvl1pPr>
              <a:defRPr/>
            </a:lvl1pPr>
          </a:lstStyle>
          <a:p>
            <a:fld id="{7F6E8F8D-417D-4D8B-9736-1EFC7D4B3348}" type="slidenum">
              <a:rPr lang="en-US"/>
              <a:pPr/>
              <a:t>‹#›</a:t>
            </a:fld>
            <a:endParaRPr lang="en-US"/>
          </a:p>
        </p:txBody>
      </p:sp>
      <p:sp>
        <p:nvSpPr>
          <p:cNvPr id="6" name="Дата 5"/>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601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601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Company name</a:t>
            </a:r>
          </a:p>
        </p:txBody>
      </p:sp>
      <p:sp>
        <p:nvSpPr>
          <p:cNvPr id="5" name="Номер слайда 4"/>
          <p:cNvSpPr>
            <a:spLocks noGrp="1"/>
          </p:cNvSpPr>
          <p:nvPr>
            <p:ph type="sldNum" sz="quarter" idx="11"/>
          </p:nvPr>
        </p:nvSpPr>
        <p:spPr/>
        <p:txBody>
          <a:bodyPr/>
          <a:lstStyle>
            <a:lvl1pPr>
              <a:defRPr/>
            </a:lvl1pPr>
          </a:lstStyle>
          <a:p>
            <a:fld id="{D52CF870-6019-4501-9266-96BAED0CFF9E}" type="slidenum">
              <a:rPr lang="en-US"/>
              <a:pPr/>
              <a:t>‹#›</a:t>
            </a:fld>
            <a:endParaRPr lang="en-US"/>
          </a:p>
        </p:txBody>
      </p:sp>
      <p:sp>
        <p:nvSpPr>
          <p:cNvPr id="6" name="Дата 5"/>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57200"/>
            <a:ext cx="7391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28725"/>
            <a:ext cx="8229600" cy="5248275"/>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5943600" y="6537325"/>
            <a:ext cx="2895600" cy="320675"/>
          </a:xfrm>
        </p:spPr>
        <p:txBody>
          <a:bodyPr/>
          <a:lstStyle>
            <a:lvl1pPr>
              <a:defRPr/>
            </a:lvl1pPr>
          </a:lstStyle>
          <a:p>
            <a:r>
              <a:rPr lang="en-US"/>
              <a:t>Company name</a:t>
            </a:r>
          </a:p>
        </p:txBody>
      </p:sp>
      <p:sp>
        <p:nvSpPr>
          <p:cNvPr id="5" name="Номер слайда 4"/>
          <p:cNvSpPr>
            <a:spLocks noGrp="1"/>
          </p:cNvSpPr>
          <p:nvPr>
            <p:ph type="sldNum" sz="quarter" idx="11"/>
          </p:nvPr>
        </p:nvSpPr>
        <p:spPr>
          <a:xfrm>
            <a:off x="2971800" y="6537325"/>
            <a:ext cx="2133600" cy="320675"/>
          </a:xfrm>
        </p:spPr>
        <p:txBody>
          <a:bodyPr/>
          <a:lstStyle>
            <a:lvl1pPr>
              <a:defRPr/>
            </a:lvl1pPr>
          </a:lstStyle>
          <a:p>
            <a:fld id="{FA8C3C14-B404-486F-B179-4AEA723DDC5F}" type="slidenum">
              <a:rPr lang="en-US"/>
              <a:pPr/>
              <a:t>‹#›</a:t>
            </a:fld>
            <a:endParaRPr lang="en-US"/>
          </a:p>
        </p:txBody>
      </p:sp>
      <p:sp>
        <p:nvSpPr>
          <p:cNvPr id="6" name="Дата 5"/>
          <p:cNvSpPr>
            <a:spLocks noGrp="1"/>
          </p:cNvSpPr>
          <p:nvPr>
            <p:ph type="dt" sz="half" idx="12"/>
          </p:nvPr>
        </p:nvSpPr>
        <p:spPr>
          <a:xfrm>
            <a:off x="5943600" y="68263"/>
            <a:ext cx="2590800" cy="236537"/>
          </a:xfrm>
        </p:spPr>
        <p:txBody>
          <a:bodyPr/>
          <a:lstStyle>
            <a:lvl1pPr>
              <a:defRPr/>
            </a:lvl1pPr>
          </a:lstStyle>
          <a:p>
            <a:r>
              <a:rPr lang="en-US"/>
              <a:t>www.themegallery.com</a:t>
            </a:r>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Company name</a:t>
            </a:r>
          </a:p>
        </p:txBody>
      </p:sp>
      <p:sp>
        <p:nvSpPr>
          <p:cNvPr id="5" name="Номер слайда 4"/>
          <p:cNvSpPr>
            <a:spLocks noGrp="1"/>
          </p:cNvSpPr>
          <p:nvPr>
            <p:ph type="sldNum" sz="quarter" idx="11"/>
          </p:nvPr>
        </p:nvSpPr>
        <p:spPr/>
        <p:txBody>
          <a:bodyPr/>
          <a:lstStyle>
            <a:lvl1pPr>
              <a:defRPr/>
            </a:lvl1pPr>
          </a:lstStyle>
          <a:p>
            <a:fld id="{0397618A-EEF3-4558-8367-F0278CCB4561}" type="slidenum">
              <a:rPr lang="en-US"/>
              <a:pPr/>
              <a:t>‹#›</a:t>
            </a:fld>
            <a:endParaRPr lang="en-US"/>
          </a:p>
        </p:txBody>
      </p:sp>
      <p:sp>
        <p:nvSpPr>
          <p:cNvPr id="6" name="Дата 5"/>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Company name</a:t>
            </a:r>
          </a:p>
        </p:txBody>
      </p:sp>
      <p:sp>
        <p:nvSpPr>
          <p:cNvPr id="5" name="Номер слайда 4"/>
          <p:cNvSpPr>
            <a:spLocks noGrp="1"/>
          </p:cNvSpPr>
          <p:nvPr>
            <p:ph type="sldNum" sz="quarter" idx="11"/>
          </p:nvPr>
        </p:nvSpPr>
        <p:spPr/>
        <p:txBody>
          <a:bodyPr/>
          <a:lstStyle>
            <a:lvl1pPr>
              <a:defRPr/>
            </a:lvl1pPr>
          </a:lstStyle>
          <a:p>
            <a:fld id="{0A3DFD38-E0A9-49DA-9ED5-FAEE50DFB948}" type="slidenum">
              <a:rPr lang="en-US"/>
              <a:pPr/>
              <a:t>‹#›</a:t>
            </a:fld>
            <a:endParaRPr lang="en-US"/>
          </a:p>
        </p:txBody>
      </p:sp>
      <p:sp>
        <p:nvSpPr>
          <p:cNvPr id="6" name="Дата 5"/>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Company name</a:t>
            </a:r>
          </a:p>
        </p:txBody>
      </p:sp>
      <p:sp>
        <p:nvSpPr>
          <p:cNvPr id="6" name="Номер слайда 5"/>
          <p:cNvSpPr>
            <a:spLocks noGrp="1"/>
          </p:cNvSpPr>
          <p:nvPr>
            <p:ph type="sldNum" sz="quarter" idx="11"/>
          </p:nvPr>
        </p:nvSpPr>
        <p:spPr/>
        <p:txBody>
          <a:bodyPr/>
          <a:lstStyle>
            <a:lvl1pPr>
              <a:defRPr/>
            </a:lvl1pPr>
          </a:lstStyle>
          <a:p>
            <a:fld id="{092AA612-D7E0-47FB-80E1-5F8524244556}" type="slidenum">
              <a:rPr lang="en-US"/>
              <a:pPr/>
              <a:t>‹#›</a:t>
            </a:fld>
            <a:endParaRPr lang="en-US"/>
          </a:p>
        </p:txBody>
      </p:sp>
      <p:sp>
        <p:nvSpPr>
          <p:cNvPr id="7" name="Дата 6"/>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Company name</a:t>
            </a:r>
          </a:p>
        </p:txBody>
      </p:sp>
      <p:sp>
        <p:nvSpPr>
          <p:cNvPr id="8" name="Номер слайда 7"/>
          <p:cNvSpPr>
            <a:spLocks noGrp="1"/>
          </p:cNvSpPr>
          <p:nvPr>
            <p:ph type="sldNum" sz="quarter" idx="11"/>
          </p:nvPr>
        </p:nvSpPr>
        <p:spPr/>
        <p:txBody>
          <a:bodyPr/>
          <a:lstStyle>
            <a:lvl1pPr>
              <a:defRPr/>
            </a:lvl1pPr>
          </a:lstStyle>
          <a:p>
            <a:fld id="{EA0A4ED8-7165-4194-8882-EAC928D03283}" type="slidenum">
              <a:rPr lang="en-US"/>
              <a:pPr/>
              <a:t>‹#›</a:t>
            </a:fld>
            <a:endParaRPr lang="en-US"/>
          </a:p>
        </p:txBody>
      </p:sp>
      <p:sp>
        <p:nvSpPr>
          <p:cNvPr id="9" name="Дата 8"/>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Company name</a:t>
            </a:r>
          </a:p>
        </p:txBody>
      </p:sp>
      <p:sp>
        <p:nvSpPr>
          <p:cNvPr id="4" name="Номер слайда 3"/>
          <p:cNvSpPr>
            <a:spLocks noGrp="1"/>
          </p:cNvSpPr>
          <p:nvPr>
            <p:ph type="sldNum" sz="quarter" idx="11"/>
          </p:nvPr>
        </p:nvSpPr>
        <p:spPr/>
        <p:txBody>
          <a:bodyPr/>
          <a:lstStyle>
            <a:lvl1pPr>
              <a:defRPr/>
            </a:lvl1pPr>
          </a:lstStyle>
          <a:p>
            <a:fld id="{FA3C0CA4-600E-41A5-8147-F354EA840F6F}" type="slidenum">
              <a:rPr lang="en-US"/>
              <a:pPr/>
              <a:t>‹#›</a:t>
            </a:fld>
            <a:endParaRPr lang="en-US"/>
          </a:p>
        </p:txBody>
      </p:sp>
      <p:sp>
        <p:nvSpPr>
          <p:cNvPr id="5" name="Дата 4"/>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Company name</a:t>
            </a:r>
          </a:p>
        </p:txBody>
      </p:sp>
      <p:sp>
        <p:nvSpPr>
          <p:cNvPr id="3" name="Номер слайда 2"/>
          <p:cNvSpPr>
            <a:spLocks noGrp="1"/>
          </p:cNvSpPr>
          <p:nvPr>
            <p:ph type="sldNum" sz="quarter" idx="11"/>
          </p:nvPr>
        </p:nvSpPr>
        <p:spPr/>
        <p:txBody>
          <a:bodyPr/>
          <a:lstStyle>
            <a:lvl1pPr>
              <a:defRPr/>
            </a:lvl1pPr>
          </a:lstStyle>
          <a:p>
            <a:fld id="{F14B8226-65A6-4F58-BAC9-E8FC3D9B1EE9}" type="slidenum">
              <a:rPr lang="en-US"/>
              <a:pPr/>
              <a:t>‹#›</a:t>
            </a:fld>
            <a:endParaRPr lang="en-US"/>
          </a:p>
        </p:txBody>
      </p:sp>
      <p:sp>
        <p:nvSpPr>
          <p:cNvPr id="4" name="Дата 3"/>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Company name</a:t>
            </a:r>
          </a:p>
        </p:txBody>
      </p:sp>
      <p:sp>
        <p:nvSpPr>
          <p:cNvPr id="6" name="Номер слайда 5"/>
          <p:cNvSpPr>
            <a:spLocks noGrp="1"/>
          </p:cNvSpPr>
          <p:nvPr>
            <p:ph type="sldNum" sz="quarter" idx="11"/>
          </p:nvPr>
        </p:nvSpPr>
        <p:spPr/>
        <p:txBody>
          <a:bodyPr/>
          <a:lstStyle>
            <a:lvl1pPr>
              <a:defRPr/>
            </a:lvl1pPr>
          </a:lstStyle>
          <a:p>
            <a:fld id="{488DF60A-9A19-4A1B-87A8-034622864B02}" type="slidenum">
              <a:rPr lang="en-US"/>
              <a:pPr/>
              <a:t>‹#›</a:t>
            </a:fld>
            <a:endParaRPr lang="en-US"/>
          </a:p>
        </p:txBody>
      </p:sp>
      <p:sp>
        <p:nvSpPr>
          <p:cNvPr id="7" name="Дата 6"/>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Company name</a:t>
            </a:r>
          </a:p>
        </p:txBody>
      </p:sp>
      <p:sp>
        <p:nvSpPr>
          <p:cNvPr id="6" name="Номер слайда 5"/>
          <p:cNvSpPr>
            <a:spLocks noGrp="1"/>
          </p:cNvSpPr>
          <p:nvPr>
            <p:ph type="sldNum" sz="quarter" idx="11"/>
          </p:nvPr>
        </p:nvSpPr>
        <p:spPr/>
        <p:txBody>
          <a:bodyPr/>
          <a:lstStyle>
            <a:lvl1pPr>
              <a:defRPr/>
            </a:lvl1pPr>
          </a:lstStyle>
          <a:p>
            <a:fld id="{77ADEAE6-FCF8-47F7-8B62-33231BC76AB2}" type="slidenum">
              <a:rPr lang="en-US"/>
              <a:pPr/>
              <a:t>‹#›</a:t>
            </a:fld>
            <a:endParaRPr lang="en-US"/>
          </a:p>
        </p:txBody>
      </p:sp>
      <p:sp>
        <p:nvSpPr>
          <p:cNvPr id="7" name="Дата 6"/>
          <p:cNvSpPr>
            <a:spLocks noGrp="1"/>
          </p:cNvSpPr>
          <p:nvPr>
            <p:ph type="dt" sz="half" idx="12"/>
          </p:nvPr>
        </p:nvSpPr>
        <p:spPr/>
        <p:txBody>
          <a:bodyPr/>
          <a:lstStyle>
            <a:lvl1pPr>
              <a:defRPr/>
            </a:lvl1pPr>
          </a:lstStyle>
          <a:p>
            <a:r>
              <a:rPr lang="en-US"/>
              <a:t>www.themegallery.com</a:t>
            </a:r>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655638" y="360363"/>
            <a:ext cx="8497887" cy="719137"/>
          </a:xfrm>
          <a:prstGeom prst="rect">
            <a:avLst/>
          </a:prstGeom>
          <a:solidFill>
            <a:schemeClr val="folHlink"/>
          </a:solidFill>
          <a:ln w="9525">
            <a:noFill/>
            <a:miter lim="800000"/>
            <a:headEnd/>
            <a:tailEnd/>
          </a:ln>
        </p:spPr>
        <p:txBody>
          <a:bodyPr/>
          <a:lstStyle/>
          <a:p>
            <a:endParaRPr lang="ru-RU"/>
          </a:p>
        </p:txBody>
      </p:sp>
      <p:sp>
        <p:nvSpPr>
          <p:cNvPr id="1027" name="Rectangle 3"/>
          <p:cNvSpPr>
            <a:spLocks noGrp="1" noChangeArrowheads="1"/>
          </p:cNvSpPr>
          <p:nvPr>
            <p:ph type="body" idx="1"/>
          </p:nvPr>
        </p:nvSpPr>
        <p:spPr bwMode="auto">
          <a:xfrm>
            <a:off x="457200" y="12287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auto">
          <a:xfrm>
            <a:off x="5943600" y="65373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r>
              <a:rPr lang="en-US"/>
              <a:t>Company name</a:t>
            </a:r>
          </a:p>
        </p:txBody>
      </p:sp>
      <p:sp>
        <p:nvSpPr>
          <p:cNvPr id="1030" name="Rectangle 6"/>
          <p:cNvSpPr>
            <a:spLocks noGrp="1" noChangeArrowheads="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0D821D-47BD-44DA-AE2A-1B5570C76063}" type="slidenum">
              <a:rPr lang="en-US"/>
              <a:pPr/>
              <a:t>‹#›</a:t>
            </a:fld>
            <a:endParaRPr lang="en-US"/>
          </a:p>
        </p:txBody>
      </p:sp>
      <p:sp>
        <p:nvSpPr>
          <p:cNvPr id="1026" name="Rectangle 2"/>
          <p:cNvSpPr>
            <a:spLocks noGrp="1" noChangeArrowheads="1"/>
          </p:cNvSpPr>
          <p:nvPr>
            <p:ph type="title"/>
          </p:nvPr>
        </p:nvSpPr>
        <p:spPr bwMode="white">
          <a:xfrm>
            <a:off x="1143000" y="457200"/>
            <a:ext cx="7391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8" name="Rectangle 24"/>
          <p:cNvSpPr>
            <a:spLocks noChangeArrowheads="1"/>
          </p:cNvSpPr>
          <p:nvPr/>
        </p:nvSpPr>
        <p:spPr bwMode="gray">
          <a:xfrm>
            <a:off x="0" y="719138"/>
            <a:ext cx="328613" cy="361950"/>
          </a:xfrm>
          <a:prstGeom prst="rect">
            <a:avLst/>
          </a:prstGeom>
          <a:solidFill>
            <a:schemeClr val="hlink"/>
          </a:solidFill>
          <a:ln w="9525">
            <a:noFill/>
            <a:miter lim="800000"/>
            <a:headEnd/>
            <a:tailEnd/>
          </a:ln>
          <a:effectLst/>
        </p:spPr>
        <p:txBody>
          <a:bodyPr wrap="none" anchor="ctr"/>
          <a:lstStyle/>
          <a:p>
            <a:endParaRPr lang="ru-RU"/>
          </a:p>
        </p:txBody>
      </p:sp>
      <p:sp>
        <p:nvSpPr>
          <p:cNvPr id="1049" name="Rectangle 25"/>
          <p:cNvSpPr>
            <a:spLocks noChangeArrowheads="1"/>
          </p:cNvSpPr>
          <p:nvPr/>
        </p:nvSpPr>
        <p:spPr bwMode="gray">
          <a:xfrm>
            <a:off x="328613" y="357188"/>
            <a:ext cx="328612" cy="361950"/>
          </a:xfrm>
          <a:prstGeom prst="rect">
            <a:avLst/>
          </a:prstGeom>
          <a:solidFill>
            <a:schemeClr val="hlink"/>
          </a:solidFill>
          <a:ln w="9525">
            <a:noFill/>
            <a:miter lim="800000"/>
            <a:headEnd/>
            <a:tailEnd/>
          </a:ln>
          <a:effectLst/>
        </p:spPr>
        <p:txBody>
          <a:bodyPr wrap="none" anchor="ctr"/>
          <a:lstStyle/>
          <a:p>
            <a:endParaRPr lang="ru-RU"/>
          </a:p>
        </p:txBody>
      </p:sp>
      <p:sp>
        <p:nvSpPr>
          <p:cNvPr id="1050" name="Rectangle 26"/>
          <p:cNvSpPr>
            <a:spLocks noChangeArrowheads="1"/>
          </p:cNvSpPr>
          <p:nvPr/>
        </p:nvSpPr>
        <p:spPr bwMode="gray">
          <a:xfrm>
            <a:off x="657225" y="0"/>
            <a:ext cx="328613" cy="361950"/>
          </a:xfrm>
          <a:prstGeom prst="rect">
            <a:avLst/>
          </a:prstGeom>
          <a:solidFill>
            <a:schemeClr val="hlink"/>
          </a:solidFill>
          <a:ln w="9525">
            <a:noFill/>
            <a:miter lim="800000"/>
            <a:headEnd/>
            <a:tailEnd/>
          </a:ln>
          <a:effectLst/>
        </p:spPr>
        <p:txBody>
          <a:bodyPr wrap="none" anchor="ctr"/>
          <a:lstStyle/>
          <a:p>
            <a:endParaRPr lang="ru-RU"/>
          </a:p>
        </p:txBody>
      </p:sp>
      <p:sp>
        <p:nvSpPr>
          <p:cNvPr id="1052" name="Rectangle 28"/>
          <p:cNvSpPr>
            <a:spLocks noChangeArrowheads="1"/>
          </p:cNvSpPr>
          <p:nvPr/>
        </p:nvSpPr>
        <p:spPr bwMode="gray">
          <a:xfrm>
            <a:off x="657225" y="361950"/>
            <a:ext cx="328613" cy="361950"/>
          </a:xfrm>
          <a:prstGeom prst="rect">
            <a:avLst/>
          </a:prstGeom>
          <a:solidFill>
            <a:schemeClr val="accent2"/>
          </a:solidFill>
          <a:ln w="9525">
            <a:noFill/>
            <a:miter lim="800000"/>
            <a:headEnd/>
            <a:tailEnd/>
          </a:ln>
          <a:effectLst/>
        </p:spPr>
        <p:txBody>
          <a:bodyPr wrap="none" anchor="ctr"/>
          <a:lstStyle/>
          <a:p>
            <a:endParaRPr lang="ru-RU"/>
          </a:p>
        </p:txBody>
      </p:sp>
      <p:sp>
        <p:nvSpPr>
          <p:cNvPr id="1053" name="Rectangle 29"/>
          <p:cNvSpPr>
            <a:spLocks noChangeArrowheads="1"/>
          </p:cNvSpPr>
          <p:nvPr/>
        </p:nvSpPr>
        <p:spPr bwMode="gray">
          <a:xfrm>
            <a:off x="328613" y="719138"/>
            <a:ext cx="328612" cy="361950"/>
          </a:xfrm>
          <a:prstGeom prst="rect">
            <a:avLst/>
          </a:prstGeom>
          <a:solidFill>
            <a:schemeClr val="accent2"/>
          </a:solidFill>
          <a:ln w="9525">
            <a:noFill/>
            <a:miter lim="800000"/>
            <a:headEnd/>
            <a:tailEnd/>
          </a:ln>
          <a:effectLst/>
        </p:spPr>
        <p:txBody>
          <a:bodyPr wrap="none" anchor="ctr"/>
          <a:lstStyle/>
          <a:p>
            <a:endParaRPr lang="ru-RU"/>
          </a:p>
        </p:txBody>
      </p:sp>
      <p:sp>
        <p:nvSpPr>
          <p:cNvPr id="1054" name="Rectangle 30"/>
          <p:cNvSpPr>
            <a:spLocks noGrp="1" noChangeArrowheads="1"/>
          </p:cNvSpPr>
          <p:nvPr>
            <p:ph type="dt" sz="half" idx="2"/>
          </p:nvPr>
        </p:nvSpPr>
        <p:spPr bwMode="auto">
          <a:xfrm>
            <a:off x="5943600" y="68263"/>
            <a:ext cx="25908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mn-lt"/>
              </a:defRPr>
            </a:lvl1pPr>
          </a:lstStyle>
          <a:p>
            <a:r>
              <a:rPr lang="en-US"/>
              <a:t>www.themegallery.com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p:transition>
  <p:hf sldNum="0" hdr="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1" fontAlgn="base" hangingPunct="1">
        <a:spcBef>
          <a:spcPct val="20000"/>
        </a:spcBef>
        <a:spcAft>
          <a:spcPct val="0"/>
        </a:spcAft>
        <a:buClr>
          <a:schemeClr val="tx1"/>
        </a:buClr>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4071934" y="5072074"/>
            <a:ext cx="1857388" cy="135732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p:txBody>
      </p:sp>
      <p:sp>
        <p:nvSpPr>
          <p:cNvPr id="8" name="Прямоугольник 7"/>
          <p:cNvSpPr/>
          <p:nvPr/>
        </p:nvSpPr>
        <p:spPr>
          <a:xfrm>
            <a:off x="3500430" y="1643050"/>
            <a:ext cx="3476336" cy="1107996"/>
          </a:xfrm>
          <a:prstGeom prst="rect">
            <a:avLst/>
          </a:prstGeom>
          <a:noFill/>
        </p:spPr>
        <p:txBody>
          <a:bodyPr wrap="none" lIns="91440" tIns="45720" rIns="91440" bIns="45720">
            <a:spAutoFit/>
          </a:bodyPr>
          <a:lstStyle/>
          <a:p>
            <a:pPr algn="ctr"/>
            <a:r>
              <a:rPr lang="uk-UA" sz="66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Гризуни</a:t>
            </a:r>
            <a:endParaRPr lang="uk-UA" sz="66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9" name="Дата 4"/>
          <p:cNvSpPr txBox="1">
            <a:spLocks/>
          </p:cNvSpPr>
          <p:nvPr/>
        </p:nvSpPr>
        <p:spPr>
          <a:xfrm>
            <a:off x="6429356" y="3714752"/>
            <a:ext cx="2714644" cy="121444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smtClean="0">
                <a:ln>
                  <a:noFill/>
                </a:ln>
                <a:solidFill>
                  <a:schemeClr val="bg2">
                    <a:lumMod val="25000"/>
                  </a:schemeClr>
                </a:solidFill>
                <a:effectLst/>
                <a:uLnTx/>
                <a:uFillTx/>
                <a:latin typeface="Corbel" pitchFamily="34" charset="0"/>
              </a:rPr>
              <a:t>Підготувала</a:t>
            </a:r>
          </a:p>
          <a:p>
            <a:pPr marL="0" marR="0" lvl="0" indent="0" algn="ctr" defTabSz="914400" rtl="0" eaLnBrk="1" fontAlgn="base" latinLnBrk="0" hangingPunct="1">
              <a:lnSpc>
                <a:spcPct val="100000"/>
              </a:lnSpc>
              <a:spcBef>
                <a:spcPct val="0"/>
              </a:spcBef>
              <a:spcAft>
                <a:spcPct val="0"/>
              </a:spcAft>
              <a:buClrTx/>
              <a:buSzTx/>
              <a:buFontTx/>
              <a:buNone/>
              <a:tabLst/>
              <a:defRPr/>
            </a:pPr>
            <a:r>
              <a:rPr lang="uk-UA" sz="2000" dirty="0" smtClean="0">
                <a:solidFill>
                  <a:schemeClr val="bg2">
                    <a:lumMod val="25000"/>
                  </a:schemeClr>
                </a:solidFill>
                <a:latin typeface="Corbel" pitchFamily="34" charset="0"/>
              </a:rPr>
              <a:t>учениця 8-В класу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err="1" smtClean="0">
                <a:ln>
                  <a:noFill/>
                </a:ln>
                <a:solidFill>
                  <a:schemeClr val="bg2">
                    <a:lumMod val="25000"/>
                  </a:schemeClr>
                </a:solidFill>
                <a:effectLst/>
                <a:uLnTx/>
                <a:uFillTx/>
                <a:latin typeface="Corbel" pitchFamily="34" charset="0"/>
              </a:rPr>
              <a:t>Кошина</a:t>
            </a:r>
            <a:r>
              <a:rPr kumimoji="0" lang="uk-UA" sz="2000" b="0" i="0" u="none" strike="noStrike" kern="1200" cap="none" spc="0" normalizeH="0" baseline="0" noProof="0" dirty="0" smtClean="0">
                <a:ln>
                  <a:noFill/>
                </a:ln>
                <a:solidFill>
                  <a:schemeClr val="bg2">
                    <a:lumMod val="25000"/>
                  </a:schemeClr>
                </a:solidFill>
                <a:effectLst/>
                <a:uLnTx/>
                <a:uFillTx/>
                <a:latin typeface="Corbel" pitchFamily="34" charset="0"/>
              </a:rPr>
              <a:t> Анна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Corbel" pitchFamily="34" charset="0"/>
            </a:endParaRPr>
          </a:p>
        </p:txBody>
      </p:sp>
      <p:pic>
        <p:nvPicPr>
          <p:cNvPr id="2052" name="Picture 4" descr="D:\Аня ;)\Школа\Биология\800px-Callosciurus_prevosti.jpg"/>
          <p:cNvPicPr>
            <a:picLocks noChangeAspect="1" noChangeArrowheads="1"/>
          </p:cNvPicPr>
          <p:nvPr/>
        </p:nvPicPr>
        <p:blipFill>
          <a:blip r:embed="rId2"/>
          <a:srcRect t="13553" b="7063"/>
          <a:stretch>
            <a:fillRect/>
          </a:stretch>
        </p:blipFill>
        <p:spPr bwMode="auto">
          <a:xfrm>
            <a:off x="1142976" y="3786190"/>
            <a:ext cx="5376882" cy="2928958"/>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dissolve">
                                      <p:cBhvr>
                                        <p:cTn id="15" dur="500"/>
                                        <p:tgtEl>
                                          <p:spTgt spid="2052"/>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Нутрія</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4000496" y="1071546"/>
            <a:ext cx="5143504" cy="5429288"/>
          </a:xfrm>
          <a:prstGeom prst="rect">
            <a:avLst/>
          </a:prstGeom>
        </p:spPr>
        <p:txBody>
          <a:bodyPr/>
          <a:lstStyle/>
          <a:p>
            <a:pPr lvl="0" algn="l"/>
            <a:r>
              <a:rPr lang="uk-UA" dirty="0" smtClean="0">
                <a:solidFill>
                  <a:schemeClr val="bg2">
                    <a:lumMod val="25000"/>
                  </a:schemeClr>
                </a:solidFill>
                <a:latin typeface="Corbel" pitchFamily="34" charset="0"/>
              </a:rPr>
              <a:t>   Зовні </a:t>
            </a:r>
            <a:r>
              <a:rPr lang="uk-UA" b="1" dirty="0" smtClean="0">
                <a:solidFill>
                  <a:schemeClr val="bg2">
                    <a:lumMod val="25000"/>
                  </a:schemeClr>
                </a:solidFill>
                <a:latin typeface="Corbel" pitchFamily="34" charset="0"/>
              </a:rPr>
              <a:t>нутрія</a:t>
            </a:r>
            <a:r>
              <a:rPr lang="uk-UA" dirty="0" smtClean="0">
                <a:solidFill>
                  <a:schemeClr val="bg2">
                    <a:lumMod val="25000"/>
                  </a:schemeClr>
                </a:solidFill>
                <a:latin typeface="Corbel" pitchFamily="34" charset="0"/>
              </a:rPr>
              <a:t> нагадує великого щура. Довжина її тіла досягає 60-ти см, хвоста — до 45 см, важить нутрія 5—10 кг. Самці більші за самок.</a:t>
            </a:r>
          </a:p>
          <a:p>
            <a:pPr lvl="0" algn="l"/>
            <a:r>
              <a:rPr lang="uk-UA" dirty="0">
                <a:solidFill>
                  <a:schemeClr val="bg2">
                    <a:lumMod val="25000"/>
                  </a:schemeClr>
                </a:solidFill>
                <a:latin typeface="Corbel" pitchFamily="34" charset="0"/>
              </a:rPr>
              <a:t> </a:t>
            </a:r>
            <a:r>
              <a:rPr lang="uk-UA" dirty="0" smtClean="0">
                <a:solidFill>
                  <a:schemeClr val="bg2">
                    <a:lumMod val="25000"/>
                  </a:schemeClr>
                </a:solidFill>
                <a:latin typeface="Corbel" pitchFamily="34" charset="0"/>
              </a:rPr>
              <a:t>Природній</a:t>
            </a:r>
            <a:r>
              <a:rPr lang="ru-RU" dirty="0" smtClean="0">
                <a:solidFill>
                  <a:schemeClr val="bg2">
                    <a:lumMod val="25000"/>
                  </a:schemeClr>
                </a:solidFill>
                <a:latin typeface="Corbel" pitchFamily="34" charset="0"/>
              </a:rPr>
              <a:t> ареал </a:t>
            </a:r>
            <a:r>
              <a:rPr lang="uk-UA" dirty="0" smtClean="0">
                <a:solidFill>
                  <a:schemeClr val="bg2">
                    <a:lumMod val="25000"/>
                  </a:schemeClr>
                </a:solidFill>
                <a:latin typeface="Corbel" pitchFamily="34" charset="0"/>
              </a:rPr>
              <a:t>нутрії — Південна Америка, обмежений з півдня від Болівії та південної Бразилії до Вогняної Землі. Тварина була акліматизована в багатьох країнах Європи та в Північній Америці; в Африці не прижилась. В СРСР акліматизувати нутрію вдалась у Закавказзі та південному Таджикистані. Нутрія здатна переносити морози до —35° C, але для проживання в холодному кліматі в цілому не</a:t>
            </a:r>
            <a:endParaRPr lang="uk-UA" dirty="0" smtClean="0">
              <a:solidFill>
                <a:schemeClr val="bg2">
                  <a:lumMod val="25000"/>
                </a:schemeClr>
              </a:solidFill>
              <a:latin typeface="Corbel" pitchFamily="34" charset="0"/>
            </a:endParaRPr>
          </a:p>
        </p:txBody>
      </p:sp>
      <p:pic>
        <p:nvPicPr>
          <p:cNvPr id="124930" name="Picture 2" descr="D:\Аня ;)\Школа\Биология\Myocastor_coypus.jpg"/>
          <p:cNvPicPr>
            <a:picLocks noChangeAspect="1" noChangeArrowheads="1"/>
          </p:cNvPicPr>
          <p:nvPr/>
        </p:nvPicPr>
        <p:blipFill>
          <a:blip r:embed="rId2"/>
          <a:srcRect/>
          <a:stretch>
            <a:fillRect/>
          </a:stretch>
        </p:blipFill>
        <p:spPr bwMode="auto">
          <a:xfrm>
            <a:off x="71406" y="1142984"/>
            <a:ext cx="4000528" cy="3254667"/>
          </a:xfrm>
          <a:prstGeom prst="rect">
            <a:avLst/>
          </a:prstGeom>
          <a:noFill/>
          <a:ln>
            <a:solidFill>
              <a:schemeClr val="tx1"/>
            </a:solidFill>
          </a:ln>
          <a:effectLst>
            <a:outerShdw blurRad="50800" dist="38100" dir="2700000" algn="tl" rotWithShape="0">
              <a:prstClr val="black">
                <a:alpha val="40000"/>
              </a:prstClr>
            </a:outerShdw>
          </a:effectLst>
        </p:spPr>
      </p:pic>
      <p:sp>
        <p:nvSpPr>
          <p:cNvPr id="9" name="Прямоугольник 8"/>
          <p:cNvSpPr/>
          <p:nvPr/>
        </p:nvSpPr>
        <p:spPr>
          <a:xfrm>
            <a:off x="0" y="4357694"/>
            <a:ext cx="9144000" cy="2031325"/>
          </a:xfrm>
          <a:prstGeom prst="rect">
            <a:avLst/>
          </a:prstGeom>
        </p:spPr>
        <p:txBody>
          <a:bodyPr wrap="square">
            <a:spAutoFit/>
          </a:bodyPr>
          <a:lstStyle/>
          <a:p>
            <a:pPr algn="l"/>
            <a:r>
              <a:rPr lang="uk-UA" dirty="0" smtClean="0">
                <a:solidFill>
                  <a:schemeClr val="bg2">
                    <a:lumMod val="25000"/>
                  </a:schemeClr>
                </a:solidFill>
                <a:latin typeface="Corbel" pitchFamily="34" charset="0"/>
              </a:rPr>
              <a:t>пристосована: під час морозів основним незахищеним органом є хвіст, який може обмерзати, що призводить до зараження та смерті. Під час суворих зим нутрії можуть вимирати в цілих регіонах, але потім при помірно теплих зимах знову розширювати ареал проживання</a:t>
            </a:r>
            <a:r>
              <a:rPr lang="ru-RU" dirty="0" smtClean="0">
                <a:solidFill>
                  <a:schemeClr val="bg2">
                    <a:lumMod val="25000"/>
                  </a:schemeClr>
                </a:solidFill>
                <a:latin typeface="Corbel" pitchFamily="34" charset="0"/>
              </a:rPr>
              <a:t>.</a:t>
            </a:r>
          </a:p>
          <a:p>
            <a:pPr algn="l"/>
            <a:r>
              <a:rPr lang="uk-UA" dirty="0">
                <a:solidFill>
                  <a:schemeClr val="bg2">
                    <a:lumMod val="25000"/>
                  </a:schemeClr>
                </a:solidFill>
                <a:latin typeface="Corbel" pitchFamily="34" charset="0"/>
              </a:rPr>
              <a:t> </a:t>
            </a:r>
            <a:r>
              <a:rPr lang="uk-UA" dirty="0" smtClean="0">
                <a:solidFill>
                  <a:schemeClr val="bg2">
                    <a:lumMod val="25000"/>
                  </a:schemeClr>
                </a:solidFill>
                <a:latin typeface="Corbel" pitchFamily="34" charset="0"/>
              </a:rPr>
              <a:t>Нутрія веде напівводяний спосіб життя. Улюблені місцям проживання — водойми зі слабко проточною або стоячою водою: заболочені береги річок, очеретяно-рогожеві озера та вільхо-осокові болота із багатою водною та прибережною рослинністю.</a:t>
            </a:r>
            <a:endParaRPr lang="ru-RU"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24930"/>
                                        </p:tgtEl>
                                        <p:attrNameLst>
                                          <p:attrName>style.visibility</p:attrName>
                                        </p:attrNameLst>
                                      </p:cBhvr>
                                      <p:to>
                                        <p:strVal val="visible"/>
                                      </p:to>
                                    </p:set>
                                    <p:animEffect transition="in" filter="dissolve">
                                      <p:cBhvr>
                                        <p:cTn id="26" dur="5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Нутрія</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9144000" cy="5429288"/>
          </a:xfrm>
          <a:prstGeom prst="rect">
            <a:avLst/>
          </a:prstGeom>
        </p:spPr>
        <p:txBody>
          <a:bodyPr/>
          <a:lstStyle/>
          <a:p>
            <a:pPr lvl="0" algn="l"/>
            <a:r>
              <a:rPr lang="uk-UA" dirty="0" smtClean="0">
                <a:solidFill>
                  <a:schemeClr val="bg2">
                    <a:lumMod val="25000"/>
                  </a:schemeClr>
                </a:solidFill>
                <a:latin typeface="Corbel" pitchFamily="34" charset="0"/>
              </a:rPr>
              <a:t>   В природних умовах активна в основному вночі. Харчується нутрія кореневищами, стеблами і листям очерету та рогожі. Додатковий корм складає очерет, водяний горіх, латаття.</a:t>
            </a:r>
          </a:p>
          <a:p>
            <a:pPr lvl="0" algn="l"/>
            <a:r>
              <a:rPr lang="uk-UA" dirty="0">
                <a:solidFill>
                  <a:schemeClr val="bg2">
                    <a:lumMod val="25000"/>
                  </a:schemeClr>
                </a:solidFill>
                <a:latin typeface="Corbel" pitchFamily="34" charset="0"/>
              </a:rPr>
              <a:t> </a:t>
            </a:r>
            <a:r>
              <a:rPr lang="uk-UA" dirty="0" smtClean="0">
                <a:solidFill>
                  <a:schemeClr val="bg2">
                    <a:lumMod val="25000"/>
                  </a:schemeClr>
                </a:solidFill>
                <a:latin typeface="Corbel" pitchFamily="34" charset="0"/>
              </a:rPr>
              <a:t>   Нутрія чудово плаває та пірнає. Під водою може знаходитися до 10 хвилин. В спекотні дні вона менш рухлива і зазвичай переховується в тіні. До проживання в замерзаючих водоймах не пристосована — не будує житла яке б захищало від холоду і хижаків, не запасає на зиму кормів, як це робить бобер, ондатра та інші гризуни. Нутрія також погано орієнтується під льодом, пірнувши в ополонку, може не знайти виходу назад і помирає.</a:t>
            </a:r>
          </a:p>
        </p:txBody>
      </p:sp>
      <p:pic>
        <p:nvPicPr>
          <p:cNvPr id="125954" name="Picture 2" descr="D:\Аня ;)\Школа\Биология\Myocastor_coypus_-_Biberratte_Albino.jpg"/>
          <p:cNvPicPr>
            <a:picLocks noChangeAspect="1" noChangeArrowheads="1"/>
          </p:cNvPicPr>
          <p:nvPr/>
        </p:nvPicPr>
        <p:blipFill>
          <a:blip r:embed="rId2"/>
          <a:srcRect/>
          <a:stretch>
            <a:fillRect/>
          </a:stretch>
        </p:blipFill>
        <p:spPr bwMode="auto">
          <a:xfrm>
            <a:off x="4429124" y="3357562"/>
            <a:ext cx="4429124" cy="2862675"/>
          </a:xfrm>
          <a:prstGeom prst="rect">
            <a:avLst/>
          </a:prstGeom>
          <a:noFill/>
          <a:ln>
            <a:solidFill>
              <a:schemeClr val="tx1"/>
            </a:solidFill>
          </a:ln>
          <a:effectLst>
            <a:outerShdw blurRad="50800" dist="38100" dir="2700000" algn="tl" rotWithShape="0">
              <a:prstClr val="black">
                <a:alpha val="40000"/>
              </a:prstClr>
            </a:outerShdw>
          </a:effectLst>
        </p:spPr>
      </p:pic>
      <p:sp>
        <p:nvSpPr>
          <p:cNvPr id="8" name="Прямоугольник 7"/>
          <p:cNvSpPr/>
          <p:nvPr/>
        </p:nvSpPr>
        <p:spPr>
          <a:xfrm>
            <a:off x="0" y="3286124"/>
            <a:ext cx="4572000" cy="1754326"/>
          </a:xfrm>
          <a:prstGeom prst="rect">
            <a:avLst/>
          </a:prstGeom>
        </p:spPr>
        <p:txBody>
          <a:bodyPr wrap="square">
            <a:spAutoFit/>
          </a:bodyPr>
          <a:lstStyle/>
          <a:p>
            <a:pPr algn="l"/>
            <a:r>
              <a:rPr lang="uk-UA" dirty="0" smtClean="0">
                <a:solidFill>
                  <a:schemeClr val="bg2">
                    <a:lumMod val="25000"/>
                  </a:schemeClr>
                </a:solidFill>
                <a:latin typeface="Corbel" pitchFamily="34" charset="0"/>
              </a:rPr>
              <a:t> В нутрії добре розвинений слух — вона насторожується навіть при невеликому шарудінні. Хоч нутрія здається неповороткою тваринкою, вона доволі швидко бігає скоком, але швидко втомлюється. Зір та нюх розвинені гірше.</a:t>
            </a:r>
            <a:endParaRPr lang="ru-RU"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25954"/>
                                        </p:tgtEl>
                                        <p:attrNameLst>
                                          <p:attrName>style.visibility</p:attrName>
                                        </p:attrNameLst>
                                      </p:cBhvr>
                                      <p:to>
                                        <p:strVal val="visible"/>
                                      </p:to>
                                    </p:set>
                                    <p:animEffect transition="in" filter="dissolve">
                                      <p:cBhvr>
                                        <p:cTn id="26" dur="5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Миші</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9144000" cy="5429288"/>
          </a:xfrm>
          <a:prstGeom prst="rect">
            <a:avLst/>
          </a:prstGeom>
        </p:spPr>
        <p:txBody>
          <a:bodyPr/>
          <a:lstStyle/>
          <a:p>
            <a:pPr lvl="0" algn="l"/>
            <a:r>
              <a:rPr lang="uk-UA" b="1" dirty="0" smtClean="0">
                <a:solidFill>
                  <a:schemeClr val="bg2">
                    <a:lumMod val="25000"/>
                  </a:schemeClr>
                </a:solidFill>
                <a:latin typeface="Corbel" pitchFamily="34" charset="0"/>
              </a:rPr>
              <a:t>   Хатні миші </a:t>
            </a:r>
            <a:r>
              <a:rPr lang="uk-UA" dirty="0" smtClean="0">
                <a:solidFill>
                  <a:schemeClr val="bg2">
                    <a:lumMod val="25000"/>
                  </a:schemeClr>
                </a:solidFill>
                <a:latin typeface="Corbel" pitchFamily="34" charset="0"/>
              </a:rPr>
              <a:t>живляться насінням майже всіх рослин, але найбільш охоче поїдають насіння соняшника, пшениці. Ті миші, що живуть біля людини, можуть споживати їжу і тваринного походження. Особливістю хатніх мишей є те, що вони можуть живитися сухим зерном за відсутності води. Це дає їм змогу поселятися у приміщеннях зерносховищ, де пацюки зустрічаються рідко. Розмножуються вони 4—8 і більше разів на рік. Самка народжує 6—8</a:t>
            </a:r>
          </a:p>
        </p:txBody>
      </p:sp>
      <p:pic>
        <p:nvPicPr>
          <p:cNvPr id="126978" name="Picture 2" descr="D:\Аня ;)\Школа\Биология\711956.jpg"/>
          <p:cNvPicPr>
            <a:picLocks noChangeAspect="1" noChangeArrowheads="1"/>
          </p:cNvPicPr>
          <p:nvPr/>
        </p:nvPicPr>
        <p:blipFill>
          <a:blip r:embed="rId2"/>
          <a:srcRect l="2119" t="3271" r="3601" b="4205"/>
          <a:stretch>
            <a:fillRect/>
          </a:stretch>
        </p:blipFill>
        <p:spPr bwMode="auto">
          <a:xfrm>
            <a:off x="71406" y="2541242"/>
            <a:ext cx="4857784" cy="3602402"/>
          </a:xfrm>
          <a:prstGeom prst="rect">
            <a:avLst/>
          </a:prstGeom>
          <a:noFill/>
          <a:ln>
            <a:solidFill>
              <a:schemeClr val="tx1"/>
            </a:solidFill>
          </a:ln>
          <a:effectLst>
            <a:outerShdw blurRad="50800" dist="38100" dir="2700000" algn="tl" rotWithShape="0">
              <a:prstClr val="black">
                <a:alpha val="40000"/>
              </a:prstClr>
            </a:outerShdw>
          </a:effectLst>
        </p:spPr>
      </p:pic>
      <p:sp>
        <p:nvSpPr>
          <p:cNvPr id="9" name="Прямоугольник 8"/>
          <p:cNvSpPr/>
          <p:nvPr/>
        </p:nvSpPr>
        <p:spPr>
          <a:xfrm>
            <a:off x="4929190" y="2428868"/>
            <a:ext cx="4214810" cy="2585323"/>
          </a:xfrm>
          <a:prstGeom prst="rect">
            <a:avLst/>
          </a:prstGeom>
        </p:spPr>
        <p:txBody>
          <a:bodyPr wrap="square">
            <a:spAutoFit/>
          </a:bodyPr>
          <a:lstStyle/>
          <a:p>
            <a:pPr lvl="0" algn="l"/>
            <a:r>
              <a:rPr lang="uk-UA" dirty="0" smtClean="0">
                <a:solidFill>
                  <a:schemeClr val="bg2">
                    <a:lumMod val="25000"/>
                  </a:schemeClr>
                </a:solidFill>
                <a:latin typeface="Corbel" pitchFamily="34" charset="0"/>
              </a:rPr>
              <a:t>(до 14) мишенят, які вже через три тижні можуть жити самостійно, а в двомісячному віці вже здатні розмножуватися. Хатні миші не тільки псують продукти, але й є переносниками чуми, туляремії. </a:t>
            </a:r>
          </a:p>
          <a:p>
            <a:pPr lvl="0" algn="l"/>
            <a:r>
              <a:rPr lang="uk-UA" dirty="0" smtClean="0">
                <a:solidFill>
                  <a:schemeClr val="bg2">
                    <a:lumMod val="25000"/>
                  </a:schemeClr>
                </a:solidFill>
                <a:latin typeface="Corbel" pitchFamily="34" charset="0"/>
              </a:rPr>
              <a:t>   Миші </a:t>
            </a:r>
            <a:r>
              <a:rPr lang="uk-UA" dirty="0" err="1" smtClean="0">
                <a:solidFill>
                  <a:schemeClr val="bg2">
                    <a:lumMod val="25000"/>
                  </a:schemeClr>
                </a:solidFill>
                <a:latin typeface="Corbel" pitchFamily="34" charset="0"/>
              </a:rPr>
              <a:t>жовтогорла</a:t>
            </a:r>
            <a:r>
              <a:rPr lang="uk-UA" dirty="0" smtClean="0">
                <a:solidFill>
                  <a:schemeClr val="bg2">
                    <a:lumMod val="25000"/>
                  </a:schemeClr>
                </a:solidFill>
                <a:latin typeface="Corbel" pitchFamily="34" charset="0"/>
              </a:rPr>
              <a:t>, лісова та польова, на відміну від хатньої, живуть виключно за межами жител людини. </a:t>
            </a:r>
            <a:endParaRPr lang="uk-UA" dirty="0" smtClean="0">
              <a:solidFill>
                <a:schemeClr val="bg2">
                  <a:lumMod val="25000"/>
                </a:schemeClr>
              </a:solidFill>
              <a:latin typeface="Corbe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26978"/>
                                        </p:tgtEl>
                                        <p:attrNameLst>
                                          <p:attrName>style.visibility</p:attrName>
                                        </p:attrNameLst>
                                      </p:cBhvr>
                                      <p:to>
                                        <p:strVal val="visible"/>
                                      </p:to>
                                    </p:set>
                                    <p:animEffect transition="in" filter="dissolve">
                                      <p:cBhvr>
                                        <p:cTn id="26" dur="5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Миші</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71470" y="1071546"/>
            <a:ext cx="5929354" cy="4143404"/>
          </a:xfrm>
          <a:prstGeom prst="rect">
            <a:avLst/>
          </a:prstGeom>
        </p:spPr>
        <p:txBody>
          <a:bodyPr/>
          <a:lstStyle/>
          <a:p>
            <a:pPr lvl="0" algn="l"/>
            <a:r>
              <a:rPr lang="uk-UA" b="1" dirty="0" smtClean="0">
                <a:solidFill>
                  <a:schemeClr val="bg2">
                    <a:lumMod val="25000"/>
                  </a:schemeClr>
                </a:solidFill>
                <a:latin typeface="Corbel" pitchFamily="34" charset="0"/>
              </a:rPr>
              <a:t>   </a:t>
            </a:r>
            <a:r>
              <a:rPr lang="uk-UA" b="1" dirty="0" err="1" smtClean="0">
                <a:solidFill>
                  <a:schemeClr val="bg2">
                    <a:lumMod val="25000"/>
                  </a:schemeClr>
                </a:solidFill>
                <a:latin typeface="Corbel" pitchFamily="34" charset="0"/>
              </a:rPr>
              <a:t>Жовтогорла</a:t>
            </a:r>
            <a:r>
              <a:rPr lang="uk-UA" b="1" dirty="0" smtClean="0">
                <a:solidFill>
                  <a:schemeClr val="bg2">
                    <a:lumMod val="25000"/>
                  </a:schemeClr>
                </a:solidFill>
                <a:latin typeface="Corbel" pitchFamily="34" charset="0"/>
              </a:rPr>
              <a:t> миша </a:t>
            </a:r>
            <a:r>
              <a:rPr lang="uk-UA" dirty="0" smtClean="0">
                <a:solidFill>
                  <a:schemeClr val="bg2">
                    <a:lumMod val="25000"/>
                  </a:schemeClr>
                </a:solidFill>
                <a:latin typeface="Corbel" pitchFamily="34" charset="0"/>
              </a:rPr>
              <a:t>— мешканець старих листяних лісів, а лісова нерідко зустрічається і на полях, особливо у південних районах України. Лісова миша найбільш численна. Риє прості нори під колодами, серед коріння дерев або під купами хмизу, інколи поселяється в дуплах. Живляться ці миші насінням різноманітних дерев і трав'янистих рослин. У лісових мишей дуже розвинутий нюх. Вони здатні знайти горіх, заритий у землю на ЗО см завглибшки. Виїдаючи насіння лісових культур, вони приносять шкоду лісовому господарству. Лісова і </a:t>
            </a:r>
            <a:r>
              <a:rPr lang="uk-UA" dirty="0" err="1" smtClean="0">
                <a:solidFill>
                  <a:schemeClr val="bg2">
                    <a:lumMod val="25000"/>
                  </a:schemeClr>
                </a:solidFill>
                <a:latin typeface="Corbel" pitchFamily="34" charset="0"/>
              </a:rPr>
              <a:t>жовтогорла</a:t>
            </a:r>
            <a:r>
              <a:rPr lang="uk-UA" dirty="0" smtClean="0">
                <a:solidFill>
                  <a:schemeClr val="bg2">
                    <a:lumMod val="25000"/>
                  </a:schemeClr>
                </a:solidFill>
                <a:latin typeface="Corbel" pitchFamily="34" charset="0"/>
              </a:rPr>
              <a:t> миші влаштовують у своїх норах запаси їжі на зиму — добірне насіння. </a:t>
            </a:r>
          </a:p>
          <a:p>
            <a:pPr lvl="0" algn="l"/>
            <a:r>
              <a:rPr lang="uk-UA" b="1" dirty="0" smtClean="0">
                <a:solidFill>
                  <a:schemeClr val="bg2">
                    <a:lumMod val="25000"/>
                  </a:schemeClr>
                </a:solidFill>
                <a:latin typeface="Corbel" pitchFamily="34" charset="0"/>
              </a:rPr>
              <a:t>   </a:t>
            </a:r>
          </a:p>
          <a:p>
            <a:pPr lvl="0" algn="l"/>
            <a:endParaRPr lang="uk-UA" b="1" dirty="0">
              <a:solidFill>
                <a:schemeClr val="bg2">
                  <a:lumMod val="25000"/>
                </a:schemeClr>
              </a:solidFill>
              <a:latin typeface="Corbel" pitchFamily="34" charset="0"/>
            </a:endParaRPr>
          </a:p>
        </p:txBody>
      </p:sp>
      <p:pic>
        <p:nvPicPr>
          <p:cNvPr id="128002" name="Picture 2" descr="D:\Аня ;)\Школа\Биология\334602.jpeg"/>
          <p:cNvPicPr>
            <a:picLocks noChangeAspect="1" noChangeArrowheads="1"/>
          </p:cNvPicPr>
          <p:nvPr/>
        </p:nvPicPr>
        <p:blipFill>
          <a:blip r:embed="rId2"/>
          <a:srcRect l="4443" t="4068" r="33350" b="24748"/>
          <a:stretch>
            <a:fillRect/>
          </a:stretch>
        </p:blipFill>
        <p:spPr bwMode="auto">
          <a:xfrm>
            <a:off x="5743583" y="1214422"/>
            <a:ext cx="3257573" cy="2714644"/>
          </a:xfrm>
          <a:prstGeom prst="rect">
            <a:avLst/>
          </a:prstGeom>
          <a:noFill/>
          <a:ln>
            <a:solidFill>
              <a:schemeClr val="tx1"/>
            </a:solidFill>
          </a:ln>
          <a:effectLst>
            <a:outerShdw blurRad="50800" dist="38100" dir="2700000" algn="tl" rotWithShape="0">
              <a:prstClr val="black">
                <a:alpha val="40000"/>
              </a:prstClr>
            </a:outerShdw>
          </a:effectLst>
        </p:spPr>
      </p:pic>
      <p:sp>
        <p:nvSpPr>
          <p:cNvPr id="8" name="Прямоугольник 7"/>
          <p:cNvSpPr/>
          <p:nvPr/>
        </p:nvSpPr>
        <p:spPr>
          <a:xfrm>
            <a:off x="4286248" y="4201263"/>
            <a:ext cx="4857752" cy="2585323"/>
          </a:xfrm>
          <a:prstGeom prst="rect">
            <a:avLst/>
          </a:prstGeom>
        </p:spPr>
        <p:txBody>
          <a:bodyPr wrap="square">
            <a:spAutoFit/>
          </a:bodyPr>
          <a:lstStyle/>
          <a:p>
            <a:pPr lvl="0" algn="l"/>
            <a:r>
              <a:rPr lang="uk-UA" b="1" dirty="0">
                <a:solidFill>
                  <a:schemeClr val="bg2">
                    <a:lumMod val="25000"/>
                  </a:schemeClr>
                </a:solidFill>
                <a:latin typeface="Corbel" pitchFamily="34" charset="0"/>
              </a:rPr>
              <a:t> </a:t>
            </a:r>
            <a:r>
              <a:rPr lang="uk-UA" b="1" dirty="0" smtClean="0">
                <a:solidFill>
                  <a:schemeClr val="bg2">
                    <a:lumMod val="25000"/>
                  </a:schemeClr>
                </a:solidFill>
                <a:latin typeface="Corbel" pitchFamily="34" charset="0"/>
              </a:rPr>
              <a:t>  </a:t>
            </a:r>
            <a:r>
              <a:rPr lang="uk-UA" b="1" dirty="0" smtClean="0">
                <a:solidFill>
                  <a:schemeClr val="bg2">
                    <a:lumMod val="25000"/>
                  </a:schemeClr>
                </a:solidFill>
                <a:latin typeface="Corbel" pitchFamily="34" charset="0"/>
              </a:rPr>
              <a:t>Миша польова </a:t>
            </a:r>
            <a:r>
              <a:rPr lang="uk-UA" dirty="0" smtClean="0">
                <a:solidFill>
                  <a:schemeClr val="bg2">
                    <a:lumMod val="25000"/>
                  </a:schemeClr>
                </a:solidFill>
                <a:latin typeface="Corbel" pitchFamily="34" charset="0"/>
              </a:rPr>
              <a:t>відрізняється бурувато-рудим забарвленням з чорною смужкою по хребту. Живе переважно в більш-менш вологих місцевостях: по узбережжях водойм, узліссях, на полях, порубках тощо. На зиму переселяється в скирти, стіжки, купи опалого листя в садах і лісах, а також до людських осель. Живиться насінням, корінням рослин, інколи гризе пагони і кору дерев. </a:t>
            </a:r>
            <a:endParaRPr lang="uk-UA" dirty="0" smtClean="0">
              <a:solidFill>
                <a:schemeClr val="bg2">
                  <a:lumMod val="25000"/>
                </a:schemeClr>
              </a:solidFill>
              <a:latin typeface="Corbel" pitchFamily="34" charset="0"/>
            </a:endParaRPr>
          </a:p>
        </p:txBody>
      </p:sp>
      <p:pic>
        <p:nvPicPr>
          <p:cNvPr id="128003" name="Picture 3" descr="D:\Аня ;)\Школа\Биология\ef5beaa4bed3.jpg"/>
          <p:cNvPicPr>
            <a:picLocks noChangeAspect="1" noChangeArrowheads="1"/>
          </p:cNvPicPr>
          <p:nvPr/>
        </p:nvPicPr>
        <p:blipFill>
          <a:blip r:embed="rId3"/>
          <a:srcRect l="10959" b="26941"/>
          <a:stretch>
            <a:fillRect/>
          </a:stretch>
        </p:blipFill>
        <p:spPr bwMode="auto">
          <a:xfrm>
            <a:off x="357158" y="4429132"/>
            <a:ext cx="3714776" cy="2286016"/>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128002"/>
                                        </p:tgtEl>
                                        <p:attrNameLst>
                                          <p:attrName>style.visibility</p:attrName>
                                        </p:attrNameLst>
                                      </p:cBhvr>
                                      <p:to>
                                        <p:strVal val="visible"/>
                                      </p:to>
                                    </p:set>
                                    <p:animEffect transition="in" filter="dissolve">
                                      <p:cBhvr>
                                        <p:cTn id="20" dur="500"/>
                                        <p:tgtEl>
                                          <p:spTgt spid="128002"/>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9" presetClass="entr" presetSubtype="0" fill="hold" nodeType="withEffect">
                                  <p:stCondLst>
                                    <p:cond delay="0"/>
                                  </p:stCondLst>
                                  <p:childTnLst>
                                    <p:set>
                                      <p:cBhvr>
                                        <p:cTn id="28" dur="1" fill="hold">
                                          <p:stCondLst>
                                            <p:cond delay="0"/>
                                          </p:stCondLst>
                                        </p:cTn>
                                        <p:tgtEl>
                                          <p:spTgt spid="128003"/>
                                        </p:tgtEl>
                                        <p:attrNameLst>
                                          <p:attrName>style.visibility</p:attrName>
                                        </p:attrNameLst>
                                      </p:cBhvr>
                                      <p:to>
                                        <p:strVal val="visible"/>
                                      </p:to>
                                    </p:set>
                                    <p:animEffect transition="in" filter="dissolve">
                                      <p:cBhvr>
                                        <p:cTn id="29"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D:\Аня ;)\Школа\Биология\2943456.jpg"/>
          <p:cNvPicPr>
            <a:picLocks noChangeAspect="1" noChangeArrowheads="1"/>
          </p:cNvPicPr>
          <p:nvPr/>
        </p:nvPicPr>
        <p:blipFill>
          <a:blip r:embed="rId2"/>
          <a:srcRect l="2638" t="5043" r="2403" b="18249"/>
          <a:stretch>
            <a:fillRect/>
          </a:stretch>
        </p:blipFill>
        <p:spPr bwMode="auto">
          <a:xfrm>
            <a:off x="1142976" y="142852"/>
            <a:ext cx="6929486" cy="6562215"/>
          </a:xfrm>
          <a:prstGeom prst="rect">
            <a:avLst/>
          </a:prstGeom>
          <a:noFill/>
          <a:ln>
            <a:solidFill>
              <a:schemeClr val="tx1"/>
            </a:solidFill>
          </a:ln>
          <a:effectLst>
            <a:outerShdw blurRad="50800" dist="38100" dir="2700000" algn="tl" rotWithShape="0">
              <a:prstClr val="black">
                <a:alpha val="40000"/>
              </a:prstClr>
            </a:outerShdw>
          </a:effectLst>
        </p:spPr>
      </p:pic>
      <p:sp>
        <p:nvSpPr>
          <p:cNvPr id="7" name="Прямоугольник 6"/>
          <p:cNvSpPr/>
          <p:nvPr/>
        </p:nvSpPr>
        <p:spPr>
          <a:xfrm>
            <a:off x="1000100" y="5286388"/>
            <a:ext cx="7133684"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Дякую за увагу!</a:t>
            </a:r>
            <a:endParaRPr lang="uk-UA"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wipe(down)">
                                      <p:cBhvr>
                                        <p:cTn id="7" dur="580">
                                          <p:stCondLst>
                                            <p:cond delay="0"/>
                                          </p:stCondLst>
                                        </p:cTn>
                                        <p:tgtEl>
                                          <p:spTgt spid="129026"/>
                                        </p:tgtEl>
                                      </p:cBhvr>
                                    </p:animEffect>
                                    <p:anim calcmode="lin" valueType="num">
                                      <p:cBhvr>
                                        <p:cTn id="8" dur="1822" tmFilter="0,0; 0.14,0.36; 0.43,0.73; 0.71,0.91; 1.0,1.0">
                                          <p:stCondLst>
                                            <p:cond delay="0"/>
                                          </p:stCondLst>
                                        </p:cTn>
                                        <p:tgtEl>
                                          <p:spTgt spid="129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9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9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9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9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29026"/>
                                        </p:tgtEl>
                                      </p:cBhvr>
                                      <p:to x="100000" y="60000"/>
                                    </p:animScale>
                                    <p:animScale>
                                      <p:cBhvr>
                                        <p:cTn id="14" dur="166" decel="50000">
                                          <p:stCondLst>
                                            <p:cond delay="676"/>
                                          </p:stCondLst>
                                        </p:cTn>
                                        <p:tgtEl>
                                          <p:spTgt spid="129026"/>
                                        </p:tgtEl>
                                      </p:cBhvr>
                                      <p:to x="100000" y="100000"/>
                                    </p:animScale>
                                    <p:animScale>
                                      <p:cBhvr>
                                        <p:cTn id="15" dur="26">
                                          <p:stCondLst>
                                            <p:cond delay="1312"/>
                                          </p:stCondLst>
                                        </p:cTn>
                                        <p:tgtEl>
                                          <p:spTgt spid="129026"/>
                                        </p:tgtEl>
                                      </p:cBhvr>
                                      <p:to x="100000" y="80000"/>
                                    </p:animScale>
                                    <p:animScale>
                                      <p:cBhvr>
                                        <p:cTn id="16" dur="166" decel="50000">
                                          <p:stCondLst>
                                            <p:cond delay="1338"/>
                                          </p:stCondLst>
                                        </p:cTn>
                                        <p:tgtEl>
                                          <p:spTgt spid="129026"/>
                                        </p:tgtEl>
                                      </p:cBhvr>
                                      <p:to x="100000" y="100000"/>
                                    </p:animScale>
                                    <p:animScale>
                                      <p:cBhvr>
                                        <p:cTn id="17" dur="26">
                                          <p:stCondLst>
                                            <p:cond delay="1642"/>
                                          </p:stCondLst>
                                        </p:cTn>
                                        <p:tgtEl>
                                          <p:spTgt spid="129026"/>
                                        </p:tgtEl>
                                      </p:cBhvr>
                                      <p:to x="100000" y="90000"/>
                                    </p:animScale>
                                    <p:animScale>
                                      <p:cBhvr>
                                        <p:cTn id="18" dur="166" decel="50000">
                                          <p:stCondLst>
                                            <p:cond delay="1668"/>
                                          </p:stCondLst>
                                        </p:cTn>
                                        <p:tgtEl>
                                          <p:spTgt spid="129026"/>
                                        </p:tgtEl>
                                      </p:cBhvr>
                                      <p:to x="100000" y="100000"/>
                                    </p:animScale>
                                    <p:animScale>
                                      <p:cBhvr>
                                        <p:cTn id="19" dur="26">
                                          <p:stCondLst>
                                            <p:cond delay="1808"/>
                                          </p:stCondLst>
                                        </p:cTn>
                                        <p:tgtEl>
                                          <p:spTgt spid="129026"/>
                                        </p:tgtEl>
                                      </p:cBhvr>
                                      <p:to x="100000" y="95000"/>
                                    </p:animScale>
                                    <p:animScale>
                                      <p:cBhvr>
                                        <p:cTn id="20" dur="166" decel="50000">
                                          <p:stCondLst>
                                            <p:cond delay="1834"/>
                                          </p:stCondLst>
                                        </p:cTn>
                                        <p:tgtEl>
                                          <p:spTgt spid="1290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Джерела</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214282" y="1214422"/>
            <a:ext cx="3000396" cy="1428760"/>
          </a:xfrm>
          <a:prstGeom prst="rect">
            <a:avLst/>
          </a:prstGeom>
        </p:spPr>
        <p:txBody>
          <a:bodyPr/>
          <a:lstStyle/>
          <a:p>
            <a:pPr lvl="0" algn="l">
              <a:buFont typeface="Wingdings" pitchFamily="2" charset="2"/>
              <a:buChar char="v"/>
            </a:pPr>
            <a:r>
              <a:rPr lang="uk-UA" sz="2000" dirty="0" smtClean="0">
                <a:solidFill>
                  <a:schemeClr val="bg2">
                    <a:lumMod val="25000"/>
                  </a:schemeClr>
                </a:solidFill>
                <a:latin typeface="Corbel" pitchFamily="34" charset="0"/>
              </a:rPr>
              <a:t> </a:t>
            </a:r>
            <a:r>
              <a:rPr lang="en-US" sz="2000" dirty="0" smtClean="0">
                <a:solidFill>
                  <a:schemeClr val="bg2">
                    <a:lumMod val="25000"/>
                  </a:schemeClr>
                </a:solidFill>
                <a:latin typeface="Corbel" pitchFamily="34" charset="0"/>
              </a:rPr>
              <a:t>uk.wikipedia.org</a:t>
            </a:r>
            <a:endParaRPr lang="uk-UA" sz="2000" dirty="0" smtClean="0">
              <a:solidFill>
                <a:schemeClr val="bg2">
                  <a:lumMod val="25000"/>
                </a:schemeClr>
              </a:solidFill>
              <a:latin typeface="Corbel" pitchFamily="34" charset="0"/>
            </a:endParaRPr>
          </a:p>
          <a:p>
            <a:pPr lvl="0" algn="l">
              <a:buFont typeface="Wingdings" pitchFamily="2" charset="2"/>
              <a:buChar char="v"/>
            </a:pPr>
            <a:r>
              <a:rPr lang="uk-UA" sz="2000" dirty="0" smtClean="0">
                <a:solidFill>
                  <a:schemeClr val="bg2">
                    <a:lumMod val="25000"/>
                  </a:schemeClr>
                </a:solidFill>
                <a:latin typeface="Corbel" pitchFamily="34" charset="0"/>
              </a:rPr>
              <a:t> </a:t>
            </a:r>
            <a:r>
              <a:rPr lang="en-US" sz="2000" dirty="0" smtClean="0">
                <a:solidFill>
                  <a:schemeClr val="bg2">
                    <a:lumMod val="25000"/>
                  </a:schemeClr>
                </a:solidFill>
                <a:latin typeface="Corbel" pitchFamily="34" charset="0"/>
              </a:rPr>
              <a:t>pti.kiev.ua</a:t>
            </a:r>
            <a:endParaRPr lang="uk-UA" sz="2000" dirty="0" smtClean="0">
              <a:solidFill>
                <a:schemeClr val="bg2">
                  <a:lumMod val="25000"/>
                </a:schemeClr>
              </a:solidFill>
              <a:latin typeface="Corbel" pitchFamily="34" charset="0"/>
            </a:endParaRPr>
          </a:p>
          <a:p>
            <a:pPr lvl="0" algn="l">
              <a:buFont typeface="Wingdings" pitchFamily="2" charset="2"/>
              <a:buChar char="v"/>
            </a:pPr>
            <a:r>
              <a:rPr lang="uk-UA" sz="2000" dirty="0" smtClean="0">
                <a:solidFill>
                  <a:schemeClr val="bg2">
                    <a:lumMod val="25000"/>
                  </a:schemeClr>
                </a:solidFill>
                <a:latin typeface="Corbel" pitchFamily="34" charset="0"/>
              </a:rPr>
              <a:t> </a:t>
            </a:r>
            <a:r>
              <a:rPr lang="en-US" sz="2000" dirty="0" smtClean="0">
                <a:solidFill>
                  <a:schemeClr val="bg2">
                    <a:lumMod val="25000"/>
                  </a:schemeClr>
                </a:solidFill>
                <a:latin typeface="Corbel" pitchFamily="34" charset="0"/>
              </a:rPr>
              <a:t>ua.textreferat.com</a:t>
            </a:r>
            <a:endParaRPr lang="uk-UA" sz="2000" dirty="0" smtClean="0">
              <a:solidFill>
                <a:schemeClr val="bg2">
                  <a:lumMod val="25000"/>
                </a:schemeClr>
              </a:solidFill>
              <a:latin typeface="Corbel" pitchFamily="34" charset="0"/>
            </a:endParaRPr>
          </a:p>
          <a:p>
            <a:pPr lvl="0" algn="l">
              <a:buFont typeface="Wingdings" pitchFamily="2" charset="2"/>
              <a:buChar char="v"/>
            </a:pPr>
            <a:r>
              <a:rPr lang="uk-UA" sz="2000" dirty="0" smtClean="0">
                <a:solidFill>
                  <a:schemeClr val="bg2">
                    <a:lumMod val="25000"/>
                  </a:schemeClr>
                </a:solidFill>
                <a:latin typeface="Corbel" pitchFamily="34" charset="0"/>
              </a:rPr>
              <a:t> </a:t>
            </a:r>
            <a:r>
              <a:rPr lang="en-US" sz="2000" dirty="0" smtClean="0">
                <a:solidFill>
                  <a:schemeClr val="bg2">
                    <a:lumMod val="25000"/>
                  </a:schemeClr>
                </a:solidFill>
                <a:latin typeface="Corbel" pitchFamily="34" charset="0"/>
              </a:rPr>
              <a:t>school.xvatit.com</a:t>
            </a:r>
            <a:endParaRPr lang="uk-UA" sz="2000" dirty="0" smtClean="0">
              <a:solidFill>
                <a:schemeClr val="bg2">
                  <a:lumMod val="25000"/>
                </a:schemeClr>
              </a:solidFill>
              <a:latin typeface="Corbel" pitchFamily="34" charset="0"/>
            </a:endParaRPr>
          </a:p>
          <a:p>
            <a:pPr lvl="0" algn="l"/>
            <a:endParaRPr lang="uk-UA" dirty="0" smtClean="0">
              <a:solidFill>
                <a:schemeClr val="bg2">
                  <a:lumMod val="25000"/>
                </a:schemeClr>
              </a:solidFill>
              <a:latin typeface="Corbel" pitchFamily="34" charset="0"/>
            </a:endParaRPr>
          </a:p>
          <a:p>
            <a:pPr lvl="0" algn="l"/>
            <a:endParaRPr kumimoji="0" lang="en-US" sz="1800" b="0" i="0" u="none" strike="noStrike" kern="1200" cap="none" spc="0" normalizeH="0" baseline="0" noProof="0" dirty="0" smtClean="0">
              <a:ln>
                <a:noFill/>
              </a:ln>
              <a:solidFill>
                <a:schemeClr val="bg2">
                  <a:lumMod val="25000"/>
                </a:schemeClr>
              </a:solidFill>
              <a:effectLst/>
              <a:uLnTx/>
              <a:uFillTx/>
              <a:latin typeface="Corbe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7715304"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Загальна інформація</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4786314" cy="2857520"/>
          </a:xfrm>
          <a:prstGeom prst="rect">
            <a:avLst/>
          </a:prstGeom>
        </p:spPr>
        <p:txBody>
          <a:bodyPr/>
          <a:lstStyle/>
          <a:p>
            <a:pPr lvl="0" algn="l"/>
            <a:r>
              <a:rPr lang="uk-UA" sz="2000" b="1" dirty="0" smtClean="0">
                <a:solidFill>
                  <a:schemeClr val="bg2">
                    <a:lumMod val="25000"/>
                  </a:schemeClr>
                </a:solidFill>
                <a:latin typeface="Corbel" pitchFamily="34" charset="0"/>
              </a:rPr>
              <a:t>   </a:t>
            </a:r>
            <a:r>
              <a:rPr lang="vi-VN" sz="2000" b="1" dirty="0" smtClean="0">
                <a:solidFill>
                  <a:schemeClr val="bg2">
                    <a:lumMod val="25000"/>
                  </a:schemeClr>
                </a:solidFill>
                <a:latin typeface="Corbel" pitchFamily="34" charset="0"/>
              </a:rPr>
              <a:t>Гризун</a:t>
            </a:r>
            <a:r>
              <a:rPr lang="uk-UA" sz="2000" b="1" dirty="0" smtClean="0">
                <a:solidFill>
                  <a:schemeClr val="bg2">
                    <a:lumMod val="25000"/>
                  </a:schemeClr>
                </a:solidFill>
                <a:latin typeface="Corbel" pitchFamily="34" charset="0"/>
              </a:rPr>
              <a:t>и</a:t>
            </a:r>
            <a:r>
              <a:rPr lang="vi-VN" sz="2000" b="1" dirty="0" smtClean="0">
                <a:solidFill>
                  <a:schemeClr val="bg2">
                    <a:lumMod val="25000"/>
                  </a:schemeClr>
                </a:solidFill>
                <a:latin typeface="Corbel" pitchFamily="34" charset="0"/>
              </a:rPr>
              <a:t> </a:t>
            </a:r>
            <a:r>
              <a:rPr lang="vi-VN" sz="2000" b="1" dirty="0">
                <a:solidFill>
                  <a:schemeClr val="bg2">
                    <a:lumMod val="25000"/>
                  </a:schemeClr>
                </a:solidFill>
                <a:latin typeface="Corbel" pitchFamily="34" charset="0"/>
              </a:rPr>
              <a:t>(</a:t>
            </a:r>
            <a:r>
              <a:rPr lang="en-US" sz="2000" b="1" dirty="0" err="1">
                <a:solidFill>
                  <a:schemeClr val="bg2">
                    <a:lumMod val="25000"/>
                  </a:schemeClr>
                </a:solidFill>
                <a:latin typeface="Corbel" pitchFamily="34" charset="0"/>
              </a:rPr>
              <a:t>Rodentia</a:t>
            </a:r>
            <a:r>
              <a:rPr lang="en-US" sz="2000" b="1" dirty="0">
                <a:solidFill>
                  <a:schemeClr val="bg2">
                    <a:lumMod val="25000"/>
                  </a:schemeClr>
                </a:solidFill>
                <a:latin typeface="Corbel" pitchFamily="34" charset="0"/>
              </a:rPr>
              <a:t>) </a:t>
            </a:r>
            <a:r>
              <a:rPr lang="en-US" sz="2000" dirty="0">
                <a:solidFill>
                  <a:schemeClr val="bg2">
                    <a:lumMod val="25000"/>
                  </a:schemeClr>
                </a:solidFill>
                <a:latin typeface="Corbel" pitchFamily="34" charset="0"/>
              </a:rPr>
              <a:t>— </a:t>
            </a:r>
            <a:r>
              <a:rPr lang="vi-VN" sz="2000" dirty="0">
                <a:solidFill>
                  <a:schemeClr val="bg2">
                    <a:lumMod val="25000"/>
                  </a:schemeClr>
                </a:solidFill>
                <a:latin typeface="Corbel" pitchFamily="34" charset="0"/>
              </a:rPr>
              <a:t>найчисленніший ряд ссавців, налічує близько 2 тис. видів тварин дрібних і середніх розмірів. Це найбільший ряд ссавців за числом </a:t>
            </a:r>
            <a:r>
              <a:rPr lang="vi-VN" sz="2000" dirty="0" smtClean="0">
                <a:solidFill>
                  <a:schemeClr val="bg2">
                    <a:lumMod val="25000"/>
                  </a:schemeClr>
                </a:solidFill>
                <a:latin typeface="Corbel" pitchFamily="34" charset="0"/>
              </a:rPr>
              <a:t>видів, </a:t>
            </a:r>
            <a:r>
              <a:rPr lang="vi-VN" sz="2000" dirty="0">
                <a:solidFill>
                  <a:schemeClr val="bg2">
                    <a:lumMod val="25000"/>
                  </a:schemeClr>
                </a:solidFill>
                <a:latin typeface="Corbel" pitchFamily="34" charset="0"/>
              </a:rPr>
              <a:t>складаючи більш ніж 2 тис. видів або 40-42 % всіх видів </a:t>
            </a:r>
            <a:r>
              <a:rPr lang="vi-VN" sz="2000" dirty="0" smtClean="0">
                <a:solidFill>
                  <a:schemeClr val="bg2">
                    <a:lumMod val="25000"/>
                  </a:schemeClr>
                </a:solidFill>
                <a:latin typeface="Corbel" pitchFamily="34" charset="0"/>
              </a:rPr>
              <a:t>класу. </a:t>
            </a:r>
            <a:r>
              <a:rPr lang="vi-VN" sz="2000" dirty="0">
                <a:solidFill>
                  <a:schemeClr val="bg2">
                    <a:lumMod val="25000"/>
                  </a:schemeClr>
                </a:solidFill>
                <a:latin typeface="Corbel" pitchFamily="34" charset="0"/>
              </a:rPr>
              <a:t>Гризуни характеризуються дрібними розмірами (5-150 см, хоча тільки капібара зазвичай перевищує 35 см завдовжки), коротким періодом </a:t>
            </a:r>
            <a:r>
              <a:rPr lang="vi-VN" sz="2000" dirty="0" smtClean="0">
                <a:solidFill>
                  <a:schemeClr val="bg2">
                    <a:lumMod val="25000"/>
                  </a:schemeClr>
                </a:solidFill>
                <a:latin typeface="Corbel" pitchFamily="34" charset="0"/>
              </a:rPr>
              <a:t>розмноження.</a:t>
            </a:r>
            <a:r>
              <a:rPr lang="uk-UA" sz="2000" dirty="0">
                <a:solidFill>
                  <a:schemeClr val="bg2">
                    <a:lumMod val="25000"/>
                  </a:schemeClr>
                </a:solidFill>
                <a:latin typeface="Corbel" pitchFamily="34" charset="0"/>
              </a:rPr>
              <a:t> </a:t>
            </a:r>
            <a:r>
              <a:rPr lang="uk-UA" sz="2000" dirty="0" smtClean="0">
                <a:solidFill>
                  <a:schemeClr val="bg2">
                    <a:lumMod val="25000"/>
                  </a:schemeClr>
                </a:solidFill>
                <a:latin typeface="Corbel" pitchFamily="34" charset="0"/>
              </a:rPr>
              <a:t>Гризуни поширені на різних континентах, ведуть наземний, підземний, деревний чи </a:t>
            </a:r>
            <a:r>
              <a:rPr lang="uk-UA" sz="2000" dirty="0" err="1" smtClean="0">
                <a:solidFill>
                  <a:schemeClr val="bg2">
                    <a:lumMod val="25000"/>
                  </a:schemeClr>
                </a:solidFill>
                <a:latin typeface="Corbel" pitchFamily="34" charset="0"/>
              </a:rPr>
              <a:t>напівводний</a:t>
            </a:r>
            <a:r>
              <a:rPr lang="uk-UA" sz="2000" dirty="0" smtClean="0">
                <a:solidFill>
                  <a:schemeClr val="bg2">
                    <a:lumMod val="25000"/>
                  </a:schemeClr>
                </a:solidFill>
                <a:latin typeface="Corbel" pitchFamily="34" charset="0"/>
              </a:rPr>
              <a:t> спосіб життя.</a:t>
            </a:r>
            <a:endParaRPr kumimoji="0" lang="en-US" sz="1800" b="0" i="0" u="none" strike="noStrike" kern="1200" cap="none" spc="0" normalizeH="0" baseline="0" noProof="0" dirty="0" smtClean="0">
              <a:ln>
                <a:noFill/>
              </a:ln>
              <a:solidFill>
                <a:schemeClr val="tx1"/>
              </a:solidFill>
              <a:effectLst/>
              <a:uLnTx/>
              <a:uFillTx/>
              <a:latin typeface="Corbel" pitchFamily="34" charset="0"/>
            </a:endParaRPr>
          </a:p>
        </p:txBody>
      </p:sp>
      <p:pic>
        <p:nvPicPr>
          <p:cNvPr id="116738" name="Picture 2" descr="D:\Аня ;)\Школа\Биология\800px-Apodemus_sylvaticus_bosmuis.jpg"/>
          <p:cNvPicPr>
            <a:picLocks noChangeAspect="1" noChangeArrowheads="1"/>
          </p:cNvPicPr>
          <p:nvPr/>
        </p:nvPicPr>
        <p:blipFill>
          <a:blip r:embed="rId2"/>
          <a:srcRect/>
          <a:stretch>
            <a:fillRect/>
          </a:stretch>
        </p:blipFill>
        <p:spPr bwMode="auto">
          <a:xfrm>
            <a:off x="4857752" y="1285860"/>
            <a:ext cx="4064000" cy="2865438"/>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116738"/>
                                        </p:tgtEl>
                                        <p:attrNameLst>
                                          <p:attrName>style.visibility</p:attrName>
                                        </p:attrNameLst>
                                      </p:cBhvr>
                                      <p:to>
                                        <p:strVal val="visible"/>
                                      </p:to>
                                    </p:set>
                                    <p:animEffect transition="in" filter="dissolve">
                                      <p:cBhvr>
                                        <p:cTn id="21" dur="5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Характерні особливості</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9144000" cy="6357982"/>
          </a:xfrm>
          <a:prstGeom prst="rect">
            <a:avLst/>
          </a:prstGeom>
        </p:spPr>
        <p:txBody>
          <a:bodyPr/>
          <a:lstStyle/>
          <a:p>
            <a:pPr lvl="0" algn="l"/>
            <a:r>
              <a:rPr lang="uk-UA" dirty="0" smtClean="0">
                <a:solidFill>
                  <a:schemeClr val="bg2">
                    <a:lumMod val="25000"/>
                  </a:schemeClr>
                </a:solidFill>
                <a:latin typeface="Corbel" pitchFamily="34" charset="0"/>
              </a:rPr>
              <a:t>   До загальних ознак гризунів належать:</a:t>
            </a:r>
          </a:p>
          <a:p>
            <a:pPr lvl="0" algn="l"/>
            <a:r>
              <a:rPr lang="uk-UA" b="1" dirty="0" smtClean="0">
                <a:solidFill>
                  <a:schemeClr val="bg2">
                    <a:lumMod val="25000"/>
                  </a:schemeClr>
                </a:solidFill>
                <a:latin typeface="Corbel" pitchFamily="34" charset="0"/>
              </a:rPr>
              <a:t>1.</a:t>
            </a:r>
            <a:r>
              <a:rPr lang="uk-UA" dirty="0" smtClean="0">
                <a:solidFill>
                  <a:schemeClr val="bg2">
                    <a:lumMod val="25000"/>
                  </a:schemeClr>
                </a:solidFill>
                <a:latin typeface="Corbel" pitchFamily="34" charset="0"/>
              </a:rPr>
              <a:t> Дрібні та середні за розмірами тварини, що живляться виключно рослинною їжею. </a:t>
            </a:r>
          </a:p>
          <a:p>
            <a:pPr lvl="0" algn="l"/>
            <a:r>
              <a:rPr lang="uk-UA" b="1" dirty="0" smtClean="0">
                <a:solidFill>
                  <a:schemeClr val="bg2">
                    <a:lumMod val="25000"/>
                  </a:schemeClr>
                </a:solidFill>
                <a:latin typeface="Corbel" pitchFamily="34" charset="0"/>
              </a:rPr>
              <a:t>2.</a:t>
            </a:r>
            <a:r>
              <a:rPr lang="uk-UA" dirty="0" smtClean="0">
                <a:solidFill>
                  <a:schemeClr val="bg2">
                    <a:lumMod val="25000"/>
                  </a:schemeClr>
                </a:solidFill>
                <a:latin typeface="Corbel" pitchFamily="34" charset="0"/>
              </a:rPr>
              <a:t> Добре розвинений волосяний покрив, у деяких із них волосини можуть видозмінюватися у голки.</a:t>
            </a:r>
          </a:p>
          <a:p>
            <a:pPr lvl="0" algn="l"/>
            <a:r>
              <a:rPr lang="uk-UA" b="1" dirty="0" smtClean="0">
                <a:solidFill>
                  <a:schemeClr val="bg2">
                    <a:lumMod val="25000"/>
                  </a:schemeClr>
                </a:solidFill>
                <a:latin typeface="Corbel" pitchFamily="34" charset="0"/>
              </a:rPr>
              <a:t>3.</a:t>
            </a:r>
            <a:r>
              <a:rPr lang="uk-UA" dirty="0" smtClean="0">
                <a:solidFill>
                  <a:schemeClr val="bg2">
                    <a:lumMod val="25000"/>
                  </a:schemeClr>
                </a:solidFill>
                <a:latin typeface="Corbel" pitchFamily="34" charset="0"/>
              </a:rPr>
              <a:t> Наявність своєрідного зубного апарату:</a:t>
            </a:r>
          </a:p>
          <a:p>
            <a:pPr lvl="0" algn="l"/>
            <a:r>
              <a:rPr lang="uk-UA" dirty="0" smtClean="0">
                <a:solidFill>
                  <a:schemeClr val="bg2">
                    <a:lumMod val="25000"/>
                  </a:schemeClr>
                </a:solidFill>
                <a:latin typeface="Corbel" pitchFamily="34" charset="0"/>
              </a:rPr>
              <a:t>   - дуже добре розвинені різці, їх кількість по одному </a:t>
            </a:r>
          </a:p>
          <a:p>
            <a:pPr lvl="0" algn="l"/>
            <a:r>
              <a:rPr lang="uk-UA" dirty="0" smtClean="0">
                <a:solidFill>
                  <a:schemeClr val="bg2">
                    <a:lumMod val="25000"/>
                  </a:schemeClr>
                </a:solidFill>
                <a:latin typeface="Corbel" pitchFamily="34" charset="0"/>
              </a:rPr>
              <a:t>в кожній половині щелеп;</a:t>
            </a:r>
          </a:p>
          <a:p>
            <a:pPr lvl="0" algn="l"/>
            <a:r>
              <a:rPr lang="uk-UA" dirty="0" smtClean="0">
                <a:solidFill>
                  <a:schemeClr val="bg2">
                    <a:lumMod val="25000"/>
                  </a:schemeClr>
                </a:solidFill>
                <a:latin typeface="Corbel" pitchFamily="34" charset="0"/>
              </a:rPr>
              <a:t>   - різці самозаточуються завдяки дуже міцній емалі </a:t>
            </a:r>
          </a:p>
          <a:p>
            <a:pPr lvl="0" algn="l"/>
            <a:r>
              <a:rPr lang="uk-UA" dirty="0" smtClean="0">
                <a:solidFill>
                  <a:schemeClr val="bg2">
                    <a:lumMod val="25000"/>
                  </a:schemeClr>
                </a:solidFill>
                <a:latin typeface="Corbel" pitchFamily="34" charset="0"/>
              </a:rPr>
              <a:t>переднього краю;</a:t>
            </a:r>
          </a:p>
          <a:p>
            <a:pPr lvl="0" algn="l"/>
            <a:r>
              <a:rPr lang="uk-UA" dirty="0" smtClean="0">
                <a:solidFill>
                  <a:schemeClr val="bg2">
                    <a:lumMod val="25000"/>
                  </a:schemeClr>
                </a:solidFill>
                <a:latin typeface="Corbel" pitchFamily="34" charset="0"/>
              </a:rPr>
              <a:t>   - відсутність </a:t>
            </a:r>
            <a:r>
              <a:rPr lang="uk-UA" dirty="0" err="1" smtClean="0">
                <a:solidFill>
                  <a:schemeClr val="bg2">
                    <a:lumMod val="25000"/>
                  </a:schemeClr>
                </a:solidFill>
                <a:latin typeface="Corbel" pitchFamily="34" charset="0"/>
              </a:rPr>
              <a:t>ікол</a:t>
            </a:r>
            <a:r>
              <a:rPr lang="uk-UA" dirty="0" smtClean="0">
                <a:solidFill>
                  <a:schemeClr val="bg2">
                    <a:lumMod val="25000"/>
                  </a:schemeClr>
                </a:solidFill>
                <a:latin typeface="Corbel" pitchFamily="34" charset="0"/>
              </a:rPr>
              <a:t>;</a:t>
            </a:r>
          </a:p>
          <a:p>
            <a:pPr lvl="0" algn="l"/>
            <a:r>
              <a:rPr lang="uk-UA" dirty="0" smtClean="0">
                <a:solidFill>
                  <a:schemeClr val="bg2">
                    <a:lumMod val="25000"/>
                  </a:schemeClr>
                </a:solidFill>
                <a:latin typeface="Corbel" pitchFamily="34" charset="0"/>
              </a:rPr>
              <a:t>   - корінні зуби мають плоску жувальну поверхню з </a:t>
            </a:r>
          </a:p>
          <a:p>
            <a:pPr lvl="0" algn="l"/>
            <a:r>
              <a:rPr lang="uk-UA" dirty="0" smtClean="0">
                <a:solidFill>
                  <a:schemeClr val="bg2">
                    <a:lumMod val="25000"/>
                  </a:schemeClr>
                </a:solidFill>
                <a:latin typeface="Corbel" pitchFamily="34" charset="0"/>
              </a:rPr>
              <a:t>певними горбиками та петлями емалі; </a:t>
            </a:r>
          </a:p>
          <a:p>
            <a:pPr lvl="0" algn="l"/>
            <a:r>
              <a:rPr lang="uk-UA" dirty="0" smtClean="0">
                <a:solidFill>
                  <a:schemeClr val="bg2">
                    <a:lumMod val="25000"/>
                  </a:schemeClr>
                </a:solidFill>
                <a:latin typeface="Corbel" pitchFamily="34" charset="0"/>
              </a:rPr>
              <a:t>   - різці та деякі корінні зуби не мають коренів і </a:t>
            </a:r>
          </a:p>
          <a:p>
            <a:pPr lvl="0" algn="l"/>
            <a:r>
              <a:rPr lang="uk-UA" dirty="0" smtClean="0">
                <a:solidFill>
                  <a:schemeClr val="bg2">
                    <a:lumMod val="25000"/>
                  </a:schemeClr>
                </a:solidFill>
                <a:latin typeface="Corbel" pitchFamily="34" charset="0"/>
              </a:rPr>
              <a:t>ростуть протягом життя у міру їх стирання.</a:t>
            </a:r>
          </a:p>
          <a:p>
            <a:pPr lvl="0" algn="l"/>
            <a:r>
              <a:rPr lang="uk-UA" b="1" dirty="0" smtClean="0">
                <a:solidFill>
                  <a:schemeClr val="bg2">
                    <a:lumMod val="25000"/>
                  </a:schemeClr>
                </a:solidFill>
                <a:latin typeface="Corbel" pitchFamily="34" charset="0"/>
              </a:rPr>
              <a:t>4.</a:t>
            </a:r>
            <a:r>
              <a:rPr lang="uk-UA" dirty="0" smtClean="0">
                <a:solidFill>
                  <a:schemeClr val="bg2">
                    <a:lumMod val="25000"/>
                  </a:schemeClr>
                </a:solidFill>
                <a:latin typeface="Corbel" pitchFamily="34" charset="0"/>
              </a:rPr>
              <a:t> Нижня щелепа здатна вільно рухатися не лише в </a:t>
            </a:r>
          </a:p>
          <a:p>
            <a:pPr lvl="0" algn="l"/>
            <a:r>
              <a:rPr lang="uk-UA" dirty="0" smtClean="0">
                <a:solidFill>
                  <a:schemeClr val="bg2">
                    <a:lumMod val="25000"/>
                  </a:schemeClr>
                </a:solidFill>
                <a:latin typeface="Corbel" pitchFamily="34" charset="0"/>
              </a:rPr>
              <a:t>сторони, але і вперед, і назад.</a:t>
            </a:r>
          </a:p>
        </p:txBody>
      </p:sp>
      <p:pic>
        <p:nvPicPr>
          <p:cNvPr id="117762" name="Picture 2" descr="D:\Аня ;)\Школа\Биология\Gnagarnas_tandsystem,_Nordisk_familjebok.png"/>
          <p:cNvPicPr>
            <a:picLocks noChangeAspect="1" noChangeArrowheads="1"/>
          </p:cNvPicPr>
          <p:nvPr/>
        </p:nvPicPr>
        <p:blipFill>
          <a:blip r:embed="rId2"/>
          <a:srcRect/>
          <a:stretch>
            <a:fillRect/>
          </a:stretch>
        </p:blipFill>
        <p:spPr bwMode="auto">
          <a:xfrm>
            <a:off x="5357818" y="2445928"/>
            <a:ext cx="3643338" cy="3054774"/>
          </a:xfrm>
          <a:prstGeom prst="rect">
            <a:avLst/>
          </a:prstGeom>
          <a:noFill/>
          <a:ln>
            <a:solidFill>
              <a:schemeClr val="tx1"/>
            </a:solidFill>
          </a:ln>
          <a:effectLst>
            <a:outerShdw blurRad="50800" dist="38100" dir="2700000" algn="tl" rotWithShape="0">
              <a:prstClr val="black">
                <a:alpha val="40000"/>
              </a:prstClr>
            </a:outerShdw>
          </a:effectLst>
        </p:spPr>
      </p:pic>
      <p:sp>
        <p:nvSpPr>
          <p:cNvPr id="8" name="Дата 4"/>
          <p:cNvSpPr txBox="1">
            <a:spLocks/>
          </p:cNvSpPr>
          <p:nvPr/>
        </p:nvSpPr>
        <p:spPr>
          <a:xfrm>
            <a:off x="5357818" y="5572140"/>
            <a:ext cx="3000396" cy="50006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000" b="0" i="1" u="none" strike="noStrike" kern="1200" cap="none" spc="0" normalizeH="0" baseline="0" noProof="0" dirty="0" smtClean="0">
                <a:ln>
                  <a:noFill/>
                </a:ln>
                <a:solidFill>
                  <a:schemeClr val="bg2">
                    <a:lumMod val="25000"/>
                  </a:schemeClr>
                </a:solidFill>
                <a:effectLst/>
                <a:uLnTx/>
                <a:uFillTx/>
                <a:latin typeface="Corbel" pitchFamily="34" charset="0"/>
              </a:rPr>
              <a:t>Зубна система гризунів</a:t>
            </a:r>
            <a:endParaRPr kumimoji="0" lang="en-US" sz="1800" b="0" i="1" u="none" strike="noStrike" kern="1200" cap="none" spc="0" normalizeH="0" baseline="0" noProof="0" dirty="0" smtClean="0">
              <a:ln>
                <a:noFill/>
              </a:ln>
              <a:solidFill>
                <a:schemeClr val="tx1"/>
              </a:solidFill>
              <a:effectLst/>
              <a:uLnTx/>
              <a:uFillTx/>
              <a:latin typeface="Corbe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117762"/>
                                        </p:tgtEl>
                                        <p:attrNameLst>
                                          <p:attrName>style.visibility</p:attrName>
                                        </p:attrNameLst>
                                      </p:cBhvr>
                                      <p:to>
                                        <p:strVal val="visible"/>
                                      </p:to>
                                    </p:set>
                                    <p:animEffect transition="in" filter="dissolve">
                                      <p:cBhvr>
                                        <p:cTn id="21" dur="500"/>
                                        <p:tgtEl>
                                          <p:spTgt spid="11776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D:\Аня ;)\Школа\Биология\chip6.jpg"/>
          <p:cNvPicPr>
            <a:picLocks noChangeAspect="1" noChangeArrowheads="1"/>
          </p:cNvPicPr>
          <p:nvPr/>
        </p:nvPicPr>
        <p:blipFill>
          <a:blip r:embed="rId2"/>
          <a:srcRect/>
          <a:stretch>
            <a:fillRect/>
          </a:stretch>
        </p:blipFill>
        <p:spPr bwMode="auto">
          <a:xfrm>
            <a:off x="142844" y="3143248"/>
            <a:ext cx="3643338" cy="3422111"/>
          </a:xfrm>
          <a:prstGeom prst="rect">
            <a:avLst/>
          </a:prstGeom>
          <a:noFill/>
          <a:ln>
            <a:solidFill>
              <a:schemeClr val="tx1"/>
            </a:solidFill>
          </a:ln>
          <a:effectLst>
            <a:outerShdw blurRad="50800" dist="38100" dir="2700000" algn="tl" rotWithShape="0">
              <a:prstClr val="black">
                <a:alpha val="40000"/>
              </a:prstClr>
            </a:outerShdw>
          </a:effectLst>
        </p:spPr>
      </p:pic>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Характерні особливості</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9144000" cy="6357982"/>
          </a:xfrm>
          <a:prstGeom prst="rect">
            <a:avLst/>
          </a:prstGeom>
        </p:spPr>
        <p:txBody>
          <a:bodyPr/>
          <a:lstStyle/>
          <a:p>
            <a:pPr lvl="0" algn="l"/>
            <a:r>
              <a:rPr lang="uk-UA" b="1" dirty="0" smtClean="0">
                <a:solidFill>
                  <a:schemeClr val="bg2">
                    <a:lumMod val="25000"/>
                  </a:schemeClr>
                </a:solidFill>
                <a:latin typeface="Corbel" pitchFamily="34" charset="0"/>
              </a:rPr>
              <a:t>5.</a:t>
            </a:r>
            <a:r>
              <a:rPr lang="uk-UA" dirty="0" smtClean="0">
                <a:solidFill>
                  <a:schemeClr val="bg2">
                    <a:lumMod val="25000"/>
                  </a:schemeClr>
                </a:solidFill>
                <a:latin typeface="Corbel" pitchFamily="34" charset="0"/>
              </a:rPr>
              <a:t> Більшість із гризунів невибагливі до їжі та всеїдні.</a:t>
            </a:r>
          </a:p>
          <a:p>
            <a:pPr lvl="0" algn="l"/>
            <a:r>
              <a:rPr lang="uk-UA" b="1" dirty="0" smtClean="0">
                <a:solidFill>
                  <a:schemeClr val="bg2">
                    <a:lumMod val="25000"/>
                  </a:schemeClr>
                </a:solidFill>
                <a:latin typeface="Corbel" pitchFamily="34" charset="0"/>
              </a:rPr>
              <a:t>6.</a:t>
            </a:r>
            <a:r>
              <a:rPr lang="uk-UA" dirty="0" smtClean="0">
                <a:solidFill>
                  <a:schemeClr val="bg2">
                    <a:lumMod val="25000"/>
                  </a:schemeClr>
                </a:solidFill>
                <a:latin typeface="Corbel" pitchFamily="34" charset="0"/>
              </a:rPr>
              <a:t> Мають довгий кишковий тракт, у зв’язку із живленням грубою рослинною їжею. </a:t>
            </a:r>
          </a:p>
          <a:p>
            <a:pPr lvl="0" algn="l"/>
            <a:r>
              <a:rPr lang="uk-UA" b="1" dirty="0" smtClean="0">
                <a:solidFill>
                  <a:schemeClr val="bg2">
                    <a:lumMod val="25000"/>
                  </a:schemeClr>
                </a:solidFill>
                <a:latin typeface="Corbel" pitchFamily="34" charset="0"/>
              </a:rPr>
              <a:t>7.</a:t>
            </a:r>
            <a:r>
              <a:rPr lang="uk-UA" dirty="0" smtClean="0">
                <a:solidFill>
                  <a:schemeClr val="bg2">
                    <a:lumMod val="25000"/>
                  </a:schemeClr>
                </a:solidFill>
                <a:latin typeface="Corbel" pitchFamily="34" charset="0"/>
              </a:rPr>
              <a:t> У всіх видів наявна сліпа кишка, що виконує роль «бродильного чану». Особливо добре вона розвинена у видів, що живляться травою та корою дерев. У мишей, які живляться в основному насінням, сліпа кишка розвинута менше.</a:t>
            </a:r>
          </a:p>
          <a:p>
            <a:pPr lvl="0" algn="l"/>
            <a:r>
              <a:rPr lang="uk-UA" b="1" dirty="0" smtClean="0">
                <a:solidFill>
                  <a:schemeClr val="bg2">
                    <a:lumMod val="25000"/>
                  </a:schemeClr>
                </a:solidFill>
                <a:latin typeface="Corbel" pitchFamily="34" charset="0"/>
              </a:rPr>
              <a:t>8.</a:t>
            </a:r>
            <a:r>
              <a:rPr lang="uk-UA" dirty="0" smtClean="0">
                <a:solidFill>
                  <a:schemeClr val="bg2">
                    <a:lumMod val="25000"/>
                  </a:schemeClr>
                </a:solidFill>
                <a:latin typeface="Corbel" pitchFamily="34" charset="0"/>
              </a:rPr>
              <a:t> Півкулі головного мозку невеликі, що, навіть, не прикривають і мозочка. Їх поверхня гладенька з невеликою кількістю неглибоких борозен.</a:t>
            </a:r>
          </a:p>
        </p:txBody>
      </p:sp>
      <p:sp>
        <p:nvSpPr>
          <p:cNvPr id="8" name="Прямоугольник 7"/>
          <p:cNvSpPr/>
          <p:nvPr/>
        </p:nvSpPr>
        <p:spPr>
          <a:xfrm>
            <a:off x="3857652" y="3071810"/>
            <a:ext cx="4572000" cy="2585323"/>
          </a:xfrm>
          <a:prstGeom prst="rect">
            <a:avLst/>
          </a:prstGeom>
        </p:spPr>
        <p:txBody>
          <a:bodyPr>
            <a:spAutoFit/>
          </a:bodyPr>
          <a:lstStyle/>
          <a:p>
            <a:pPr lvl="0" algn="l"/>
            <a:r>
              <a:rPr lang="uk-UA" b="1" dirty="0" smtClean="0">
                <a:solidFill>
                  <a:schemeClr val="bg2">
                    <a:lumMod val="25000"/>
                  </a:schemeClr>
                </a:solidFill>
                <a:latin typeface="Corbel" pitchFamily="34" charset="0"/>
              </a:rPr>
              <a:t>9.</a:t>
            </a:r>
            <a:r>
              <a:rPr lang="uk-UA" dirty="0" smtClean="0">
                <a:solidFill>
                  <a:schemeClr val="bg2">
                    <a:lumMod val="25000"/>
                  </a:schemeClr>
                </a:solidFill>
                <a:latin typeface="Corbel" pitchFamily="34" charset="0"/>
              </a:rPr>
              <a:t> </a:t>
            </a:r>
            <a:r>
              <a:rPr lang="uk-UA" dirty="0" err="1" smtClean="0">
                <a:solidFill>
                  <a:schemeClr val="bg2">
                    <a:lumMod val="25000"/>
                  </a:schemeClr>
                </a:solidFill>
                <a:latin typeface="Corbel" pitchFamily="34" charset="0"/>
              </a:rPr>
              <a:t>Високоплодючі</a:t>
            </a:r>
            <a:r>
              <a:rPr lang="uk-UA" dirty="0" smtClean="0">
                <a:solidFill>
                  <a:schemeClr val="bg2">
                    <a:lumMod val="25000"/>
                  </a:schemeClr>
                </a:solidFill>
                <a:latin typeface="Corbel" pitchFamily="34" charset="0"/>
              </a:rPr>
              <a:t> тварини, що народжують велику кількість потомства декілька разів на рік.</a:t>
            </a:r>
          </a:p>
          <a:p>
            <a:pPr lvl="0" algn="l"/>
            <a:r>
              <a:rPr lang="uk-UA" b="1" dirty="0" smtClean="0">
                <a:solidFill>
                  <a:schemeClr val="bg2">
                    <a:lumMod val="25000"/>
                  </a:schemeClr>
                </a:solidFill>
                <a:latin typeface="Corbel" pitchFamily="34" charset="0"/>
              </a:rPr>
              <a:t>10. </a:t>
            </a:r>
            <a:r>
              <a:rPr lang="uk-UA" dirty="0" smtClean="0">
                <a:solidFill>
                  <a:schemeClr val="bg2">
                    <a:lumMod val="25000"/>
                  </a:schemeClr>
                </a:solidFill>
                <a:latin typeface="Corbel" pitchFamily="34" charset="0"/>
              </a:rPr>
              <a:t>Серед ссавців гризуни становлять 1\3 частину. У фауні України нараховують близько 10 родин, які мають і корисне, і шкідливе значення. Найпоширеніші – це миші, щурі, білки, бобри. Немало з них занесені до Червоної книги.</a:t>
            </a:r>
            <a:endParaRPr lang="uk-UA" dirty="0">
              <a:latin typeface="Corbe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18786"/>
                                        </p:tgtEl>
                                        <p:attrNameLst>
                                          <p:attrName>style.visibility</p:attrName>
                                        </p:attrNameLst>
                                      </p:cBhvr>
                                      <p:to>
                                        <p:strVal val="visible"/>
                                      </p:to>
                                    </p:set>
                                    <p:animEffect transition="in" filter="dissolve">
                                      <p:cBhvr>
                                        <p:cTn id="26"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Підряди</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2928958" cy="500066"/>
          </a:xfrm>
          <a:prstGeom prst="rect">
            <a:avLst/>
          </a:prstGeom>
        </p:spPr>
        <p:txBody>
          <a:bodyPr/>
          <a:lstStyle/>
          <a:p>
            <a:pPr marL="342900" lvl="0" indent="-342900" algn="l">
              <a:buFont typeface="Wingdings" pitchFamily="2" charset="2"/>
              <a:buChar char="Ø"/>
            </a:pPr>
            <a:r>
              <a:rPr lang="uk-UA" dirty="0" smtClean="0">
                <a:solidFill>
                  <a:schemeClr val="bg2">
                    <a:lumMod val="25000"/>
                  </a:schemeClr>
                </a:solidFill>
                <a:latin typeface="Corbel" pitchFamily="34" charset="0"/>
              </a:rPr>
              <a:t>  </a:t>
            </a:r>
            <a:r>
              <a:rPr lang="uk-UA" sz="3200" dirty="0" err="1" smtClean="0">
                <a:solidFill>
                  <a:schemeClr val="bg2">
                    <a:lumMod val="25000"/>
                  </a:schemeClr>
                </a:solidFill>
                <a:latin typeface="Corbel" pitchFamily="34" charset="0"/>
              </a:rPr>
              <a:t>Бі</a:t>
            </a:r>
            <a:r>
              <a:rPr lang="vi-VN" sz="3200" dirty="0" smtClean="0">
                <a:solidFill>
                  <a:schemeClr val="bg2">
                    <a:lumMod val="25000"/>
                  </a:schemeClr>
                </a:solidFill>
                <a:latin typeface="Corbel" pitchFamily="34" charset="0"/>
              </a:rPr>
              <a:t>лкоподібні</a:t>
            </a:r>
            <a:endParaRPr lang="uk-UA" sz="3200" dirty="0" smtClean="0">
              <a:solidFill>
                <a:schemeClr val="bg2">
                  <a:lumMod val="25000"/>
                </a:schemeClr>
              </a:solidFill>
              <a:latin typeface="Corbel" pitchFamily="34" charset="0"/>
            </a:endParaRPr>
          </a:p>
        </p:txBody>
      </p:sp>
      <p:pic>
        <p:nvPicPr>
          <p:cNvPr id="119810" name="Picture 2" descr="D:\Аня ;)\Школа\Биология\729px-MattiParkkonen_Orava.jpg"/>
          <p:cNvPicPr>
            <a:picLocks noChangeAspect="1" noChangeArrowheads="1"/>
          </p:cNvPicPr>
          <p:nvPr/>
        </p:nvPicPr>
        <p:blipFill>
          <a:blip r:embed="rId2"/>
          <a:srcRect t="5021"/>
          <a:stretch>
            <a:fillRect/>
          </a:stretch>
        </p:blipFill>
        <p:spPr bwMode="auto">
          <a:xfrm>
            <a:off x="322778" y="1571612"/>
            <a:ext cx="3249090" cy="2535655"/>
          </a:xfrm>
          <a:prstGeom prst="rect">
            <a:avLst/>
          </a:prstGeom>
          <a:noFill/>
          <a:ln>
            <a:solidFill>
              <a:schemeClr val="tx1"/>
            </a:solidFill>
          </a:ln>
          <a:effectLst>
            <a:outerShdw blurRad="50800" dist="38100" dir="2700000" algn="tl" rotWithShape="0">
              <a:prstClr val="black">
                <a:alpha val="40000"/>
              </a:prstClr>
            </a:outerShdw>
          </a:effectLst>
        </p:spPr>
      </p:pic>
      <p:sp>
        <p:nvSpPr>
          <p:cNvPr id="9" name="Прямоугольник 8"/>
          <p:cNvSpPr/>
          <p:nvPr/>
        </p:nvSpPr>
        <p:spPr>
          <a:xfrm>
            <a:off x="214282" y="4071942"/>
            <a:ext cx="3734292" cy="584775"/>
          </a:xfrm>
          <a:prstGeom prst="rect">
            <a:avLst/>
          </a:prstGeom>
        </p:spPr>
        <p:txBody>
          <a:bodyPr wrap="none">
            <a:spAutoFit/>
          </a:bodyPr>
          <a:lstStyle/>
          <a:p>
            <a:pPr lvl="0" algn="l">
              <a:buFont typeface="Wingdings" pitchFamily="2" charset="2"/>
              <a:buChar char="Ø"/>
            </a:pPr>
            <a:r>
              <a:rPr lang="uk-UA" sz="2400" dirty="0" smtClean="0">
                <a:solidFill>
                  <a:schemeClr val="bg2">
                    <a:lumMod val="25000"/>
                  </a:schemeClr>
                </a:solidFill>
                <a:latin typeface="Corbel" pitchFamily="34" charset="0"/>
              </a:rPr>
              <a:t> </a:t>
            </a:r>
            <a:r>
              <a:rPr lang="uk-UA" sz="3200" dirty="0" err="1" smtClean="0">
                <a:solidFill>
                  <a:schemeClr val="bg2">
                    <a:lumMod val="25000"/>
                  </a:schemeClr>
                </a:solidFill>
                <a:latin typeface="Corbel" pitchFamily="34" charset="0"/>
              </a:rPr>
              <a:t>Дикобразоподібні</a:t>
            </a:r>
            <a:endParaRPr lang="uk-UA" sz="3200" dirty="0" smtClean="0">
              <a:solidFill>
                <a:schemeClr val="bg2">
                  <a:lumMod val="25000"/>
                </a:schemeClr>
              </a:solidFill>
              <a:latin typeface="Corbel" pitchFamily="34" charset="0"/>
            </a:endParaRPr>
          </a:p>
        </p:txBody>
      </p:sp>
      <p:sp>
        <p:nvSpPr>
          <p:cNvPr id="10" name="Прямоугольник 9"/>
          <p:cNvSpPr/>
          <p:nvPr/>
        </p:nvSpPr>
        <p:spPr>
          <a:xfrm>
            <a:off x="4643438" y="3500438"/>
            <a:ext cx="2888932" cy="584775"/>
          </a:xfrm>
          <a:prstGeom prst="rect">
            <a:avLst/>
          </a:prstGeom>
        </p:spPr>
        <p:txBody>
          <a:bodyPr wrap="none">
            <a:spAutoFit/>
          </a:bodyPr>
          <a:lstStyle/>
          <a:p>
            <a:pPr lvl="0" algn="l">
              <a:buFont typeface="Wingdings" pitchFamily="2" charset="2"/>
              <a:buChar char="Ø"/>
            </a:pPr>
            <a:r>
              <a:rPr lang="uk-UA" sz="2400" dirty="0" smtClean="0">
                <a:solidFill>
                  <a:schemeClr val="bg2">
                    <a:lumMod val="25000"/>
                  </a:schemeClr>
                </a:solidFill>
                <a:latin typeface="Corbel" pitchFamily="34" charset="0"/>
              </a:rPr>
              <a:t> </a:t>
            </a:r>
            <a:r>
              <a:rPr lang="uk-UA" sz="3200" dirty="0" err="1" smtClean="0">
                <a:solidFill>
                  <a:schemeClr val="bg2">
                    <a:lumMod val="25000"/>
                  </a:schemeClr>
                </a:solidFill>
                <a:latin typeface="Corbel" pitchFamily="34" charset="0"/>
              </a:rPr>
              <a:t>Боброподібні</a:t>
            </a:r>
            <a:endParaRPr lang="uk-UA" sz="3200" dirty="0" smtClean="0">
              <a:solidFill>
                <a:schemeClr val="bg2">
                  <a:lumMod val="25000"/>
                </a:schemeClr>
              </a:solidFill>
              <a:latin typeface="Corbel" pitchFamily="34" charset="0"/>
            </a:endParaRPr>
          </a:p>
        </p:txBody>
      </p:sp>
      <p:sp>
        <p:nvSpPr>
          <p:cNvPr id="11" name="Прямоугольник 10"/>
          <p:cNvSpPr/>
          <p:nvPr/>
        </p:nvSpPr>
        <p:spPr>
          <a:xfrm>
            <a:off x="5000628" y="6357958"/>
            <a:ext cx="2945037" cy="584775"/>
          </a:xfrm>
          <a:prstGeom prst="rect">
            <a:avLst/>
          </a:prstGeom>
        </p:spPr>
        <p:txBody>
          <a:bodyPr wrap="none">
            <a:spAutoFit/>
          </a:bodyPr>
          <a:lstStyle/>
          <a:p>
            <a:pPr lvl="0" algn="l">
              <a:buFont typeface="Wingdings" pitchFamily="2" charset="2"/>
              <a:buChar char="Ø"/>
            </a:pPr>
            <a:r>
              <a:rPr lang="uk-UA" sz="3200" dirty="0" smtClean="0">
                <a:solidFill>
                  <a:schemeClr val="bg2">
                    <a:lumMod val="25000"/>
                  </a:schemeClr>
                </a:solidFill>
                <a:latin typeface="Corbel" pitchFamily="34" charset="0"/>
              </a:rPr>
              <a:t> Мишоподібні</a:t>
            </a:r>
            <a:endParaRPr lang="uk-UA" sz="3200" dirty="0" smtClean="0">
              <a:solidFill>
                <a:schemeClr val="bg2">
                  <a:lumMod val="25000"/>
                </a:schemeClr>
              </a:solidFill>
              <a:latin typeface="Corbel" pitchFamily="34" charset="0"/>
            </a:endParaRPr>
          </a:p>
        </p:txBody>
      </p:sp>
      <p:pic>
        <p:nvPicPr>
          <p:cNvPr id="119811" name="Picture 3" descr="D:\Аня ;)\Школа\Биология\800px-Pocket_gopher.jpg"/>
          <p:cNvPicPr>
            <a:picLocks noChangeAspect="1" noChangeArrowheads="1"/>
          </p:cNvPicPr>
          <p:nvPr/>
        </p:nvPicPr>
        <p:blipFill>
          <a:blip r:embed="rId3"/>
          <a:srcRect/>
          <a:stretch>
            <a:fillRect/>
          </a:stretch>
        </p:blipFill>
        <p:spPr bwMode="auto">
          <a:xfrm>
            <a:off x="4629176" y="1142984"/>
            <a:ext cx="3657600" cy="2422525"/>
          </a:xfrm>
          <a:prstGeom prst="rect">
            <a:avLst/>
          </a:prstGeom>
          <a:noFill/>
          <a:ln>
            <a:solidFill>
              <a:schemeClr val="tx1"/>
            </a:solidFill>
          </a:ln>
          <a:effectLst>
            <a:outerShdw blurRad="50800" dist="38100" dir="2700000" algn="tl" rotWithShape="0">
              <a:prstClr val="black">
                <a:alpha val="40000"/>
              </a:prstClr>
            </a:outerShdw>
          </a:effectLst>
        </p:spPr>
      </p:pic>
      <p:pic>
        <p:nvPicPr>
          <p:cNvPr id="119812" name="Picture 4" descr="D:\Аня ;)\Школа\Биология\800px-Sinaistachelmaus.jpg"/>
          <p:cNvPicPr>
            <a:picLocks noChangeAspect="1" noChangeArrowheads="1"/>
          </p:cNvPicPr>
          <p:nvPr/>
        </p:nvPicPr>
        <p:blipFill>
          <a:blip r:embed="rId4"/>
          <a:srcRect/>
          <a:stretch>
            <a:fillRect/>
          </a:stretch>
        </p:blipFill>
        <p:spPr bwMode="auto">
          <a:xfrm>
            <a:off x="5286380" y="4071942"/>
            <a:ext cx="3301991" cy="2435218"/>
          </a:xfrm>
          <a:prstGeom prst="rect">
            <a:avLst/>
          </a:prstGeom>
          <a:noFill/>
          <a:ln>
            <a:solidFill>
              <a:schemeClr val="tx1"/>
            </a:solidFill>
          </a:ln>
          <a:effectLst>
            <a:outerShdw blurRad="50800" dist="38100" dir="2700000" algn="tl" rotWithShape="0">
              <a:prstClr val="black">
                <a:alpha val="40000"/>
              </a:prstClr>
            </a:outerShdw>
          </a:effectLst>
        </p:spPr>
      </p:pic>
      <p:pic>
        <p:nvPicPr>
          <p:cNvPr id="119813" name="Picture 5" descr="D:\Аня ;)\Школа\Биология\800px-Hydrochaeris_hydrochaeris.jpg"/>
          <p:cNvPicPr>
            <a:picLocks noChangeAspect="1" noChangeArrowheads="1"/>
          </p:cNvPicPr>
          <p:nvPr/>
        </p:nvPicPr>
        <p:blipFill>
          <a:blip r:embed="rId5"/>
          <a:srcRect t="9469" b="12414"/>
          <a:stretch>
            <a:fillRect/>
          </a:stretch>
        </p:blipFill>
        <p:spPr bwMode="auto">
          <a:xfrm>
            <a:off x="428596" y="4572008"/>
            <a:ext cx="3786214" cy="2214578"/>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19810"/>
                                        </p:tgtEl>
                                        <p:attrNameLst>
                                          <p:attrName>style.visibility</p:attrName>
                                        </p:attrNameLst>
                                      </p:cBhvr>
                                      <p:to>
                                        <p:strVal val="visible"/>
                                      </p:to>
                                    </p:set>
                                    <p:animEffect transition="in" filter="fade">
                                      <p:cBhvr>
                                        <p:cTn id="20" dur="1000"/>
                                        <p:tgtEl>
                                          <p:spTgt spid="119810"/>
                                        </p:tgtEl>
                                      </p:cBhvr>
                                    </p:animEffect>
                                    <p:anim calcmode="lin" valueType="num">
                                      <p:cBhvr>
                                        <p:cTn id="21" dur="1000" fill="hold"/>
                                        <p:tgtEl>
                                          <p:spTgt spid="119810"/>
                                        </p:tgtEl>
                                        <p:attrNameLst>
                                          <p:attrName>ppt_x</p:attrName>
                                        </p:attrNameLst>
                                      </p:cBhvr>
                                      <p:tavLst>
                                        <p:tav tm="0">
                                          <p:val>
                                            <p:strVal val="#ppt_x"/>
                                          </p:val>
                                        </p:tav>
                                        <p:tav tm="100000">
                                          <p:val>
                                            <p:strVal val="#ppt_x"/>
                                          </p:val>
                                        </p:tav>
                                      </p:tavLst>
                                    </p:anim>
                                    <p:anim calcmode="lin" valueType="num">
                                      <p:cBhvr>
                                        <p:cTn id="22" dur="1000" fill="hold"/>
                                        <p:tgtEl>
                                          <p:spTgt spid="11981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19811"/>
                                        </p:tgtEl>
                                        <p:attrNameLst>
                                          <p:attrName>style.visibility</p:attrName>
                                        </p:attrNameLst>
                                      </p:cBhvr>
                                      <p:to>
                                        <p:strVal val="visible"/>
                                      </p:to>
                                    </p:set>
                                    <p:animEffect transition="in" filter="fade">
                                      <p:cBhvr>
                                        <p:cTn id="26" dur="1000"/>
                                        <p:tgtEl>
                                          <p:spTgt spid="119811"/>
                                        </p:tgtEl>
                                      </p:cBhvr>
                                    </p:animEffect>
                                    <p:anim calcmode="lin" valueType="num">
                                      <p:cBhvr>
                                        <p:cTn id="27" dur="1000" fill="hold"/>
                                        <p:tgtEl>
                                          <p:spTgt spid="119811"/>
                                        </p:tgtEl>
                                        <p:attrNameLst>
                                          <p:attrName>ppt_x</p:attrName>
                                        </p:attrNameLst>
                                      </p:cBhvr>
                                      <p:tavLst>
                                        <p:tav tm="0">
                                          <p:val>
                                            <p:strVal val="#ppt_x"/>
                                          </p:val>
                                        </p:tav>
                                        <p:tav tm="100000">
                                          <p:val>
                                            <p:strVal val="#ppt_x"/>
                                          </p:val>
                                        </p:tav>
                                      </p:tavLst>
                                    </p:anim>
                                    <p:anim calcmode="lin" valueType="num">
                                      <p:cBhvr>
                                        <p:cTn id="28" dur="1000" fill="hold"/>
                                        <p:tgtEl>
                                          <p:spTgt spid="1198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19813"/>
                                        </p:tgtEl>
                                        <p:attrNameLst>
                                          <p:attrName>style.visibility</p:attrName>
                                        </p:attrNameLst>
                                      </p:cBhvr>
                                      <p:to>
                                        <p:strVal val="visible"/>
                                      </p:to>
                                    </p:set>
                                    <p:animEffect transition="in" filter="fade">
                                      <p:cBhvr>
                                        <p:cTn id="37" dur="1000"/>
                                        <p:tgtEl>
                                          <p:spTgt spid="119813"/>
                                        </p:tgtEl>
                                      </p:cBhvr>
                                    </p:animEffect>
                                    <p:anim calcmode="lin" valueType="num">
                                      <p:cBhvr>
                                        <p:cTn id="38" dur="1000" fill="hold"/>
                                        <p:tgtEl>
                                          <p:spTgt spid="119813"/>
                                        </p:tgtEl>
                                        <p:attrNameLst>
                                          <p:attrName>ppt_x</p:attrName>
                                        </p:attrNameLst>
                                      </p:cBhvr>
                                      <p:tavLst>
                                        <p:tav tm="0">
                                          <p:val>
                                            <p:strVal val="#ppt_x"/>
                                          </p:val>
                                        </p:tav>
                                        <p:tav tm="100000">
                                          <p:val>
                                            <p:strVal val="#ppt_x"/>
                                          </p:val>
                                        </p:tav>
                                      </p:tavLst>
                                    </p:anim>
                                    <p:anim calcmode="lin" valueType="num">
                                      <p:cBhvr>
                                        <p:cTn id="39" dur="1000" fill="hold"/>
                                        <p:tgtEl>
                                          <p:spTgt spid="1198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19812"/>
                                        </p:tgtEl>
                                        <p:attrNameLst>
                                          <p:attrName>style.visibility</p:attrName>
                                        </p:attrNameLst>
                                      </p:cBhvr>
                                      <p:to>
                                        <p:strVal val="visible"/>
                                      </p:to>
                                    </p:set>
                                    <p:animEffect transition="in" filter="fade">
                                      <p:cBhvr>
                                        <p:cTn id="48" dur="1000"/>
                                        <p:tgtEl>
                                          <p:spTgt spid="119812"/>
                                        </p:tgtEl>
                                      </p:cBhvr>
                                    </p:animEffect>
                                    <p:anim calcmode="lin" valueType="num">
                                      <p:cBhvr>
                                        <p:cTn id="49" dur="1000" fill="hold"/>
                                        <p:tgtEl>
                                          <p:spTgt spid="119812"/>
                                        </p:tgtEl>
                                        <p:attrNameLst>
                                          <p:attrName>ppt_x</p:attrName>
                                        </p:attrNameLst>
                                      </p:cBhvr>
                                      <p:tavLst>
                                        <p:tav tm="0">
                                          <p:val>
                                            <p:strVal val="#ppt_x"/>
                                          </p:val>
                                        </p:tav>
                                        <p:tav tm="100000">
                                          <p:val>
                                            <p:strVal val="#ppt_x"/>
                                          </p:val>
                                        </p:tav>
                                      </p:tavLst>
                                    </p:anim>
                                    <p:anim calcmode="lin" valueType="num">
                                      <p:cBhvr>
                                        <p:cTn id="50" dur="1000" fill="hold"/>
                                        <p:tgtEl>
                                          <p:spTgt spid="11981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Білка</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4000496" cy="5429288"/>
          </a:xfrm>
          <a:prstGeom prst="rect">
            <a:avLst/>
          </a:prstGeom>
        </p:spPr>
        <p:txBody>
          <a:bodyPr/>
          <a:lstStyle/>
          <a:p>
            <a:pPr lvl="0" algn="l"/>
            <a:r>
              <a:rPr lang="uk-UA" b="1" dirty="0" smtClean="0">
                <a:solidFill>
                  <a:schemeClr val="bg2">
                    <a:lumMod val="25000"/>
                  </a:schemeClr>
                </a:solidFill>
                <a:latin typeface="Corbel" pitchFamily="34" charset="0"/>
              </a:rPr>
              <a:t>   Білка</a:t>
            </a:r>
            <a:r>
              <a:rPr lang="uk-UA" dirty="0" smtClean="0">
                <a:solidFill>
                  <a:schemeClr val="bg2">
                    <a:lumMod val="25000"/>
                  </a:schemeClr>
                </a:solidFill>
                <a:latin typeface="Corbel" pitchFamily="34" charset="0"/>
              </a:rPr>
              <a:t> — найбільш відомий дітям звір серед гризунів, добре пристосований до життя на деревах. Вона чудово лазить по гілках завдяки довгим пальцям з чіпкими кігтиками. Білка спритно стрибає з одного дерева на інше. У разі потреби може стрибнути з вершини високого дерева на землю, при цьому хвіст їй служить своєрідним рулем. Забарвлення білки міняється залежно від виду, від сезону, віку. Звичайна білка може бути рудою, попелястою. Карпатська білка має</a:t>
            </a:r>
          </a:p>
        </p:txBody>
      </p:sp>
      <p:pic>
        <p:nvPicPr>
          <p:cNvPr id="120834" name="Picture 2" descr="D:\Аня ;)\Школа\Биология\1222544249_squirrel48_1600x1200.jpg"/>
          <p:cNvPicPr>
            <a:picLocks noChangeAspect="1" noChangeArrowheads="1"/>
          </p:cNvPicPr>
          <p:nvPr/>
        </p:nvPicPr>
        <p:blipFill>
          <a:blip r:embed="rId2"/>
          <a:srcRect b="5314"/>
          <a:stretch>
            <a:fillRect/>
          </a:stretch>
        </p:blipFill>
        <p:spPr bwMode="auto">
          <a:xfrm>
            <a:off x="4000496" y="1142984"/>
            <a:ext cx="4929222" cy="3500462"/>
          </a:xfrm>
          <a:prstGeom prst="rect">
            <a:avLst/>
          </a:prstGeom>
          <a:noFill/>
          <a:ln>
            <a:solidFill>
              <a:schemeClr val="tx1"/>
            </a:solidFill>
          </a:ln>
          <a:effectLst>
            <a:outerShdw blurRad="50800" dist="38100" dir="2700000" algn="tl" rotWithShape="0">
              <a:prstClr val="black">
                <a:alpha val="40000"/>
              </a:prstClr>
            </a:outerShdw>
          </a:effectLst>
        </p:spPr>
      </p:pic>
      <p:sp>
        <p:nvSpPr>
          <p:cNvPr id="9" name="Прямоугольник 8"/>
          <p:cNvSpPr/>
          <p:nvPr/>
        </p:nvSpPr>
        <p:spPr>
          <a:xfrm>
            <a:off x="0" y="4643446"/>
            <a:ext cx="9144000" cy="1477328"/>
          </a:xfrm>
          <a:prstGeom prst="rect">
            <a:avLst/>
          </a:prstGeom>
        </p:spPr>
        <p:txBody>
          <a:bodyPr wrap="square">
            <a:spAutoFit/>
          </a:bodyPr>
          <a:lstStyle/>
          <a:p>
            <a:pPr algn="l"/>
            <a:r>
              <a:rPr lang="uk-UA" dirty="0" smtClean="0">
                <a:solidFill>
                  <a:schemeClr val="bg2">
                    <a:lumMod val="25000"/>
                  </a:schemeClr>
                </a:solidFill>
                <a:latin typeface="Corbel" pitchFamily="34" charset="0"/>
              </a:rPr>
              <a:t>темне забарвлення. Прикрашають білку китички на кінцях вух. Поширена у Поліссі, Лісостепу і в Криму. Живе на деревах. Кулясте кубло будує у верховітті з тонких гілочок, моху, шерсті, лишайників. Може оселятися в дуплах і шпаківнях. Білки — денні тварини. У сонячну погоду вони активні протягом цілого дня. В дощові дні і під час сильних морозів і снігопадів білки не виходять годуватися. В сплячку не впадають. </a:t>
            </a:r>
            <a:endParaRPr lang="ru-RU"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20834"/>
                                        </p:tgtEl>
                                        <p:attrNameLst>
                                          <p:attrName>style.visibility</p:attrName>
                                        </p:attrNameLst>
                                      </p:cBhvr>
                                      <p:to>
                                        <p:strVal val="visible"/>
                                      </p:to>
                                    </p:set>
                                    <p:animEffect transition="in" filter="dissolve">
                                      <p:cBhvr>
                                        <p:cTn id="26"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Білка</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9144000" cy="5429288"/>
          </a:xfrm>
          <a:prstGeom prst="rect">
            <a:avLst/>
          </a:prstGeom>
        </p:spPr>
        <p:txBody>
          <a:bodyPr/>
          <a:lstStyle/>
          <a:p>
            <a:pPr lvl="0" algn="l"/>
            <a:r>
              <a:rPr lang="uk-UA" dirty="0" smtClean="0">
                <a:solidFill>
                  <a:schemeClr val="bg2">
                    <a:lumMod val="25000"/>
                  </a:schemeClr>
                </a:solidFill>
                <a:latin typeface="Corbel" pitchFamily="34" charset="0"/>
              </a:rPr>
              <a:t>   Розмножуються білки двічі на рік: перше — у січні — березні, друге — у червні — серпні. Вагітність 35—40 діб. Самка народжує від 3 до 7 білченят, голих і сліпих. Живляться вони молоком матері. Лише на 23—30 добу у них прорізуються очі, а ще через півмісяця вони починають бігати і їсти ягоди, недозріле насіння трав. Через п'ять місяців можуть вести самостійний спосіб життя. Основна їжа білок — насіння хвойних — ялини, сосни, ялиці, модрини, а також горіхи ліщини, жолуді, плоди бука, гриби, бруньки і пагони, комахи, </a:t>
            </a:r>
          </a:p>
        </p:txBody>
      </p:sp>
      <p:pic>
        <p:nvPicPr>
          <p:cNvPr id="121858" name="Picture 2" descr="D:\Аня ;)\Школа\Биология\008921sx.jpeg"/>
          <p:cNvPicPr>
            <a:picLocks noChangeAspect="1" noChangeArrowheads="1"/>
          </p:cNvPicPr>
          <p:nvPr/>
        </p:nvPicPr>
        <p:blipFill>
          <a:blip r:embed="rId2"/>
          <a:srcRect/>
          <a:stretch>
            <a:fillRect/>
          </a:stretch>
        </p:blipFill>
        <p:spPr bwMode="auto">
          <a:xfrm>
            <a:off x="6357950" y="2786058"/>
            <a:ext cx="2571750" cy="3857625"/>
          </a:xfrm>
          <a:prstGeom prst="rect">
            <a:avLst/>
          </a:prstGeom>
          <a:noFill/>
          <a:ln>
            <a:solidFill>
              <a:schemeClr val="tx1"/>
            </a:solidFill>
          </a:ln>
          <a:effectLst>
            <a:outerShdw blurRad="50800" dist="38100" dir="2700000" algn="tl" rotWithShape="0">
              <a:prstClr val="black">
                <a:alpha val="40000"/>
              </a:prstClr>
            </a:outerShdw>
          </a:effectLst>
        </p:spPr>
      </p:pic>
      <p:sp>
        <p:nvSpPr>
          <p:cNvPr id="8" name="Прямоугольник 7"/>
          <p:cNvSpPr/>
          <p:nvPr/>
        </p:nvSpPr>
        <p:spPr>
          <a:xfrm>
            <a:off x="0" y="2714620"/>
            <a:ext cx="6357950" cy="3416320"/>
          </a:xfrm>
          <a:prstGeom prst="rect">
            <a:avLst/>
          </a:prstGeom>
        </p:spPr>
        <p:txBody>
          <a:bodyPr wrap="square">
            <a:spAutoFit/>
          </a:bodyPr>
          <a:lstStyle/>
          <a:p>
            <a:pPr lvl="0" algn="l"/>
            <a:r>
              <a:rPr lang="uk-UA" dirty="0" smtClean="0">
                <a:solidFill>
                  <a:schemeClr val="bg2">
                    <a:lumMod val="25000"/>
                  </a:schemeClr>
                </a:solidFill>
                <a:latin typeface="Corbel" pitchFamily="34" charset="0"/>
              </a:rPr>
              <a:t>іноді яйця птахів. На зиму білка робить запаси. Жолуді, горіхи і шапкові гриби вона відчуває через 1—1,5-метровий шар снігу. Жолуді і гриби не можуть замінити білці насіння хвойних, оскільки вони мають більшу енергетичну цінність. Наївшись насіння хвойних, білка спить майже 22 години на добу. </a:t>
            </a:r>
          </a:p>
          <a:p>
            <a:pPr lvl="0" algn="l"/>
            <a:r>
              <a:rPr lang="uk-UA" dirty="0" smtClean="0">
                <a:solidFill>
                  <a:schemeClr val="bg2">
                    <a:lumMod val="25000"/>
                  </a:schemeClr>
                </a:solidFill>
                <a:latin typeface="Corbel" pitchFamily="34" charset="0"/>
              </a:rPr>
              <a:t>   Білка — окраса наших лісів. Вона сприяє поширенню лісових культур. Ховаючи горіхи, жолуді на зиму, вона не завжди їх знаходить, а, отже, навесні вони проростають. Про це обов'язково повинні знати дошкільники. Внаслідок зменшення чисельності білок, промислового значення вони не мають. Карпатська білка охороняється. </a:t>
            </a:r>
            <a:endParaRPr lang="uk-UA" dirty="0" smtClean="0">
              <a:solidFill>
                <a:schemeClr val="bg2">
                  <a:lumMod val="25000"/>
                </a:schemeClr>
              </a:solidFill>
              <a:latin typeface="Corbe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21858"/>
                                        </p:tgtEl>
                                        <p:attrNameLst>
                                          <p:attrName>style.visibility</p:attrName>
                                        </p:attrNameLst>
                                      </p:cBhvr>
                                      <p:to>
                                        <p:strVal val="visible"/>
                                      </p:to>
                                    </p:set>
                                    <p:animEffect transition="in" filter="dissolve">
                                      <p:cBhvr>
                                        <p:cTn id="26" dur="5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Бобер</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9144000" cy="5429288"/>
          </a:xfrm>
          <a:prstGeom prst="rect">
            <a:avLst/>
          </a:prstGeom>
        </p:spPr>
        <p:txBody>
          <a:bodyPr/>
          <a:lstStyle/>
          <a:p>
            <a:pPr lvl="0" algn="l"/>
            <a:r>
              <a:rPr lang="uk-UA" b="1" dirty="0" smtClean="0">
                <a:solidFill>
                  <a:schemeClr val="bg2">
                    <a:lumMod val="25000"/>
                  </a:schemeClr>
                </a:solidFill>
                <a:latin typeface="Corbel" pitchFamily="34" charset="0"/>
              </a:rPr>
              <a:t>   Бобри </a:t>
            </a:r>
            <a:r>
              <a:rPr lang="uk-UA" dirty="0" smtClean="0">
                <a:solidFill>
                  <a:schemeClr val="bg2">
                    <a:lumMod val="25000"/>
                  </a:schemeClr>
                </a:solidFill>
                <a:latin typeface="Corbel" pitchFamily="34" charset="0"/>
              </a:rPr>
              <a:t>поселяються по берегах повільних лісових річок, стариць і озер. Вони уникають широких річок із швидкою течією, а також водойм, що промерзають до дна. Важлива наявність біля водойми деревно-кущової рослинності з м'яких листяних порід (верби, осики, тополі), а також водної і прибережної рослинності, що складає раціон бобра. </a:t>
            </a:r>
          </a:p>
          <a:p>
            <a:pPr lvl="0" algn="l"/>
            <a:r>
              <a:rPr lang="uk-UA" dirty="0" smtClean="0">
                <a:solidFill>
                  <a:schemeClr val="bg2">
                    <a:lumMod val="25000"/>
                  </a:schemeClr>
                </a:solidFill>
                <a:latin typeface="Corbel" pitchFamily="34" charset="0"/>
              </a:rPr>
              <a:t>На уподобаній водоймі бобри влаштовують нори або хатки. Нори риють при наявності крутих берегів. Вхід у нору завжди розташовується під водою.</a:t>
            </a:r>
          </a:p>
          <a:p>
            <a:pPr lvl="0" algn="l"/>
            <a:r>
              <a:rPr lang="uk-UA" dirty="0" smtClean="0">
                <a:solidFill>
                  <a:schemeClr val="bg2">
                    <a:lumMod val="25000"/>
                  </a:schemeClr>
                </a:solidFill>
                <a:latin typeface="Corbel" pitchFamily="34" charset="0"/>
              </a:rPr>
              <a:t>   У болотистих місцях замість нір бобри вимушені будувати високу (1— 2 м заввишки) конічну хатку, яка складається з хмизу і гілок, скріплених мулом або глиною. Всередині</a:t>
            </a:r>
          </a:p>
        </p:txBody>
      </p:sp>
      <p:pic>
        <p:nvPicPr>
          <p:cNvPr id="122882" name="Picture 2" descr="D:\Аня ;)\Школа\Биология\bobrova_greblya_na_kanali.jpg"/>
          <p:cNvPicPr>
            <a:picLocks noChangeAspect="1" noChangeArrowheads="1"/>
          </p:cNvPicPr>
          <p:nvPr/>
        </p:nvPicPr>
        <p:blipFill>
          <a:blip r:embed="rId2"/>
          <a:srcRect/>
          <a:stretch>
            <a:fillRect/>
          </a:stretch>
        </p:blipFill>
        <p:spPr bwMode="auto">
          <a:xfrm>
            <a:off x="142844" y="3407245"/>
            <a:ext cx="4214842" cy="2807837"/>
          </a:xfrm>
          <a:prstGeom prst="rect">
            <a:avLst/>
          </a:prstGeom>
          <a:noFill/>
          <a:ln>
            <a:solidFill>
              <a:schemeClr val="tx1"/>
            </a:solidFill>
          </a:ln>
          <a:effectLst>
            <a:outerShdw blurRad="50800" dist="38100" dir="2700000" algn="tl" rotWithShape="0">
              <a:prstClr val="black">
                <a:alpha val="40000"/>
              </a:prstClr>
            </a:outerShdw>
          </a:effectLst>
        </p:spPr>
      </p:pic>
      <p:sp>
        <p:nvSpPr>
          <p:cNvPr id="9" name="Прямоугольник 8"/>
          <p:cNvSpPr/>
          <p:nvPr/>
        </p:nvSpPr>
        <p:spPr>
          <a:xfrm>
            <a:off x="4357686" y="3253649"/>
            <a:ext cx="4786314" cy="3970318"/>
          </a:xfrm>
          <a:prstGeom prst="rect">
            <a:avLst/>
          </a:prstGeom>
        </p:spPr>
        <p:txBody>
          <a:bodyPr wrap="square">
            <a:spAutoFit/>
          </a:bodyPr>
          <a:lstStyle/>
          <a:p>
            <a:pPr lvl="0" algn="l"/>
            <a:r>
              <a:rPr lang="uk-UA" dirty="0" smtClean="0">
                <a:solidFill>
                  <a:schemeClr val="bg2">
                    <a:lumMod val="25000"/>
                  </a:schemeClr>
                </a:solidFill>
                <a:latin typeface="Corbel" pitchFamily="34" charset="0"/>
              </a:rPr>
              <a:t>хатки влаштовується простора «кімната», виходи з якої ведуть у воду. Взимку в хатках утримується плюсова температура, вода не замерзає і бобри мають можливість виходити у воду під лід. </a:t>
            </a:r>
          </a:p>
          <a:p>
            <a:pPr algn="l"/>
            <a:r>
              <a:rPr lang="uk-UA" dirty="0" smtClean="0">
                <a:solidFill>
                  <a:schemeClr val="bg2">
                    <a:lumMod val="25000"/>
                  </a:schemeClr>
                </a:solidFill>
                <a:latin typeface="Corbel" pitchFamily="34" charset="0"/>
              </a:rPr>
              <a:t>   У тих водоймах, де рівень води несталий, що після його зниження могло б призвести до осушення виходів з нір або хаток, бобри споруджують греблі. Влаштовують вони їх нижче від рівня поселення зі зрізаних стовбурів дерев, гілок, хмизу, мулу. Інколи бобри проривають довгі вузькі канали, якими сплавляють заготовлений корм — гілки </a:t>
            </a:r>
            <a:r>
              <a:rPr lang="uk-UA" sz="1700" dirty="0" smtClean="0">
                <a:solidFill>
                  <a:schemeClr val="bg2">
                    <a:lumMod val="25000"/>
                  </a:schemeClr>
                </a:solidFill>
                <a:latin typeface="Corbel" pitchFamily="34" charset="0"/>
              </a:rPr>
              <a:t>дерев. </a:t>
            </a:r>
            <a:endParaRPr lang="ru-RU" sz="1700" dirty="0" smtClean="0"/>
          </a:p>
          <a:p>
            <a:pPr lvl="0" algn="l"/>
            <a:endParaRPr lang="uk-UA" dirty="0" smtClean="0">
              <a:solidFill>
                <a:schemeClr val="bg2">
                  <a:lumMod val="25000"/>
                </a:schemeClr>
              </a:solidFill>
              <a:latin typeface="Corbel" pitchFamily="34" charset="0"/>
            </a:endParaRPr>
          </a:p>
        </p:txBody>
      </p:sp>
      <p:sp>
        <p:nvSpPr>
          <p:cNvPr id="11" name="Дата 4"/>
          <p:cNvSpPr txBox="1">
            <a:spLocks/>
          </p:cNvSpPr>
          <p:nvPr/>
        </p:nvSpPr>
        <p:spPr>
          <a:xfrm>
            <a:off x="142844" y="6215082"/>
            <a:ext cx="3000396" cy="50006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000" b="0" i="1" u="none" strike="noStrike" kern="1200" cap="none" spc="0" normalizeH="0" baseline="0" noProof="0" dirty="0" smtClean="0">
                <a:ln>
                  <a:noFill/>
                </a:ln>
                <a:solidFill>
                  <a:schemeClr val="bg2">
                    <a:lumMod val="25000"/>
                  </a:schemeClr>
                </a:solidFill>
                <a:effectLst/>
                <a:uLnTx/>
                <a:uFillTx/>
                <a:latin typeface="Corbel" pitchFamily="34" charset="0"/>
              </a:rPr>
              <a:t>Гребля бобрів</a:t>
            </a:r>
            <a:endParaRPr kumimoji="0" lang="en-US" sz="1800" b="0" i="1" u="none" strike="noStrike" kern="1200" cap="none" spc="0" normalizeH="0" baseline="0" noProof="0" dirty="0" smtClean="0">
              <a:ln>
                <a:noFill/>
              </a:ln>
              <a:solidFill>
                <a:schemeClr val="tx1"/>
              </a:solidFill>
              <a:effectLst/>
              <a:uLnTx/>
              <a:uFillTx/>
              <a:latin typeface="Corbe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22882"/>
                                        </p:tgtEl>
                                        <p:attrNameLst>
                                          <p:attrName>style.visibility</p:attrName>
                                        </p:attrNameLst>
                                      </p:cBhvr>
                                      <p:to>
                                        <p:strVal val="visible"/>
                                      </p:to>
                                    </p:set>
                                    <p:animEffect transition="in" filter="dissolve">
                                      <p:cBhvr>
                                        <p:cTn id="26" dur="500"/>
                                        <p:tgtEl>
                                          <p:spTgt spid="12288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976" y="214290"/>
            <a:ext cx="8286808" cy="861774"/>
          </a:xfrm>
          <a:prstGeom prst="rect">
            <a:avLst/>
          </a:prstGeom>
          <a:noFill/>
        </p:spPr>
        <p:txBody>
          <a:bodyPr wrap="square" lIns="91440" tIns="45720" rIns="91440" bIns="45720">
            <a:spAutoFit/>
          </a:bodyPr>
          <a:lstStyle/>
          <a:p>
            <a:pPr algn="l"/>
            <a:r>
              <a:rPr lang="uk-UA" sz="5000" b="1" i="1" spc="300" dirty="0" smtClean="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rPr>
              <a:t>Бобер</a:t>
            </a:r>
            <a:endParaRPr lang="uk-UA" sz="5000" b="1" i="1" spc="300" dirty="0">
              <a:ln w="11430" cmpd="sng">
                <a:solidFill>
                  <a:schemeClr val="bg2">
                    <a:lumMod val="25000"/>
                  </a:schemeClr>
                </a:solidFill>
                <a:prstDash val="solid"/>
                <a:miter lim="800000"/>
              </a:ln>
              <a:gradFill>
                <a:gsLst>
                  <a:gs pos="10000">
                    <a:schemeClr val="bg2">
                      <a:lumMod val="90000"/>
                    </a:schemeClr>
                  </a:gs>
                  <a:gs pos="75000">
                    <a:schemeClr val="bg2">
                      <a:lumMod val="50000"/>
                    </a:schemeClr>
                  </a:gs>
                </a:gsLst>
                <a:lin ang="5400000"/>
              </a:gradFill>
              <a:effectLst>
                <a:glow rad="63500">
                  <a:schemeClr val="accent2">
                    <a:satMod val="175000"/>
                    <a:alpha val="40000"/>
                  </a:schemeClr>
                </a:glow>
              </a:effectLst>
              <a:latin typeface="Corbel" pitchFamily="34" charset="0"/>
            </a:endParaRPr>
          </a:p>
        </p:txBody>
      </p:sp>
      <p:sp>
        <p:nvSpPr>
          <p:cNvPr id="7" name="Дата 4"/>
          <p:cNvSpPr txBox="1">
            <a:spLocks/>
          </p:cNvSpPr>
          <p:nvPr/>
        </p:nvSpPr>
        <p:spPr>
          <a:xfrm>
            <a:off x="0" y="1071546"/>
            <a:ext cx="4786314" cy="5429288"/>
          </a:xfrm>
          <a:prstGeom prst="rect">
            <a:avLst/>
          </a:prstGeom>
        </p:spPr>
        <p:txBody>
          <a:bodyPr/>
          <a:lstStyle/>
          <a:p>
            <a:pPr lvl="0" algn="l"/>
            <a:r>
              <a:rPr lang="uk-UA" dirty="0" smtClean="0">
                <a:solidFill>
                  <a:schemeClr val="bg2">
                    <a:lumMod val="25000"/>
                  </a:schemeClr>
                </a:solidFill>
                <a:latin typeface="Corbel" pitchFamily="34" charset="0"/>
              </a:rPr>
              <a:t>   За допомогою своїх міцних різців звірі не тільки легко перегризають гілки, але й звалюють великі дерева, підгризаючи їх біля основи стовбура. Осику діаметром 5—7 см бобер звалює за 2 хв. У зваленого дерева бобри відгризають гілки, розділяють його на частини, частково поїдають на місці, а те, що залишилося, сплавляють водою до житла або до місця будівництва греблі. Дерево 10—12 см у діаметрі бобер звалює за одну ніч, так що до ранку на місці роботи звірка залишається лише пеньок і купка тирси. Активні бобри у присмерку і вночі. </a:t>
            </a:r>
          </a:p>
          <a:p>
            <a:pPr lvl="0" algn="l"/>
            <a:r>
              <a:rPr lang="uk-UA" dirty="0" smtClean="0">
                <a:solidFill>
                  <a:schemeClr val="bg2">
                    <a:lumMod val="25000"/>
                  </a:schemeClr>
                </a:solidFill>
                <a:latin typeface="Corbel" pitchFamily="34" charset="0"/>
              </a:rPr>
              <a:t>   Влітку бобри живляться переважно трав'янистими рослинами: лататтям, глечиками, очеретом тощо. Восени</a:t>
            </a:r>
          </a:p>
        </p:txBody>
      </p:sp>
      <p:pic>
        <p:nvPicPr>
          <p:cNvPr id="123906" name="Picture 2" descr="D:\Аня ;)\Школа\Биология\American_Beaver.jpg"/>
          <p:cNvPicPr>
            <a:picLocks noChangeAspect="1" noChangeArrowheads="1"/>
          </p:cNvPicPr>
          <p:nvPr/>
        </p:nvPicPr>
        <p:blipFill>
          <a:blip r:embed="rId2"/>
          <a:srcRect/>
          <a:stretch>
            <a:fillRect/>
          </a:stretch>
        </p:blipFill>
        <p:spPr bwMode="auto">
          <a:xfrm>
            <a:off x="4786314" y="1214422"/>
            <a:ext cx="4206742" cy="4224319"/>
          </a:xfrm>
          <a:prstGeom prst="rect">
            <a:avLst/>
          </a:prstGeom>
          <a:noFill/>
          <a:ln>
            <a:solidFill>
              <a:schemeClr val="tx1"/>
            </a:solidFill>
          </a:ln>
          <a:effectLst>
            <a:outerShdw blurRad="50800" dist="38100" dir="2700000" algn="tl" rotWithShape="0">
              <a:prstClr val="black">
                <a:alpha val="40000"/>
              </a:prstClr>
            </a:outerShdw>
          </a:effectLst>
        </p:spPr>
      </p:pic>
      <p:sp>
        <p:nvSpPr>
          <p:cNvPr id="8" name="Прямоугольник 7"/>
          <p:cNvSpPr/>
          <p:nvPr/>
        </p:nvSpPr>
        <p:spPr>
          <a:xfrm>
            <a:off x="0" y="5500702"/>
            <a:ext cx="9144000" cy="1200329"/>
          </a:xfrm>
          <a:prstGeom prst="rect">
            <a:avLst/>
          </a:prstGeom>
        </p:spPr>
        <p:txBody>
          <a:bodyPr wrap="square">
            <a:spAutoFit/>
          </a:bodyPr>
          <a:lstStyle/>
          <a:p>
            <a:pPr algn="l"/>
            <a:r>
              <a:rPr lang="uk-UA" dirty="0" smtClean="0">
                <a:solidFill>
                  <a:schemeClr val="bg2">
                    <a:lumMod val="25000"/>
                  </a:schemeClr>
                </a:solidFill>
                <a:latin typeface="Corbel" pitchFamily="34" charset="0"/>
              </a:rPr>
              <a:t>інтенсивно звалюють дерева і займаються заготівлею деревного корму на зиму. Переносячи гілки ближче до хатки, вони встромляють їх у дно водойми з тим, щоб скористатися ними тоді, коли на водоймі утвориться крига. Всі ці цікаві відомості вихователі можуть використати у своїх розповідях. </a:t>
            </a:r>
            <a:endParaRPr lang="ru-RU"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dissolve">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cdb2004117gl">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mple">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cdb2004117gl</Template>
  <TotalTime>100</TotalTime>
  <Words>1797</Words>
  <Application>Microsoft PowerPoint</Application>
  <PresentationFormat>Экран (4:3)</PresentationFormat>
  <Paragraphs>76</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Verdana</vt:lpstr>
      <vt:lpstr>Wingdings</vt:lpstr>
      <vt:lpstr>cdb2004117gl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10</cp:revision>
  <dcterms:created xsi:type="dcterms:W3CDTF">2011-04-19T18:28:01Z</dcterms:created>
  <dcterms:modified xsi:type="dcterms:W3CDTF">2011-04-19T20:08:35Z</dcterms:modified>
</cp:coreProperties>
</file>