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56" r:id="rId2"/>
    <p:sldId id="257" r:id="rId3"/>
    <p:sldId id="258" r:id="rId4"/>
    <p:sldId id="290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85" r:id="rId16"/>
    <p:sldId id="286" r:id="rId17"/>
    <p:sldId id="287" r:id="rId18"/>
    <p:sldId id="288" r:id="rId19"/>
    <p:sldId id="289" r:id="rId20"/>
    <p:sldId id="269" r:id="rId21"/>
    <p:sldId id="270" r:id="rId22"/>
    <p:sldId id="271" r:id="rId23"/>
    <p:sldId id="273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82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BEBE-F5B0-40BC-A164-F089FE2C8105}" type="datetimeFigureOut">
              <a:rPr lang="ru-RU" smtClean="0"/>
              <a:pPr/>
              <a:t>11.04.2011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E2115-E9BC-41CE-9AA1-9562C4AC2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72;&#1085;&#1102;&#1096;&#1072;,%20&#1096;&#1082;&#1086;&#1083;&#1072;\&#1055;&#1056;&#1045;&#1044;&#1052;&#1045;&#1058;&#1067;\&#1041;&#1080;&#1086;&#1083;&#1086;&#1075;&#1080;&#1103;\10%20&#1082;&#1083;&#1072;&#1089;&#1089;\&#1042;&#1080;&#1088;&#1091;&#1089;&#1099;,%20&#1073;&#1072;&#1082;&#1090;&#1077;&#1088;&#1080;&#1080;,&#1087;&#1088;&#1080;&#1086;&#1085;&#1099;\&#1052;&#1085;&#1086;&#1075;&#1086;&#1086;&#1073;&#1088;&#1072;&#1079;&#1080;&#1077;%20&#1073;&#1072;&#1082;&#1090;&#1077;&#1088;&#1080;&#1081;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72;&#1085;&#1102;&#1096;&#1072;,%20&#1096;&#1082;&#1086;&#1083;&#1072;\&#1055;&#1056;&#1045;&#1044;&#1052;&#1045;&#1058;&#1067;\&#1041;&#1080;&#1086;&#1083;&#1086;&#1075;&#1080;&#1103;\10%20&#1082;&#1083;&#1072;&#1089;&#1089;\&#1042;&#1080;&#1088;&#1091;&#1089;&#1099;,%20&#1073;&#1072;&#1082;&#1090;&#1077;&#1088;&#1080;&#1080;,&#1087;&#1088;&#1080;&#1086;&#1085;&#1099;\&#1041;&#1086;&#1083;&#1077;&#1079;&#1085;&#1077;&#1090;&#1074;&#1086;&#1088;&#1085;&#1099;&#1077;%20&#1073;&#1072;&#1082;&#1090;&#1077;&#1088;&#1080;&#1080;%20&#1088;&#1072;&#1089;&#1090;&#1077;&#1085;&#1080;&#1081;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72;&#1085;&#1102;&#1096;&#1072;,%20&#1096;&#1082;&#1086;&#1083;&#1072;\&#1055;&#1056;&#1045;&#1044;&#1052;&#1045;&#1058;&#1067;\&#1041;&#1080;&#1086;&#1083;&#1086;&#1075;&#1080;&#1103;\10%20&#1082;&#1083;&#1072;&#1089;&#1089;\&#1042;&#1080;&#1088;&#1091;&#1089;&#1099;,%20&#1073;&#1072;&#1082;&#1090;&#1077;&#1088;&#1080;&#1080;,&#1087;&#1088;&#1080;&#1086;&#1085;&#1099;\&#1048;&#1079;&#1075;&#1086;&#1090;&#1086;&#1074;&#1083;&#1077;&#1085;&#1080;&#1077;%20&#1087;&#1088;&#1086;&#1076;&#1091;&#1082;&#1090;&#1086;&#1074;%20&#1087;&#1080;&#1090;&#1072;&#1085;&#1080;&#1103;%20&#1089;%20&#1087;&#1086;&#1084;&#1086;&#1097;&#1100;&#1102;%20&#1073;&#1072;&#1082;&#1090;&#1077;&#1088;&#1080;&#1081;.wmv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8;&#1072;&#1085;&#1102;&#1096;&#1072;,%20&#1096;&#1082;&#1086;&#1083;&#1072;\&#1055;&#1056;&#1045;&#1044;&#1052;&#1045;&#1058;&#1067;\&#1041;&#1080;&#1086;&#1083;&#1086;&#1075;&#1080;&#1103;\10%20&#1082;&#1083;&#1072;&#1089;&#1089;\&#1042;&#1080;&#1088;&#1091;&#1089;&#1099;,%20&#1073;&#1072;&#1082;&#1090;&#1077;&#1088;&#1080;&#1080;,&#1087;&#1088;&#1080;&#1086;&#1085;&#1099;\&#1041;&#1086;&#1083;&#1077;&#1079;&#1085;&#1077;&#1090;&#1074;&#1086;&#1088;&#1085;&#1099;&#1077;%20&#1073;&#1072;&#1082;&#1090;&#1077;&#1088;&#1080;&#1080;%20&#1095;&#1077;&#1083;&#1086;&#1074;&#1077;&#1082;&#1072;.wmv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8534400" cy="2819399"/>
          </a:xfrm>
        </p:spPr>
        <p:txBody>
          <a:bodyPr>
            <a:noAutofit/>
          </a:bodyPr>
          <a:lstStyle/>
          <a:p>
            <a:pPr algn="ctr"/>
            <a:r>
              <a:rPr lang="uk-UA" sz="8000" dirty="0" smtClean="0"/>
              <a:t>Віруси. </a:t>
            </a:r>
            <a:r>
              <a:rPr lang="uk-UA" sz="8000" dirty="0" smtClean="0"/>
              <a:t>Пріони. Бактерії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8077200" cy="14996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Роль вірусів у природі та житті людини 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609600"/>
            <a:ext cx="9220200" cy="2667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		Віруси поширені в природі повсюдно  й уражають усі групи живих організмів.</a:t>
            </a:r>
          </a:p>
          <a:p>
            <a:pPr algn="just">
              <a:buNone/>
            </a:pPr>
            <a:r>
              <a:rPr lang="uk-UA" dirty="0" smtClean="0"/>
              <a:t>		Віруси є збудниками небезпечних хвороб у тварин та людини. </a:t>
            </a:r>
          </a:p>
          <a:p>
            <a:pPr algn="just">
              <a:buNone/>
            </a:pPr>
            <a:r>
              <a:rPr lang="uk-UA" dirty="0" smtClean="0"/>
              <a:t>		До серйозних вірусних захворювань тварин можна віднести ящур великої рогатої худоби, рожисте запалення у свиней, чуму птахів і міксоматоз кролів.</a:t>
            </a:r>
            <a:endParaRPr lang="ru-RU" dirty="0"/>
          </a:p>
        </p:txBody>
      </p:sp>
      <p:pic>
        <p:nvPicPr>
          <p:cNvPr id="5" name="Picture 1" descr="C:\Users\Денис\Desktop\980_1234960548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156" y="3124200"/>
            <a:ext cx="3883844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75000"/>
              </a:schemeClr>
            </a:contourClr>
          </a:sp3d>
        </p:spPr>
      </p:pic>
      <p:pic>
        <p:nvPicPr>
          <p:cNvPr id="7" name="Picture 2" descr="C:\Users\Денис\Desktop\63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463636" cy="2590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50800">
            <a:contourClr>
              <a:schemeClr val="accent1">
                <a:lumMod val="40000"/>
                <a:lumOff val="60000"/>
              </a:schemeClr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5400" cy="3429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		Проникнувши в клітину, вірус спричинює в ній інфекційні процеси. </a:t>
            </a:r>
            <a:r>
              <a:rPr lang="uk-UA" i="1" dirty="0" smtClean="0">
                <a:solidFill>
                  <a:srgbClr val="FF0000"/>
                </a:solidFill>
              </a:rPr>
              <a:t>Інфекція</a:t>
            </a:r>
            <a:r>
              <a:rPr lang="uk-UA" dirty="0" smtClean="0"/>
              <a:t> – комплекс, процесів, які відбуваються під час взаємодії збудника і організму хазяїна.</a:t>
            </a:r>
          </a:p>
          <a:p>
            <a:pPr algn="just">
              <a:buNone/>
            </a:pPr>
            <a:r>
              <a:rPr lang="uk-UA" dirty="0" smtClean="0"/>
              <a:t>		Розрізняють гострі та хронічні вірусні інфекції. Внаслідок </a:t>
            </a:r>
            <a:r>
              <a:rPr lang="uk-UA" i="1" dirty="0" smtClean="0">
                <a:solidFill>
                  <a:srgbClr val="00B0F0"/>
                </a:solidFill>
              </a:rPr>
              <a:t>гострої інфекції </a:t>
            </a:r>
            <a:r>
              <a:rPr lang="uk-UA" dirty="0" smtClean="0"/>
              <a:t>після розмноження вірусних частинок клітина звичайно гине. За </a:t>
            </a:r>
            <a:r>
              <a:rPr lang="uk-UA" i="1" dirty="0" smtClean="0">
                <a:solidFill>
                  <a:srgbClr val="00B0F0"/>
                </a:solidFill>
              </a:rPr>
              <a:t>хронічної інфекції </a:t>
            </a:r>
            <a:r>
              <a:rPr lang="uk-UA" dirty="0" smtClean="0"/>
              <a:t>послідовні покоління вірусних частинок утворюються в клітині протягом тривалого часу. </a:t>
            </a:r>
          </a:p>
          <a:p>
            <a:pPr algn="just">
              <a:buNone/>
            </a:pPr>
            <a:r>
              <a:rPr lang="uk-UA" dirty="0" smtClean="0"/>
              <a:t>		За </a:t>
            </a:r>
            <a:r>
              <a:rPr lang="uk-UA" i="1" dirty="0" smtClean="0">
                <a:solidFill>
                  <a:srgbClr val="00B0F0"/>
                </a:solidFill>
              </a:rPr>
              <a:t>прихованої інфекції </a:t>
            </a:r>
            <a:r>
              <a:rPr lang="uk-UA" dirty="0" smtClean="0"/>
              <a:t>вірусні частинки у довкілля не виходять. Її часто неможливо виявити і в самій клітини. Під впливом певних чинників, які їх активізують, прихована інфекція може набути гострої або хронічної форми.</a:t>
            </a:r>
          </a:p>
          <a:p>
            <a:pPr algn="just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6400" y="3048000"/>
          <a:ext cx="6096000" cy="3403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66FF99"/>
                          </a:solidFill>
                        </a:rPr>
                        <a:t>Шлях проникнення</a:t>
                      </a:r>
                      <a:endParaRPr lang="ru-RU" b="1" i="1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>
                          <a:solidFill>
                            <a:srgbClr val="66FF99"/>
                          </a:solidFill>
                        </a:rPr>
                        <a:t>Приклад</a:t>
                      </a:r>
                      <a:endParaRPr lang="ru-RU" b="1" i="1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Повітряно-краплинним шляхом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грип, кір,</a:t>
                      </a:r>
                      <a:r>
                        <a:rPr lang="uk-UA" b="0" i="1" baseline="0" dirty="0" smtClean="0"/>
                        <a:t> віспа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Через шкіру (пошкоджену</a:t>
                      </a:r>
                      <a:r>
                        <a:rPr lang="uk-UA" b="1" i="1" baseline="0" dirty="0" smtClean="0"/>
                        <a:t> і цілу)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сказ, віспа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Із кров</a:t>
                      </a:r>
                      <a:r>
                        <a:rPr lang="en-US" b="1" i="1" dirty="0" smtClean="0"/>
                        <a:t>’</a:t>
                      </a:r>
                      <a:r>
                        <a:rPr lang="uk-UA" b="1" i="1" dirty="0" smtClean="0"/>
                        <a:t>ю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Вірус СНІДу, гепатит В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Статевим шляхом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ВІЛ, герпес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З їжею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ящур</a:t>
                      </a:r>
                      <a:endParaRPr lang="ru-RU" b="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Комахами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i="1" dirty="0" smtClean="0"/>
                        <a:t>Тайговий енцефаліт, жовта пропасниця</a:t>
                      </a:r>
                      <a:endParaRPr lang="ru-RU" b="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6488668"/>
            <a:ext cx="595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Шляхи проникнення деяких вірусів в організм людини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0"/>
            <a:ext cx="9448800" cy="2362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		У житті людини віруси відіграють переважно негативну роль. Вони спричиняють багато захворювань людини, свійських тварин і культурних рослин. У людини віруси вражають органи дихання(грип), травлення (гастроентерити, гепатити), нервову(</a:t>
            </a:r>
            <a:r>
              <a:rPr lang="uk-UA" dirty="0" err="1" smtClean="0"/>
              <a:t>поліоміеліти</a:t>
            </a:r>
            <a:r>
              <a:rPr lang="uk-UA" dirty="0" smtClean="0"/>
              <a:t>,сказ) систему, шкіру і слизові оболонки (віспа,жовта пропасниця), пригнічують імунні реакції(СНІД). </a:t>
            </a:r>
            <a:endParaRPr lang="ru-RU" dirty="0"/>
          </a:p>
        </p:txBody>
      </p:sp>
      <p:pic>
        <p:nvPicPr>
          <p:cNvPr id="7172" name="Picture 4" descr="D:\Танюша, школа\ПРЕДМЕТЫ\Биология\10 класс\Копия 1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667000" cy="233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D:\Танюша, школа\ПРЕДМЕТЫ\Биология\10 класс\Копия 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572000"/>
            <a:ext cx="2667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 descr="D:\Танюша, школа\ПРЕДМЕТЫ\Биология\10 класс\Копия 1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688" y="2286000"/>
            <a:ext cx="2715312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D:\Танюша, школа\ПРЕДМЕТЫ\Биология\10 класс\Копия 1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638611"/>
            <a:ext cx="2538890" cy="2219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D:\Танюша, школа\ПРЕДМЕТЫ\Биология\10 класс\Копия 1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895600"/>
            <a:ext cx="262684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915400" cy="1676399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Віруси є збудниками небезпечних захворювань культурних рослин – мозаїчність, плямистість, відмирання органів, пухлини.</a:t>
            </a:r>
            <a:endParaRPr lang="ru-RU" dirty="0"/>
          </a:p>
        </p:txBody>
      </p:sp>
      <p:pic>
        <p:nvPicPr>
          <p:cNvPr id="8195" name="Picture 3" descr="D:\Танюша, школа\ПРЕДМЕТЫ\Биология\10 класс\Копия 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549203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6" name="Picture 4" descr="D:\Танюша, школа\ПРЕДМЕТЫ\Биология\10 класс\Копия 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4071" y="2971800"/>
            <a:ext cx="4589929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808038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91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/>
              <a:t>4.Віруси в клітині протягом тривалого часу утворюють послідовні покоління вірусних часток, під час:</a:t>
            </a:r>
          </a:p>
          <a:p>
            <a:pPr algn="just"/>
            <a:r>
              <a:rPr lang="uk-UA" sz="1800" dirty="0" smtClean="0"/>
              <a:t>гострої інфекції</a:t>
            </a:r>
          </a:p>
          <a:p>
            <a:pPr algn="just"/>
            <a:r>
              <a:rPr lang="uk-UA" sz="1800" dirty="0" smtClean="0"/>
              <a:t>хронічної інфекції</a:t>
            </a:r>
          </a:p>
          <a:p>
            <a:pPr algn="just"/>
            <a:r>
              <a:rPr lang="uk-UA" sz="1800" dirty="0" smtClean="0"/>
              <a:t>прихованої інфекції</a:t>
            </a:r>
          </a:p>
          <a:p>
            <a:pPr algn="just">
              <a:buNone/>
            </a:pPr>
            <a:r>
              <a:rPr lang="uk-UA" sz="1800" dirty="0" smtClean="0"/>
              <a:t>5. Грип, кір, віспа передаються:</a:t>
            </a:r>
          </a:p>
          <a:p>
            <a:pPr algn="just"/>
            <a:r>
              <a:rPr lang="uk-UA" sz="1800" dirty="0" smtClean="0"/>
              <a:t>із кров</a:t>
            </a:r>
            <a:r>
              <a:rPr lang="en-US" sz="1800" dirty="0" smtClean="0"/>
              <a:t>’</a:t>
            </a:r>
            <a:r>
              <a:rPr lang="ru-RU" sz="1800" dirty="0" err="1" smtClean="0"/>
              <a:t>ю</a:t>
            </a:r>
            <a:endParaRPr lang="ru-RU" sz="1800" dirty="0" smtClean="0"/>
          </a:p>
          <a:p>
            <a:pPr algn="just"/>
            <a:r>
              <a:rPr lang="ru-RU" sz="1800" dirty="0" smtClean="0"/>
              <a:t>статевим шляхом</a:t>
            </a:r>
          </a:p>
          <a:p>
            <a:pPr algn="just"/>
            <a:r>
              <a:rPr lang="ru-RU" sz="1800" dirty="0" smtClean="0"/>
              <a:t>через </a:t>
            </a:r>
            <a:r>
              <a:rPr lang="uk-UA" sz="1800" dirty="0" smtClean="0"/>
              <a:t>шкіру(пошкоджену</a:t>
            </a:r>
            <a:r>
              <a:rPr lang="ru-RU" sz="1800" dirty="0" smtClean="0"/>
              <a:t> та </a:t>
            </a:r>
            <a:r>
              <a:rPr lang="ru-RU" sz="1800" dirty="0" err="1" smtClean="0"/>
              <a:t>ц</a:t>
            </a:r>
            <a:r>
              <a:rPr lang="uk-UA" sz="1800" dirty="0" err="1" smtClean="0"/>
              <a:t>ілу</a:t>
            </a:r>
            <a:r>
              <a:rPr lang="ru-RU" sz="1800" dirty="0" smtClean="0"/>
              <a:t>)</a:t>
            </a:r>
          </a:p>
          <a:p>
            <a:pPr algn="just"/>
            <a:r>
              <a:rPr lang="uk-UA" sz="1800" dirty="0" smtClean="0"/>
              <a:t>повітряно-краплинним шляхом</a:t>
            </a:r>
          </a:p>
          <a:p>
            <a:pPr algn="just"/>
            <a:r>
              <a:rPr lang="uk-UA" sz="1800" dirty="0" smtClean="0"/>
              <a:t>Комахами</a:t>
            </a:r>
          </a:p>
          <a:p>
            <a:pPr algn="just">
              <a:buNone/>
            </a:pPr>
            <a:r>
              <a:rPr lang="uk-UA" sz="1800" dirty="0" smtClean="0"/>
              <a:t>6.Вірусні частинки із інфікованих клітин у довкілля не виходять, </a:t>
            </a:r>
            <a:r>
              <a:rPr lang="uk-UA" sz="1800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часто </a:t>
            </a:r>
            <a:r>
              <a:rPr lang="uk-UA" sz="1800" dirty="0" smtClean="0"/>
              <a:t>неможливо виявити  і в самій клітині. Це відбувається під час:</a:t>
            </a:r>
          </a:p>
          <a:p>
            <a:pPr algn="just"/>
            <a:r>
              <a:rPr lang="uk-UA" sz="1800" dirty="0" smtClean="0"/>
              <a:t>гострої інфекції</a:t>
            </a:r>
          </a:p>
          <a:p>
            <a:pPr algn="just"/>
            <a:r>
              <a:rPr lang="uk-UA" sz="1800" dirty="0" smtClean="0"/>
              <a:t>хронічної інфекції</a:t>
            </a:r>
          </a:p>
          <a:p>
            <a:pPr algn="just"/>
            <a:r>
              <a:rPr lang="uk-UA" sz="1800" dirty="0" smtClean="0"/>
              <a:t>прихованої інфекції</a:t>
            </a:r>
          </a:p>
          <a:p>
            <a:pPr algn="just">
              <a:buNone/>
            </a:pPr>
            <a:endParaRPr lang="ru-RU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5150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Пріони</a:t>
            </a:r>
            <a:endParaRPr lang="uk-UA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838200"/>
            <a:ext cx="93726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uk-UA" i="1" dirty="0" smtClean="0">
                <a:solidFill>
                  <a:srgbClr val="FF0000"/>
                </a:solidFill>
              </a:rPr>
              <a:t>		Пріони</a:t>
            </a:r>
            <a:r>
              <a:rPr lang="uk-UA" dirty="0" smtClean="0"/>
              <a:t> — особливий клас інфекційних агентів, чисто білкових (тобто таких, що не містять нуклеїнових кислот), що викликають важкі захворювання центральної нервової системи у людей і ряду вищих.</a:t>
            </a:r>
          </a:p>
          <a:p>
            <a:pPr algn="just">
              <a:buNone/>
            </a:pPr>
            <a:r>
              <a:rPr lang="uk-UA" dirty="0" smtClean="0"/>
              <a:t>		Пріонний білок, що володіє аномальною тривимірною структурою, здатний прямо каталізувати структурне перетворення гомологічного йому нормального клітинного білка в собі подібний (пріонний), приєднуючись до білка-мішені і змінюючи його конформацію. Як правило, пріонний стан білка характеризується переходом </a:t>
            </a:r>
            <a:r>
              <a:rPr lang="el-GR" dirty="0" smtClean="0"/>
              <a:t>α-</a:t>
            </a:r>
            <a:r>
              <a:rPr lang="uk-UA" dirty="0" smtClean="0"/>
              <a:t>спіралей білка в </a:t>
            </a:r>
            <a:r>
              <a:rPr lang="el-GR" dirty="0" smtClean="0"/>
              <a:t>β-</a:t>
            </a:r>
            <a:r>
              <a:rPr lang="uk-UA" dirty="0" smtClean="0"/>
              <a:t>складчастість.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нюша, школа\новое\Копия foto-full-29426-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6324600" cy="569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5867400"/>
            <a:ext cx="635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 smtClean="0"/>
              <a:t>Зміна укладки поліпептидного ланцюга </a:t>
            </a:r>
          </a:p>
          <a:p>
            <a:pPr algn="ctr"/>
            <a:r>
              <a:rPr lang="uk-UA" i="1" dirty="0" smtClean="0"/>
              <a:t>під час перетворення нормального балка (а) на </a:t>
            </a:r>
            <a:r>
              <a:rPr lang="uk-UA" i="1" dirty="0" err="1" smtClean="0"/>
              <a:t>пріон</a:t>
            </a:r>
            <a:r>
              <a:rPr lang="uk-UA" i="1" dirty="0" smtClean="0"/>
              <a:t> (</a:t>
            </a:r>
            <a:r>
              <a:rPr lang="en-US" i="1" dirty="0" smtClean="0"/>
              <a:t>b)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339999"/>
            <a:ext cx="4419600" cy="3518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0"/>
            <a:ext cx="9372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	Життєвий цикл </a:t>
            </a:r>
            <a:r>
              <a:rPr lang="uk-UA" sz="2400" dirty="0" err="1" smtClean="0"/>
              <a:t>пріонів</a:t>
            </a:r>
            <a:r>
              <a:rPr lang="uk-UA" sz="2400" dirty="0" smtClean="0"/>
              <a:t> має свої особливості. За нормальних умов </a:t>
            </a:r>
            <a:r>
              <a:rPr lang="uk-UA" sz="2400" dirty="0" err="1" smtClean="0"/>
              <a:t>пріони</a:t>
            </a:r>
            <a:r>
              <a:rPr lang="uk-UA" sz="2400" dirty="0" smtClean="0"/>
              <a:t> – це нешкідливі клітинні білки,проте вони мають здатність перетворюватися на стійкі структури, які спричиняють деякі смертельні захворювання головного мозку в людей та тварин. Уражена ділянка мозку має характерну губчасту структуру, яка свідчить про ураження великої кількості нервових клітин, що призводить до виражених неврологічних симптомів, таких як зниження тонусу м</a:t>
            </a:r>
            <a:r>
              <a:rPr lang="en-US" sz="2400" dirty="0" smtClean="0"/>
              <a:t>’</a:t>
            </a:r>
            <a:r>
              <a:rPr lang="uk-UA" sz="2400" dirty="0" smtClean="0"/>
              <a:t>язів, недоумство, втрата</a:t>
            </a:r>
            <a:r>
              <a:rPr lang="en-US" sz="2400" dirty="0" smtClean="0"/>
              <a:t>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яті і безсоння.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4997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Гістологічний препарат, ураженої </a:t>
            </a:r>
            <a:r>
              <a:rPr lang="uk-UA" i="1" dirty="0" err="1" smtClean="0"/>
              <a:t>пріонами</a:t>
            </a:r>
            <a:endParaRPr lang="uk-UA" i="1" dirty="0" smtClean="0"/>
          </a:p>
          <a:p>
            <a:r>
              <a:rPr lang="uk-UA" i="1" dirty="0" smtClean="0"/>
              <a:t> тканини із утворенням характерною</a:t>
            </a:r>
          </a:p>
          <a:p>
            <a:r>
              <a:rPr lang="uk-UA" i="1" dirty="0" smtClean="0"/>
              <a:t> губчастої структури.</a:t>
            </a:r>
            <a:endParaRPr lang="uk-UA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Пріонні</a:t>
            </a:r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захворювання людини</a:t>
            </a:r>
            <a:endParaRPr lang="uk-UA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	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пріонні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інфекції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ураженням</a:t>
            </a:r>
            <a:r>
              <a:rPr lang="ru-RU" sz="2800" dirty="0" smtClean="0"/>
              <a:t> головного </a:t>
            </a:r>
            <a:r>
              <a:rPr lang="ru-RU" sz="2800" dirty="0" err="1" smtClean="0"/>
              <a:t>мозку</a:t>
            </a:r>
            <a:r>
              <a:rPr lang="ru-RU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</a:t>
            </a:r>
            <a:r>
              <a:rPr lang="ru-RU" sz="2800" dirty="0" err="1" smtClean="0"/>
              <a:t>Кройтцфельдта</a:t>
            </a:r>
            <a:r>
              <a:rPr lang="ru-RU" sz="2800" dirty="0" smtClean="0"/>
              <a:t> - </a:t>
            </a:r>
            <a:r>
              <a:rPr lang="ru-RU" sz="2800" dirty="0" err="1" smtClean="0"/>
              <a:t>Якоба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ф</a:t>
            </a:r>
            <a:r>
              <a:rPr lang="ru-RU" sz="2800" dirty="0" smtClean="0"/>
              <a:t>атальна </a:t>
            </a:r>
            <a:r>
              <a:rPr lang="ru-RU" sz="2800" dirty="0" err="1" smtClean="0"/>
              <a:t>сімейна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безсоння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Куру (</a:t>
            </a:r>
            <a:r>
              <a:rPr lang="en-US" sz="2800" dirty="0" err="1" smtClean="0"/>
              <a:t>Kuru</a:t>
            </a:r>
            <a:r>
              <a:rPr lang="en-US" sz="2800" dirty="0" smtClean="0"/>
              <a:t>),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ритуальним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канібалізмом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Океанії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синдром </a:t>
            </a:r>
            <a:r>
              <a:rPr lang="ru-RU" sz="2800" dirty="0" err="1" smtClean="0"/>
              <a:t>Герстманна</a:t>
            </a:r>
            <a:r>
              <a:rPr lang="ru-RU" sz="2800" dirty="0" smtClean="0"/>
              <a:t> - </a:t>
            </a:r>
            <a:r>
              <a:rPr lang="ru-RU" sz="2800" dirty="0" err="1" smtClean="0"/>
              <a:t>Штройслера</a:t>
            </a:r>
            <a:r>
              <a:rPr lang="ru-RU" sz="2800" dirty="0" smtClean="0"/>
              <a:t> - </a:t>
            </a:r>
            <a:r>
              <a:rPr lang="ru-RU" sz="2800" dirty="0" smtClean="0"/>
              <a:t>Шейнкера.</a:t>
            </a:r>
          </a:p>
          <a:p>
            <a:pPr algn="just">
              <a:buNone/>
            </a:pPr>
            <a:r>
              <a:rPr lang="uk-UA" sz="2800" dirty="0" smtClean="0"/>
              <a:t>		Ці хвороби є повільними інфекціями, що спричиняють ураження сірої речовини головного мозку і призводять  до рухових порушень, психічних розладів, недоумства, смерті.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 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102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7.Пріони – це особливий склад інфекційних агентів, що складаються:</a:t>
            </a:r>
          </a:p>
          <a:p>
            <a:r>
              <a:rPr lang="uk-UA" dirty="0" smtClean="0"/>
              <a:t>з</a:t>
            </a:r>
            <a:r>
              <a:rPr lang="uk-UA" dirty="0" smtClean="0"/>
              <a:t> білків та вуглеводів і </a:t>
            </a:r>
            <a:r>
              <a:rPr lang="uk-UA" dirty="0" smtClean="0"/>
              <a:t>містять </a:t>
            </a:r>
            <a:r>
              <a:rPr lang="uk-UA" dirty="0" smtClean="0"/>
              <a:t>нуклеїнові кислоти</a:t>
            </a:r>
          </a:p>
          <a:p>
            <a:r>
              <a:rPr lang="uk-UA" dirty="0" smtClean="0"/>
              <a:t>з</a:t>
            </a:r>
            <a:r>
              <a:rPr lang="uk-UA" dirty="0" smtClean="0"/>
              <a:t> білків і не містять нуклеїнових кислот</a:t>
            </a:r>
          </a:p>
          <a:p>
            <a:r>
              <a:rPr lang="uk-UA" dirty="0" smtClean="0"/>
              <a:t>з</a:t>
            </a:r>
            <a:r>
              <a:rPr lang="uk-UA" dirty="0" smtClean="0"/>
              <a:t> білків і містять нуклеїнові кислоти</a:t>
            </a:r>
          </a:p>
          <a:p>
            <a:r>
              <a:rPr lang="uk-UA" dirty="0" smtClean="0"/>
              <a:t>з</a:t>
            </a:r>
            <a:r>
              <a:rPr lang="uk-UA" dirty="0" smtClean="0"/>
              <a:t> ліпідів </a:t>
            </a:r>
            <a:r>
              <a:rPr lang="uk-UA" dirty="0" smtClean="0"/>
              <a:t>і містять нуклеїнові </a:t>
            </a:r>
            <a:r>
              <a:rPr lang="uk-UA" dirty="0" smtClean="0"/>
              <a:t>кислоти</a:t>
            </a:r>
          </a:p>
          <a:p>
            <a:pPr>
              <a:buNone/>
            </a:pPr>
            <a:r>
              <a:rPr lang="uk-UA" dirty="0" smtClean="0"/>
              <a:t>8.Симптоми, хворої на </a:t>
            </a:r>
            <a:r>
              <a:rPr lang="uk-UA" dirty="0" err="1" smtClean="0"/>
              <a:t>пріонні</a:t>
            </a:r>
            <a:r>
              <a:rPr lang="uk-UA" dirty="0" smtClean="0"/>
              <a:t> хвороби людини:</a:t>
            </a:r>
          </a:p>
          <a:p>
            <a:r>
              <a:rPr lang="uk-UA" dirty="0" smtClean="0"/>
              <a:t>п</a:t>
            </a:r>
            <a:r>
              <a:rPr lang="uk-UA" dirty="0" smtClean="0"/>
              <a:t>ідвищення температури</a:t>
            </a:r>
          </a:p>
          <a:p>
            <a:r>
              <a:rPr lang="uk-UA" dirty="0" smtClean="0"/>
              <a:t>к</a:t>
            </a:r>
            <a:r>
              <a:rPr lang="uk-UA" dirty="0" smtClean="0"/>
              <a:t>ашель</a:t>
            </a:r>
          </a:p>
          <a:p>
            <a:r>
              <a:rPr lang="uk-UA" dirty="0" smtClean="0"/>
              <a:t>в</a:t>
            </a:r>
            <a:r>
              <a:rPr lang="uk-UA" dirty="0" smtClean="0"/>
              <a:t>трата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яті</a:t>
            </a:r>
          </a:p>
          <a:p>
            <a:r>
              <a:rPr lang="uk-UA" dirty="0" smtClean="0"/>
              <a:t>б</a:t>
            </a:r>
            <a:r>
              <a:rPr lang="uk-UA" dirty="0" smtClean="0"/>
              <a:t>езсоння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D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15400" cy="502919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>
                <a:solidFill>
                  <a:srgbClr val="FF0000"/>
                </a:solidFill>
              </a:rPr>
              <a:t>		</a:t>
            </a:r>
            <a:r>
              <a:rPr lang="vi-VN" dirty="0" smtClean="0">
                <a:solidFill>
                  <a:srgbClr val="FF0000"/>
                </a:solidFill>
              </a:rPr>
              <a:t>Вірус</a:t>
            </a:r>
            <a:r>
              <a:rPr lang="vi-VN" dirty="0" smtClean="0"/>
              <a:t>(від лат. </a:t>
            </a:r>
            <a:r>
              <a:rPr lang="en-US" dirty="0" smtClean="0"/>
              <a:t>virus — </a:t>
            </a:r>
            <a:r>
              <a:rPr lang="vi-VN" dirty="0" smtClean="0"/>
              <a:t>отрута) — дрібні неклітинні частки, що складаються з нуклеїнової кислоти (ДНК або РНК) і білкової оболонки. Розділ біології, що вивчає віруси називається </a:t>
            </a:r>
            <a:r>
              <a:rPr lang="vi-VN" dirty="0" smtClean="0">
                <a:solidFill>
                  <a:srgbClr val="FF0000"/>
                </a:solidFill>
              </a:rPr>
              <a:t>вірусологією</a:t>
            </a:r>
            <a:r>
              <a:rPr lang="vi-VN" dirty="0" smtClean="0"/>
              <a:t>.</a:t>
            </a:r>
            <a:r>
              <a:rPr lang="uk-UA" dirty="0" smtClean="0"/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Вперше існування вірусів довів російський учений Дмитро Йосипович Івановський у 1892 році, вивчаючи враження тютюну – листкову мозаїку. </a:t>
            </a:r>
          </a:p>
          <a:p>
            <a:pPr algn="just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		Від представників інших груп організмів віруси відрізняються відсутністю клітинної будови. Це внутрішньоклітинні паразити.  У зовнішньому середовищі вони не проявляють жодних ознак живого. Тому віруси вважають неклітинними формами життя і об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єднують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в особливе царство </a:t>
            </a:r>
            <a:r>
              <a:rPr lang="uk-UA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Віра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Танюша, школа\ПРЕДМЕТЫ\Биология\10 класс\Копия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247766"/>
            <a:ext cx="4419600" cy="2610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88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Вірус листкової мозаїки. Мікрофотографія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Однокл</a:t>
            </a:r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тинні</a:t>
            </a:r>
            <a:r>
              <a:rPr lang="ru-RU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прокаріоти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762001"/>
            <a:ext cx="9448800" cy="274319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 smtClean="0"/>
              <a:t>		Прокаріот поділяють на два царства: </a:t>
            </a:r>
            <a:r>
              <a:rPr lang="uk-UA" i="1" dirty="0" smtClean="0">
                <a:solidFill>
                  <a:srgbClr val="FF0000"/>
                </a:solidFill>
              </a:rPr>
              <a:t>архебактерії </a:t>
            </a:r>
            <a:r>
              <a:rPr lang="uk-UA" dirty="0" smtClean="0"/>
              <a:t>та</a:t>
            </a:r>
            <a:r>
              <a:rPr lang="uk-UA" i="1" dirty="0" smtClean="0">
                <a:solidFill>
                  <a:srgbClr val="FF0000"/>
                </a:solidFill>
              </a:rPr>
              <a:t> еубактерії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uk-UA" dirty="0" smtClean="0"/>
              <a:t>		Архебактерії - найменш вивчене царство живих організмів, їх часто знаходять в місцях, де існування інших організмів неможливе.</a:t>
            </a:r>
          </a:p>
          <a:p>
            <a:pPr algn="just">
              <a:buNone/>
            </a:pPr>
            <a:r>
              <a:rPr lang="uk-UA" dirty="0" smtClean="0"/>
              <a:t>		Еубактерії – це група організмів до яких належать </a:t>
            </a:r>
            <a:r>
              <a:rPr lang="uk-UA" i="1" dirty="0" smtClean="0">
                <a:solidFill>
                  <a:srgbClr val="0070C0"/>
                </a:solidFill>
              </a:rPr>
              <a:t>ціанобактерії, бактерії </a:t>
            </a:r>
            <a:r>
              <a:rPr lang="uk-UA" dirty="0" smtClean="0"/>
              <a:t>та </a:t>
            </a:r>
            <a:r>
              <a:rPr lang="uk-UA" i="1" dirty="0" smtClean="0">
                <a:solidFill>
                  <a:srgbClr val="0070C0"/>
                </a:solidFill>
              </a:rPr>
              <a:t>мікоплазми</a:t>
            </a:r>
            <a:r>
              <a:rPr lang="uk-UA" dirty="0" smtClean="0"/>
              <a:t>. Еубактерії різноманітні, вони існують майже усюди.</a:t>
            </a:r>
            <a:endParaRPr lang="ru-RU" dirty="0"/>
          </a:p>
        </p:txBody>
      </p:sp>
      <p:pic>
        <p:nvPicPr>
          <p:cNvPr id="1027" name="Picture 3" descr="D:\Танюша, школа\ПРЕДМЕТЫ\Биология\10 класс\Копия 2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289981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Танюша, школа\ПРЕДМЕТЫ\Биология\10 класс\Копия 2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7878" y="3276600"/>
            <a:ext cx="290612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Танюша, школа\ПРЕДМЕТЫ\Биология\10 класс\Копия 2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91257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4886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Приклади </a:t>
            </a:r>
            <a:r>
              <a:rPr lang="uk-UA" i="1" dirty="0" err="1" smtClean="0"/>
              <a:t>архебактерій</a:t>
            </a:r>
            <a:r>
              <a:rPr lang="uk-UA" i="1" dirty="0" smtClean="0"/>
              <a:t>	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"/>
            <a:ext cx="9372600" cy="2590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	Еубактерії бувають </a:t>
            </a:r>
            <a:r>
              <a:rPr lang="uk-UA" sz="2400" i="1" dirty="0" smtClean="0">
                <a:solidFill>
                  <a:srgbClr val="FF0000"/>
                </a:solidFill>
              </a:rPr>
              <a:t>гетотрофами</a:t>
            </a:r>
            <a:r>
              <a:rPr lang="uk-UA" sz="2400" dirty="0" smtClean="0"/>
              <a:t> (</a:t>
            </a:r>
            <a:r>
              <a:rPr lang="uk-UA" sz="2400" dirty="0" err="1" smtClean="0"/>
              <a:t>фото-</a:t>
            </a:r>
            <a:r>
              <a:rPr lang="uk-UA" sz="2400" dirty="0" smtClean="0"/>
              <a:t> та хемосинтетики) та </a:t>
            </a:r>
            <a:r>
              <a:rPr lang="uk-UA" sz="2400" i="1" dirty="0" smtClean="0">
                <a:solidFill>
                  <a:srgbClr val="FF0000"/>
                </a:solidFill>
              </a:rPr>
              <a:t>гетеротрофами.</a:t>
            </a:r>
          </a:p>
          <a:p>
            <a:pPr algn="just">
              <a:buNone/>
            </a:pPr>
            <a:r>
              <a:rPr lang="uk-UA" sz="2400" dirty="0" smtClean="0"/>
              <a:t>		Фотосинтез здійснюють ціанобактерії, пурпурові та зелені водорості.</a:t>
            </a:r>
          </a:p>
          <a:p>
            <a:pPr algn="just">
              <a:buNone/>
            </a:pPr>
            <a:r>
              <a:rPr lang="uk-UA" sz="2400" dirty="0" smtClean="0"/>
              <a:t>		</a:t>
            </a:r>
            <a:r>
              <a:rPr lang="uk-UA" sz="2400" dirty="0" err="1" smtClean="0"/>
              <a:t>Прокаріотичні</a:t>
            </a:r>
            <a:r>
              <a:rPr lang="uk-UA" sz="2400" dirty="0" smtClean="0"/>
              <a:t> бактерії на три групи за способом живлення та на дві групи за способом живлення:</a:t>
            </a:r>
          </a:p>
          <a:p>
            <a:pPr algn="just">
              <a:buNone/>
            </a:pP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76400" y="2514600"/>
          <a:ext cx="6096000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946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 способом живлення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Сапротрофи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/>
                        <a:t>живляться мертвими організмами та їх залишками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Паразити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/>
                        <a:t>завдають шкоди живим організмам, живляться за їх рахунок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Симбіонти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/>
                        <a:t>живуть в інших організмах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</a:rPr>
                        <a:t>За способом дихання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Аеробні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/>
                        <a:t>Для життя необхідна наявність вільного кисню в середовищі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i="1" dirty="0" smtClean="0"/>
                        <a:t>Анаеробні</a:t>
                      </a:r>
                      <a:endParaRPr lang="ru-RU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i="1" dirty="0" smtClean="0"/>
                        <a:t>Живуть за відсутності</a:t>
                      </a:r>
                      <a:r>
                        <a:rPr lang="uk-UA" sz="1600" i="1" baseline="0" dirty="0" smtClean="0"/>
                        <a:t> вільного кисню в середовищі</a:t>
                      </a:r>
                      <a:endParaRPr lang="ru-RU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6488668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Різновиди бактерій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ногообразие бактери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бактерии http://www.bend.k12.or.us/cascadems2/science/images/strep.gif"/>
          <p:cNvPicPr>
            <a:picLocks noChangeAspect="1" noChangeArrowheads="1"/>
          </p:cNvPicPr>
          <p:nvPr/>
        </p:nvPicPr>
        <p:blipFill>
          <a:blip r:embed="rId2"/>
          <a:srcRect b="5880"/>
          <a:stretch>
            <a:fillRect/>
          </a:stretch>
        </p:blipFill>
        <p:spPr bwMode="auto">
          <a:xfrm>
            <a:off x="6235700" y="3198812"/>
            <a:ext cx="2908300" cy="365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Форма бактерій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За формою клітин вони можуть бути: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кулястими (коки)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паличкоподібними (бацили, клостридії, псевдомонади)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вигнуті(вібріони, спірили, спірохети)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у формі зірки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кубічними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/>
              <a:t>С- або О-подібними</a:t>
            </a:r>
          </a:p>
          <a:p>
            <a:pPr algn="just">
              <a:buNone/>
            </a:pPr>
            <a:r>
              <a:rPr lang="uk-UA" dirty="0" smtClean="0"/>
              <a:t> 		Формою визначається такі здатності бактерій, як прикріплення до поверхні, рухомість.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бактерій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0" y="990600"/>
            <a:ext cx="3581400" cy="5867400"/>
          </a:xfrm>
        </p:spPr>
        <p:txBody>
          <a:bodyPr numCol="1">
            <a:normAutofit/>
          </a:bodyPr>
          <a:lstStyle/>
          <a:p>
            <a:pPr marL="550926" indent="-514350">
              <a:buFont typeface="+mj-lt"/>
              <a:buAutoNum type="alphaLcPeriod"/>
            </a:pPr>
            <a:r>
              <a:rPr lang="uk-UA" sz="2000" dirty="0" smtClean="0"/>
              <a:t>Відносяться до прокаріотів</a:t>
            </a:r>
          </a:p>
          <a:p>
            <a:pPr marL="550926" indent="-514350">
              <a:buFont typeface="+mj-lt"/>
              <a:buAutoNum type="alphaLcPeriod"/>
            </a:pPr>
            <a:r>
              <a:rPr lang="uk-UA" sz="2000" dirty="0" smtClean="0"/>
              <a:t>Немає ядра і більшості інших органел</a:t>
            </a:r>
          </a:p>
          <a:p>
            <a:pPr marL="550926" indent="-514350">
              <a:buFont typeface="+mj-lt"/>
              <a:buAutoNum type="alphaLcPeriod"/>
            </a:pPr>
            <a:r>
              <a:rPr lang="uk-UA" sz="2000" dirty="0" smtClean="0"/>
              <a:t>Бактеріальна клітина оточена клітинною стінкою та захисною капсулою</a:t>
            </a:r>
          </a:p>
          <a:p>
            <a:pPr marL="550926" indent="-514350">
              <a:buFont typeface="+mj-lt"/>
              <a:buAutoNum type="alphaLcPeriod"/>
            </a:pPr>
            <a:r>
              <a:rPr lang="uk-UA" sz="2000" dirty="0" smtClean="0"/>
              <a:t>Паличкоподібні бактерії (бацили) покриті ворсинками – пілями, якими вони прикріплюються до субстрату та іншим клітинам.</a:t>
            </a:r>
          </a:p>
          <a:p>
            <a:pPr marL="550926" indent="-514350">
              <a:buFont typeface="+mj-lt"/>
              <a:buAutoNum type="alphaLcPeriod"/>
            </a:pPr>
            <a:endParaRPr lang="uk-UA" sz="2000" dirty="0" smtClean="0"/>
          </a:p>
          <a:p>
            <a:pPr marL="550926" indent="-514350">
              <a:buFont typeface="+mj-lt"/>
              <a:buAutoNum type="alphaLcPeriod"/>
            </a:pPr>
            <a:endParaRPr lang="ru-RU" sz="2000" dirty="0"/>
          </a:p>
        </p:txBody>
      </p:sp>
      <p:pic>
        <p:nvPicPr>
          <p:cNvPr id="4" name="Picture 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4267200" cy="373977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Мои рисунки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2596436" cy="25146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57200"/>
            <a:ext cx="2750081" cy="251460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57200"/>
            <a:ext cx="2611626" cy="2514600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Мои документы\Мои рисунки\5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2609796" cy="2362200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Мои документы\Мои рисунки\6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3352800"/>
            <a:ext cx="2414694" cy="2362200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Мои документы\Мои рисунки\7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3352800"/>
            <a:ext cx="2160000" cy="2362200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Мои документы\Мои рисунки\8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4000" y="3352800"/>
            <a:ext cx="2160000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4000" dirty="0" smtClean="0"/>
              <a:t>		Чим відрізняється поділ бактеріальної клітини від побаченого вами поділу?</a:t>
            </a:r>
            <a:endParaRPr lang="ru-RU" sz="4000" dirty="0"/>
          </a:p>
        </p:txBody>
      </p:sp>
      <p:pic>
        <p:nvPicPr>
          <p:cNvPr id="4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Утворення спор</a:t>
            </a:r>
            <a:endParaRPr lang="ru-RU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5908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		Спора – це пристосування до виживання за несприятливих умов (нестача вологи, харчування, різкі зміни температури). Вони легко переносяться водою, вітром тощо.</a:t>
            </a:r>
          </a:p>
          <a:p>
            <a:pPr algn="just">
              <a:buNone/>
            </a:pPr>
            <a:r>
              <a:rPr lang="uk-UA" dirty="0" smtClean="0"/>
              <a:t>		За сприятливих умов стають життєздатною бактерією.</a:t>
            </a:r>
          </a:p>
        </p:txBody>
      </p:sp>
      <p:pic>
        <p:nvPicPr>
          <p:cNvPr id="6" name="Picture 5" descr="049056054124052051048053053053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0"/>
            <a:ext cx="3575050" cy="3575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Танюша, школа\ПРЕДМЕТЫ\География\10 класс\Канада\00028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8098"/>
            <a:ext cx="5029200" cy="367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Роль бактерій в природі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685800"/>
            <a:ext cx="94488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		Бактерії беруть участь в формуванні структури та плодючості ґрунтів, в утворенні корисних копалин та переробці загиблих тварин та рослин.</a:t>
            </a:r>
          </a:p>
          <a:p>
            <a:pPr algn="just">
              <a:buNone/>
            </a:pPr>
            <a:r>
              <a:rPr lang="uk-UA" dirty="0" smtClean="0"/>
              <a:t>		Також вони підтримують запаси вуглекислого газу в атмосфері.</a:t>
            </a:r>
          </a:p>
          <a:p>
            <a:pPr algn="just">
              <a:buNone/>
            </a:pPr>
            <a:r>
              <a:rPr lang="uk-UA" dirty="0" smtClean="0"/>
              <a:t>		Особливо вони важливі для травоїдних, які харчуються не стільки рослинами, а скільки продуктами їх розладу.</a:t>
            </a:r>
          </a:p>
          <a:p>
            <a:pPr algn="just">
              <a:buNone/>
            </a:pPr>
            <a:r>
              <a:rPr lang="uk-UA" dirty="0" smtClean="0"/>
              <a:t>		Проте бактерії спричиняють і хвороби деяких рослин.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лезнетворные бактерии растени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0"/>
            <a:ext cx="9144000" cy="45719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		Кожна вірусна частинка складається з оболонки, яка оточує молекулу ДНК або РНК. Вірусні нуклеїнові кислоти мають різноманітний вигляд: </a:t>
            </a:r>
            <a:r>
              <a:rPr lang="uk-UA" sz="2000" dirty="0" err="1" smtClean="0"/>
              <a:t>одно-</a:t>
            </a:r>
            <a:r>
              <a:rPr lang="uk-UA" sz="2000" dirty="0" smtClean="0"/>
              <a:t> або дволанцюгових спіралей, які, у свою чергу, бувають лінійними,  кільцевими або вторинно скрученими.</a:t>
            </a:r>
          </a:p>
          <a:p>
            <a:pPr algn="just">
              <a:buNone/>
            </a:pPr>
            <a:r>
              <a:rPr lang="uk-UA" sz="2000" dirty="0" smtClean="0"/>
              <a:t>		Розміри більшості вірусів коливаються від 10 до 300 </a:t>
            </a:r>
            <a:r>
              <a:rPr lang="uk-UA" sz="2000" dirty="0" err="1" smtClean="0"/>
              <a:t>нм</a:t>
            </a:r>
            <a:r>
              <a:rPr lang="uk-UA" sz="2000" dirty="0" smtClean="0"/>
              <a:t>. У середньому віруси в 50 разів менші за бактерій. Їх неможливо побачити у оптичний мікроскоп, тому що їх розмір менший за довжину світлової хвилі. </a:t>
            </a:r>
            <a:endParaRPr lang="ru-RU" sz="2000" dirty="0"/>
          </a:p>
        </p:txBody>
      </p:sp>
      <p:pic>
        <p:nvPicPr>
          <p:cNvPr id="2050" name="Picture 2" descr="D:\Танюша, школа\ПРЕДМЕТЫ\Биология\10 класс\Копия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438400"/>
            <a:ext cx="3733800" cy="418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480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Приклади вірусів та порівняння їх розмірів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Роль бактерій в житті людини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25963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	У кишковику людини знаходиться від 300 до 1000 видів бактерій загальною масою близько 1 кг. Вони грають важливу роль в перетравленні вуглеводів, синтезують вітаміни, витісняють патогенні бактерії.</a:t>
            </a:r>
          </a:p>
          <a:p>
            <a:pPr algn="just">
              <a:buNone/>
            </a:pPr>
            <a:r>
              <a:rPr lang="uk-UA" dirty="0" smtClean="0"/>
              <a:t>		Також за допомогою молочнокислих бактерій відбувається виготовлення молочних продуктів.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готовление продуктов питания с помощью бактери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анюша, школа\ПРЕДМЕТЫ\География\10 класс\Канада\image_35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440" y="3657600"/>
            <a:ext cx="448056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"/>
            <a:ext cx="9372600" cy="4191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/>
              <a:t>		Людина використовує бактерії у фармацевтичній промисловості для отримання деяких ліків, синтезування біологічно активних речовин.</a:t>
            </a:r>
          </a:p>
          <a:p>
            <a:pPr algn="just">
              <a:buNone/>
            </a:pPr>
            <a:r>
              <a:rPr lang="uk-UA" dirty="0" smtClean="0"/>
              <a:t>		Стає більш важливим значення бактерій як джерела харчового і кормового білка.</a:t>
            </a:r>
          </a:p>
          <a:p>
            <a:pPr algn="just">
              <a:buNone/>
            </a:pPr>
            <a:r>
              <a:rPr lang="uk-UA" dirty="0" smtClean="0"/>
              <a:t>		Бактерії також застосовують у тваринництві, а саме для силосування білків. Бактерії використовують для очищення стічних вод та для боротьби із сільськогосподарськими шкідниками.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Патогенні бактерії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143000"/>
            <a:ext cx="5638800" cy="5257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dirty="0" smtClean="0"/>
              <a:t>		Проте бактерії можуть не тільки приносити користь, а й завдавати шкоди.</a:t>
            </a:r>
          </a:p>
          <a:p>
            <a:pPr algn="just">
              <a:buNone/>
            </a:pPr>
            <a:r>
              <a:rPr lang="uk-UA" sz="2400" dirty="0" smtClean="0"/>
              <a:t>		Патогенні бактерії паразитують на інших організмах.</a:t>
            </a:r>
          </a:p>
          <a:p>
            <a:pPr algn="just">
              <a:buNone/>
            </a:pPr>
            <a:r>
              <a:rPr lang="uk-UA" sz="2400" dirty="0" smtClean="0"/>
              <a:t>		Бактерії спричиняють такі тяжкі захворювання людини, як </a:t>
            </a:r>
            <a:r>
              <a:rPr lang="uk-UA" sz="2400" i="1" dirty="0" smtClean="0">
                <a:solidFill>
                  <a:srgbClr val="0070C0"/>
                </a:solidFill>
              </a:rPr>
              <a:t>чума, сибірка, проказа, дифтерія, сифіліс, холера, туберкульоз, харчові отруєння.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6" name="Picture 5" descr="В XIV веке от пандемии бубонной чумы скончалось 75 млн человек, в том числе 15-35 млн в Европе, что составило 1/4-1/2 её населен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00299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Болезнетворные бактерии челове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448800" cy="70866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868362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340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dirty="0" smtClean="0"/>
              <a:t>		Які з наведених тверджень правильні?</a:t>
            </a:r>
          </a:p>
          <a:p>
            <a:pPr algn="just"/>
            <a:r>
              <a:rPr lang="uk-UA" dirty="0" smtClean="0"/>
              <a:t>одноклітинні організми є одночасно і клітинами, і організмами</a:t>
            </a:r>
          </a:p>
          <a:p>
            <a:pPr algn="just"/>
            <a:r>
              <a:rPr lang="uk-UA" dirty="0" smtClean="0"/>
              <a:t>багатоклітинні організми складаються з малої кількості клітин</a:t>
            </a:r>
          </a:p>
          <a:p>
            <a:pPr algn="just"/>
            <a:r>
              <a:rPr lang="uk-UA" dirty="0" smtClean="0"/>
              <a:t>загибель однієї клітини багатоклітинного організму веде до загибелі всього організму</a:t>
            </a:r>
          </a:p>
          <a:p>
            <a:pPr algn="just"/>
            <a:r>
              <a:rPr lang="uk-UA" dirty="0" smtClean="0"/>
              <a:t>одноклітинні організми можуть бути прокаріотами і еукаріотами</a:t>
            </a:r>
          </a:p>
          <a:p>
            <a:pPr algn="just">
              <a:buNone/>
            </a:pPr>
            <a:r>
              <a:rPr lang="uk-UA" dirty="0" smtClean="0"/>
              <a:t>		Які з прокаріотичних гетеротрофів живляться мертвими організмами та їх залишками?</a:t>
            </a:r>
          </a:p>
          <a:p>
            <a:pPr algn="just"/>
            <a:r>
              <a:rPr lang="uk-UA" dirty="0" smtClean="0"/>
              <a:t>паразити</a:t>
            </a:r>
          </a:p>
          <a:p>
            <a:pPr algn="just"/>
            <a:r>
              <a:rPr lang="uk-UA" dirty="0" smtClean="0"/>
              <a:t>сапрофіти</a:t>
            </a:r>
          </a:p>
          <a:p>
            <a:pPr algn="just"/>
            <a:r>
              <a:rPr lang="uk-UA" dirty="0" smtClean="0"/>
              <a:t>симбіонти</a:t>
            </a:r>
          </a:p>
          <a:p>
            <a:pPr algn="just">
              <a:buNone/>
            </a:pPr>
            <a:r>
              <a:rPr lang="uk-UA" dirty="0" smtClean="0"/>
              <a:t>		Укажіть, які бактерії мають форму палички </a:t>
            </a:r>
            <a:r>
              <a:rPr lang="uk-UA" dirty="0" smtClean="0">
                <a:solidFill>
                  <a:srgbClr val="FF0000"/>
                </a:solidFill>
              </a:rPr>
              <a:t>або циліндра </a:t>
            </a:r>
            <a:r>
              <a:rPr lang="uk-UA" dirty="0" smtClean="0"/>
              <a:t>із заокругленими кінцями:</a:t>
            </a:r>
          </a:p>
          <a:p>
            <a:pPr algn="just"/>
            <a:r>
              <a:rPr lang="uk-UA" dirty="0" smtClean="0"/>
              <a:t>коки</a:t>
            </a:r>
          </a:p>
          <a:p>
            <a:pPr algn="just"/>
            <a:r>
              <a:rPr lang="uk-UA" dirty="0" smtClean="0"/>
              <a:t>спірили</a:t>
            </a:r>
          </a:p>
          <a:p>
            <a:pPr algn="just"/>
            <a:r>
              <a:rPr lang="uk-UA" dirty="0" smtClean="0"/>
              <a:t>бацили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1050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Будова </a:t>
            </a:r>
            <a:r>
              <a:rPr lang="uk-UA" dirty="0" err="1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віруса</a:t>
            </a:r>
            <a:r>
              <a:rPr lang="uk-UA" dirty="0" smtClean="0">
                <a:solidFill>
                  <a:srgbClr val="66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solidFill>
                <a:srgbClr val="66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2237"/>
            <a:ext cx="9144000" cy="2925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1800" dirty="0" smtClean="0"/>
              <a:t>	Віруси складаються з :</a:t>
            </a:r>
          </a:p>
          <a:p>
            <a:pPr algn="just">
              <a:buNone/>
            </a:pPr>
            <a:r>
              <a:rPr lang="uk-UA" sz="1800" dirty="0" smtClean="0"/>
              <a:t>А)серцевина-генетичний матеріал (ДНК або РНК). Генетичний апарат несе інформацію про декілька типів білків, які необхідні для утворення нового вірусу.</a:t>
            </a:r>
          </a:p>
          <a:p>
            <a:pPr algn="just">
              <a:buNone/>
            </a:pPr>
            <a:r>
              <a:rPr lang="uk-UA" sz="1800" dirty="0" smtClean="0"/>
              <a:t>Б)білкова оболонка, яка називається </a:t>
            </a:r>
            <a:r>
              <a:rPr lang="uk-UA" sz="1800" dirty="0" err="1" smtClean="0"/>
              <a:t>капсид</a:t>
            </a:r>
            <a:r>
              <a:rPr lang="uk-UA" sz="1800" dirty="0" smtClean="0"/>
              <a:t>;</a:t>
            </a:r>
            <a:r>
              <a:rPr lang="uk-UA" sz="1800" dirty="0" smtClean="0"/>
              <a:t> </a:t>
            </a:r>
          </a:p>
          <a:p>
            <a:pPr algn="just">
              <a:buNone/>
            </a:pPr>
            <a:r>
              <a:rPr lang="uk-UA" sz="1800" dirty="0" smtClean="0"/>
              <a:t>В)додаткова ліпопротеїдна оболонка. Вона утворена з плазматичної мембрани клітини-хазяїна. Вона зустрічається тільки у порівняно великих вірусів (грип, герпес).</a:t>
            </a:r>
            <a:endParaRPr lang="ru-RU" sz="1800" dirty="0"/>
          </a:p>
        </p:txBody>
      </p:sp>
      <p:pic>
        <p:nvPicPr>
          <p:cNvPr id="1026" name="Picture 2" descr="C:\Documents and Settings\Администратор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5007754" cy="29761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1.Віруси – це:</a:t>
            </a:r>
          </a:p>
          <a:p>
            <a:r>
              <a:rPr lang="uk-UA" dirty="0" smtClean="0"/>
              <a:t>клітинні форми життя</a:t>
            </a:r>
          </a:p>
          <a:p>
            <a:r>
              <a:rPr lang="uk-UA" dirty="0" smtClean="0"/>
              <a:t>неклітинні форми життя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774714" y="0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600" dirty="0" smtClean="0">
                <a:solidFill>
                  <a:srgbClr val="FF0000"/>
                </a:solidFill>
              </a:rPr>
              <a:t>?</a:t>
            </a:r>
            <a:endParaRPr lang="ru-RU" sz="16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E2908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E2908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"/>
            <a:ext cx="9144000" cy="25145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		Залежно від структури та хімічного складу віруси поділяють на прості та складні.</a:t>
            </a:r>
          </a:p>
          <a:p>
            <a:pPr algn="just">
              <a:buNone/>
            </a:pPr>
            <a:r>
              <a:rPr lang="uk-UA" sz="2400" dirty="0" smtClean="0"/>
              <a:t>		Оболонка </a:t>
            </a:r>
            <a:r>
              <a:rPr lang="uk-UA" sz="2400" i="1" dirty="0" smtClean="0">
                <a:solidFill>
                  <a:srgbClr val="00B0F0"/>
                </a:solidFill>
              </a:rPr>
              <a:t>простих вірусів </a:t>
            </a:r>
            <a:r>
              <a:rPr lang="uk-UA" sz="2400" dirty="0" smtClean="0"/>
              <a:t>складається з однотипних білкових утворень. Прості віруси мають різну форму – паличкоподібну,нитчасту, кулясту тощо.</a:t>
            </a:r>
            <a:endParaRPr lang="ru-RU" sz="2400" dirty="0"/>
          </a:p>
        </p:txBody>
      </p:sp>
      <p:pic>
        <p:nvPicPr>
          <p:cNvPr id="4099" name="Picture 3" descr="D:\Танюша, школа\ПРЕДМЕТЫ\Биология\10 класс\Копия (2) 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3579343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Танюша, школа\ПРЕДМЕТЫ\Биология\10 класс\Копия 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581400" cy="406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6488668"/>
            <a:ext cx="392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Віруси, що викликають лихоманку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438400"/>
            <a:ext cx="128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>
                <a:solidFill>
                  <a:srgbClr val="FF0000"/>
                </a:solidFill>
              </a:rPr>
              <a:t>“Ебола”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438400"/>
            <a:ext cx="163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 err="1" smtClean="0">
                <a:solidFill>
                  <a:srgbClr val="FF0000"/>
                </a:solidFill>
              </a:rPr>
              <a:t>“Марбург”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"/>
            <a:ext cx="9144000" cy="2819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i="1" dirty="0" smtClean="0">
                <a:solidFill>
                  <a:srgbClr val="00B0F0"/>
                </a:solidFill>
              </a:rPr>
              <a:t>		Складні віруси </a:t>
            </a:r>
            <a:r>
              <a:rPr lang="uk-UA" dirty="0" smtClean="0"/>
              <a:t>вкриті додатковою мембраною, що складається з білків та ліпідів. Вона може містити сполуки, які слугують для розпізнавання специфічних рецепторів на мембрані клітини-хазяїна і прикріплення до неї вірусної частинки.</a:t>
            </a:r>
            <a:endParaRPr lang="ru-RU" dirty="0"/>
          </a:p>
        </p:txBody>
      </p:sp>
      <p:pic>
        <p:nvPicPr>
          <p:cNvPr id="5122" name="Picture 2" descr="D:\Танюша, школа\ПРЕДМЕТЫ\Биология\10 класс\Копия 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14600"/>
            <a:ext cx="4762500" cy="390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51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Мікрофотографія аденовірусу</a:t>
            </a:r>
            <a:endParaRPr lang="ru-RU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/>
              <a:t>2.Які з наведених тверджень правильні?</a:t>
            </a:r>
          </a:p>
          <a:p>
            <a:pPr algn="just"/>
            <a:r>
              <a:rPr lang="uk-UA" sz="2400" dirty="0" smtClean="0"/>
              <a:t>віруси відносяться до царства Тварини</a:t>
            </a:r>
          </a:p>
          <a:p>
            <a:pPr algn="just"/>
            <a:r>
              <a:rPr lang="uk-UA" sz="2400" dirty="0" smtClean="0"/>
              <a:t>розміри вірусів менші від розмірів бактерій</a:t>
            </a:r>
          </a:p>
          <a:p>
            <a:pPr algn="just"/>
            <a:r>
              <a:rPr lang="uk-UA" sz="2400" dirty="0" smtClean="0"/>
              <a:t>віруси бувають прості та складні (в залежності від хімічного складу та структури оболонки)</a:t>
            </a:r>
          </a:p>
          <a:p>
            <a:pPr algn="just"/>
            <a:r>
              <a:rPr lang="uk-UA" sz="2400" dirty="0" smtClean="0"/>
              <a:t>віруси можуть існувати лише в організмі хазяїна.</a:t>
            </a:r>
          </a:p>
          <a:p>
            <a:pPr algn="just">
              <a:buNone/>
            </a:pPr>
            <a:r>
              <a:rPr lang="uk-UA" sz="2400" dirty="0" smtClean="0"/>
              <a:t>3.Складні віруси вкриті  додатковою оболонкою, що складається з:</a:t>
            </a:r>
          </a:p>
          <a:p>
            <a:pPr algn="just"/>
            <a:r>
              <a:rPr lang="uk-UA" sz="2400" dirty="0" smtClean="0"/>
              <a:t>ліпідів і вуглеводів</a:t>
            </a:r>
          </a:p>
          <a:p>
            <a:pPr algn="just"/>
            <a:r>
              <a:rPr lang="uk-UA" sz="2400" dirty="0" smtClean="0"/>
              <a:t>білків і ліпідів</a:t>
            </a:r>
          </a:p>
          <a:p>
            <a:pPr algn="just"/>
            <a:r>
              <a:rPr lang="uk-UA" sz="2400" dirty="0" smtClean="0"/>
              <a:t>білків і вуглеводів</a:t>
            </a:r>
          </a:p>
          <a:p>
            <a:pPr algn="just">
              <a:buNone/>
            </a:pPr>
            <a:endParaRPr lang="uk-UA" sz="2000" dirty="0" smtClean="0"/>
          </a:p>
        </p:txBody>
      </p:sp>
      <p:pic>
        <p:nvPicPr>
          <p:cNvPr id="5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Перевіримо!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Завдання: проникнення </a:t>
            </a:r>
            <a:r>
              <a:rPr lang="uk-UA" dirty="0" smtClean="0"/>
              <a:t>бактеріофага </a:t>
            </a:r>
            <a:r>
              <a:rPr lang="uk-UA" dirty="0" smtClean="0"/>
              <a:t>в клітину.</a:t>
            </a:r>
            <a:endParaRPr lang="ru-RU" dirty="0"/>
          </a:p>
        </p:txBody>
      </p:sp>
      <p:pic>
        <p:nvPicPr>
          <p:cNvPr id="4" name="Picture 3" descr="D:\Танюша, школа\ПРЕДМЕТЫ\Информатика\9 класс\images\mous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779921"/>
            <a:ext cx="3048000" cy="3078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378</TotalTime>
  <Words>449</Words>
  <PresentationFormat>Экран (4:3)</PresentationFormat>
  <Paragraphs>172</Paragraphs>
  <Slides>35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Віруси. Пріони. Бактерії</vt:lpstr>
      <vt:lpstr>Слайд 2</vt:lpstr>
      <vt:lpstr>Слайд 3</vt:lpstr>
      <vt:lpstr>Будова віруса </vt:lpstr>
      <vt:lpstr>Перевіримо!</vt:lpstr>
      <vt:lpstr>Слайд 6</vt:lpstr>
      <vt:lpstr>Слайд 7</vt:lpstr>
      <vt:lpstr>Перевіримо!</vt:lpstr>
      <vt:lpstr>Перевіримо!</vt:lpstr>
      <vt:lpstr>Роль вірусів у природі та житті людини </vt:lpstr>
      <vt:lpstr>Слайд 11</vt:lpstr>
      <vt:lpstr>Слайд 12</vt:lpstr>
      <vt:lpstr>Слайд 13</vt:lpstr>
      <vt:lpstr>Перевіримо!</vt:lpstr>
      <vt:lpstr>Пріони</vt:lpstr>
      <vt:lpstr>Слайд 16</vt:lpstr>
      <vt:lpstr>Слайд 17</vt:lpstr>
      <vt:lpstr>Пріонні захворювання людини</vt:lpstr>
      <vt:lpstr>Перевіримо! </vt:lpstr>
      <vt:lpstr>Одноклітинні прокаріоти</vt:lpstr>
      <vt:lpstr>Слайд 21</vt:lpstr>
      <vt:lpstr>Слайд 22</vt:lpstr>
      <vt:lpstr>Форма бактерій</vt:lpstr>
      <vt:lpstr>Будова бактерій</vt:lpstr>
      <vt:lpstr>Слайд 25</vt:lpstr>
      <vt:lpstr>Перевіримо!</vt:lpstr>
      <vt:lpstr>Утворення спор</vt:lpstr>
      <vt:lpstr>Роль бактерій в природі</vt:lpstr>
      <vt:lpstr>Слайд 29</vt:lpstr>
      <vt:lpstr>Роль бактерій в житті людини</vt:lpstr>
      <vt:lpstr>Слайд 31</vt:lpstr>
      <vt:lpstr>Слайд 32</vt:lpstr>
      <vt:lpstr>Патогенні бактерії</vt:lpstr>
      <vt:lpstr>Слайд 34</vt:lpstr>
      <vt:lpstr>Перевіримо!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Віруси. Бактерії. Пріони</dc:title>
  <cp:lastModifiedBy>XTreme</cp:lastModifiedBy>
  <cp:revision>77</cp:revision>
  <dcterms:modified xsi:type="dcterms:W3CDTF">2011-04-11T13:28:44Z</dcterms:modified>
</cp:coreProperties>
</file>