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5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E088C-298B-4FF8-9B14-B653951258D0}" type="datetimeFigureOut">
              <a:rPr lang="uk-UA" smtClean="0"/>
              <a:t>03.12.2013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5F6993-3862-4F4D-9BA0-E2D8C8331689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1%D1%96%D0%BE%D0%BB%D0%BE%D0%B3%D1%96%D1%8F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znaimo.com.ua/%D0%93%D1%80%D0%B5%D1%86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0%D0%B4%D0%B0%D0%BF%D1%82%D0%B0%D1%86%D1%96%D1%8F_%28%D0%B1%D1%96%D0%BE%D0%BB%D0%BE%D0%B3%D1%96%D1%8F%29" TargetMode="External"/><Relationship Id="rId5" Type="http://schemas.openxmlformats.org/officeDocument/2006/relationships/hyperlink" Target="http://znaimo.com.ua/%D0%9A%D0%BE%D0%B5%D0%B2%D0%BE%D0%BB%D1%8E%D1%86%D1%96%D1%8F" TargetMode="External"/><Relationship Id="rId4" Type="http://schemas.openxmlformats.org/officeDocument/2006/relationships/hyperlink" Target="http://znaimo.com.ua/%D0%92%D0%B8%D0%B4_%28%D0%B1%D1%96%D0%BE%D0%BB%D0%BE%D0%B3%D1%96%D1%8F%2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E%D0%B4%D0%BE%D1%80%D0%BE%D1%81%D1%82%D1%96" TargetMode="External"/><Relationship Id="rId13" Type="http://schemas.openxmlformats.org/officeDocument/2006/relationships/hyperlink" Target="http://uk.wikipedia.org/wiki/%D0%9C%D1%96%D0%BA%D0%BE%D1%80%D0%B8%D0%B7%D0%B0" TargetMode="External"/><Relationship Id="rId18" Type="http://schemas.openxmlformats.org/officeDocument/2006/relationships/hyperlink" Target="http://uk.wikipedia.org/wiki/%D0%9C%D1%83%D1%82%D1%83%D0%B0%D0%BB%D1%96%D0%B7%D0%BC" TargetMode="External"/><Relationship Id="rId3" Type="http://schemas.openxmlformats.org/officeDocument/2006/relationships/hyperlink" Target="http://uk.wikipedia.org/wiki/%D0%97%D0%B0%D0%BF%D0%B8%D0%BB%D0%B5%D0%BD%D0%BD%D1%8F" TargetMode="External"/><Relationship Id="rId7" Type="http://schemas.openxmlformats.org/officeDocument/2006/relationships/hyperlink" Target="http://uk.wikipedia.org/wiki/%D0%93%D1%80%D0%B8%D0%B1" TargetMode="External"/><Relationship Id="rId12" Type="http://schemas.openxmlformats.org/officeDocument/2006/relationships/hyperlink" Target="http://uk.wikipedia.org/wiki/%D0%93%D1%80%D0%B8%D0%B1%D0%B8" TargetMode="External"/><Relationship Id="rId17" Type="http://schemas.openxmlformats.org/officeDocument/2006/relationships/hyperlink" Target="http://uk.wikipedia.org/wiki/%D0%A1%D0%B8%D0%BC%D0%B1%D1%96%D0%BE%D0%B7#cite_note-1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uk.wikipedia.org/wiki/%D0%9D%D0%B5%D0%BF%D0%B5%D0%BD%D1%82%D0%B5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8%D1%88%D0%B0%D0%B9%D0%BD%D0%B8%D0%BA" TargetMode="External"/><Relationship Id="rId11" Type="http://schemas.openxmlformats.org/officeDocument/2006/relationships/hyperlink" Target="http://uk.wikipedia.org/wiki/%D0%9F%D0%BE%D0%BF%D0%B5%D0%BB%D0%B8%D1%86%D1%8F" TargetMode="External"/><Relationship Id="rId5" Type="http://schemas.openxmlformats.org/officeDocument/2006/relationships/hyperlink" Target="http://uk.wikipedia.org/wiki/%D0%A2%D0%B2%D0%B0%D1%80%D0%B8%D0%BD%D0%B8" TargetMode="External"/><Relationship Id="rId15" Type="http://schemas.openxmlformats.org/officeDocument/2006/relationships/hyperlink" Target="http://uk.wikipedia.org/wiki/%D0%9A%D0%BE%D0%BC%D0%B0%D1%85%D0%BE%D1%97%D0%B4%D0%BD%D1%96_%D1%80%D0%BE%D1%81%D0%BB%D0%B8%D0%BD%D0%B8" TargetMode="External"/><Relationship Id="rId10" Type="http://schemas.openxmlformats.org/officeDocument/2006/relationships/hyperlink" Target="http://uk.wikipedia.org/wiki/%D0%92%D1%83%D0%B3%D0%BB%D0%B5%D0%B2%D0%BE%D0%B4%D0%B8" TargetMode="External"/><Relationship Id="rId4" Type="http://schemas.openxmlformats.org/officeDocument/2006/relationships/hyperlink" Target="http://uk.wikipedia.org/wiki/%D0%9F%D0%BE%D0%BA%D1%80%D0%B8%D1%82%D0%BE%D0%BD%D0%B0%D1%81%D1%96%D0%BD%D0%BD%D1%96" TargetMode="External"/><Relationship Id="rId9" Type="http://schemas.openxmlformats.org/officeDocument/2006/relationships/hyperlink" Target="http://uk.wikipedia.org/wiki/%D0%A4%D0%BE%D1%82%D0%BE%D1%81%D0%B8%D0%BD%D1%82%D0%B5%D0%B7" TargetMode="External"/><Relationship Id="rId14" Type="http://schemas.openxmlformats.org/officeDocument/2006/relationships/hyperlink" Target="http://uk.wikipedia.org/wiki/%D0%91%D0%BE%D1%80%D0%BD%D0%B5%D0%B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0%BB%D0%BE%D1%80%D0%BE%D0%BF%D0%BB%D0%B0%D1%81%D1%82%D0%B8" TargetMode="External"/><Relationship Id="rId3" Type="http://schemas.openxmlformats.org/officeDocument/2006/relationships/hyperlink" Target="http://uk.wikipedia.org/wiki/%D0%91%D1%96%D0%BE%D1%81%D1%84%D0%B5%D1%80%D0%B0" TargetMode="External"/><Relationship Id="rId7" Type="http://schemas.openxmlformats.org/officeDocument/2006/relationships/hyperlink" Target="http://uk.wikipedia.org/wiki/%D0%9C%D1%96%D1%82%D0%BE%D1%85%D0%BE%D0%BD%D0%B4%D1%80%D1%96%D1%9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5%D0%BD%D0%B4%D0%BE%D1%81%D0%B8%D0%BC%D0%B1%D1%96%D0%BE%D0%B3%D0%B5%D0%BD%D0%B5%D0%B7" TargetMode="External"/><Relationship Id="rId5" Type="http://schemas.openxmlformats.org/officeDocument/2006/relationships/hyperlink" Target="http://uk.wikipedia.org/wiki/%D0%9F%D0%B0%D1%80%D0%B0%D0%B7%D0%B8%D1%82%D0%B8%D0%B7%D0%BC" TargetMode="External"/><Relationship Id="rId4" Type="http://schemas.openxmlformats.org/officeDocument/2006/relationships/hyperlink" Target="http://uk.wikipedia.org/wiki/%D0%95%D0%B2%D0%BE%D0%BB%D1%8E%D1%86%D1%96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A1%D0%B8%D0%BC%D0%B1%D1%96%D0%BE%D0%B7#cite_note-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F%D0%B8%D0%BB%D0%BE%D0%BA" TargetMode="External"/><Relationship Id="rId13" Type="http://schemas.openxmlformats.org/officeDocument/2006/relationships/hyperlink" Target="http://znaimo.com.ua/%D0%90%D0%BC%D0%B5%D0%BD%D1%81%D0%B0%D0%BB%D1%96%D0%B7%D0%BC" TargetMode="External"/><Relationship Id="rId3" Type="http://schemas.openxmlformats.org/officeDocument/2006/relationships/hyperlink" Target="http://znaimo.com.ua/%D0%9C%D1%83%D1%82%D1%83%D0%B0%D0%BB%D1%96%D0%B7%D0%BC%D0%BE%D0%BC" TargetMode="External"/><Relationship Id="rId7" Type="http://schemas.openxmlformats.org/officeDocument/2006/relationships/hyperlink" Target="http://znaimo.com.ua/%D0%9E%D1%80%D1%85%D1%96%D0%B4%D0%B5%D1%97" TargetMode="External"/><Relationship Id="rId12" Type="http://schemas.openxmlformats.org/officeDocument/2006/relationships/hyperlink" Target="http://znaimo.com.ua/%D0%9A%D0%BE%D0%BC%D0%B5%D0%BD%D1%81%D0%B0%D0%BB%D1%96%D0%B7%D0%BC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A0%D0%BE%D1%81%D0%BB%D0%B8%D0%BD%D0%B8" TargetMode="External"/><Relationship Id="rId11" Type="http://schemas.openxmlformats.org/officeDocument/2006/relationships/hyperlink" Target="http://znaimo.com.ua/%D0%A1%D0%B8%D0%BC%D0%B1%D1%96%D0%BE%D0%BD%D1%82" TargetMode="External"/><Relationship Id="rId5" Type="http://schemas.openxmlformats.org/officeDocument/2006/relationships/hyperlink" Target="http://znaimo.com.ua/%D0%A2%D1%80%D0%B0%D0%B2%D0%BB%D0%B5%D0%BD%D0%BD%D1%8F" TargetMode="External"/><Relationship Id="rId10" Type="http://schemas.openxmlformats.org/officeDocument/2006/relationships/hyperlink" Target="http://znaimo.com.ua/%D0%9F%D0%B0%D1%80%D0%B0%D0%B7%D0%B8%D1%82%D0%B8%D0%B7%D0%BC" TargetMode="External"/><Relationship Id="rId4" Type="http://schemas.openxmlformats.org/officeDocument/2006/relationships/hyperlink" Target="http://znaimo.com.ua/%D0%91%D0%B0%D0%BA%D1%82%D0%B5%D1%80%D1%96%D1%97" TargetMode="External"/><Relationship Id="rId9" Type="http://schemas.openxmlformats.org/officeDocument/2006/relationships/hyperlink" Target="http://znaimo.com.ua/%D0%9A%D0%BE%D0%BC%D0%B0%D1%85%D0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naimo.com.ua/%D0%95%D0%BD%D0%B4%D0%BE%D1%81%D0%B8%D0%BC%D0%B1%D1%96%D0%BE%D1%82%D0%B8%D1%87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851648" cy="2002628"/>
          </a:xfrm>
        </p:spPr>
        <p:txBody>
          <a:bodyPr/>
          <a:lstStyle/>
          <a:p>
            <a:r>
              <a:rPr lang="uk-UA" dirty="0" smtClean="0"/>
              <a:t>Взаємовплив   рослин.</a:t>
            </a:r>
            <a:endParaRPr lang="uk-UA" dirty="0"/>
          </a:p>
        </p:txBody>
      </p:sp>
      <p:pic>
        <p:nvPicPr>
          <p:cNvPr id="1026" name="Picture 2" descr="C:\Users\Адмін\Desktop\презентація\101px-Rubens_Peale_with_a_Geran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3286148" cy="3863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ін\Desktop\презентація\5e5cd2c04c394344f67cb17a94d3a3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803197"/>
            <a:ext cx="4071966" cy="3054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r>
              <a:rPr lang="uk-UA" b="1" dirty="0" smtClean="0"/>
              <a:t>               Мутуалізм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364333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це такі взаємовідносини, коли види приносять один одному певну користь тільки в присутності один одного. Приклади:</a:t>
            </a:r>
            <a:br>
              <a:rPr lang="uk-UA" dirty="0" smtClean="0"/>
            </a:br>
            <a:r>
              <a:rPr lang="uk-UA" dirty="0" smtClean="0"/>
              <a:t>- бобові рослини й </a:t>
            </a:r>
            <a:r>
              <a:rPr lang="uk-UA" dirty="0" err="1" smtClean="0"/>
              <a:t>азотофіксуючі</a:t>
            </a:r>
            <a:r>
              <a:rPr lang="uk-UA" dirty="0" smtClean="0"/>
              <a:t> бактерії;</a:t>
            </a:r>
            <a:br>
              <a:rPr lang="uk-UA" dirty="0" smtClean="0"/>
            </a:br>
            <a:r>
              <a:rPr lang="uk-UA" dirty="0" smtClean="0"/>
              <a:t>- дерева й гриби;</a:t>
            </a:r>
            <a:br>
              <a:rPr lang="uk-UA" dirty="0" smtClean="0"/>
            </a:br>
            <a:r>
              <a:rPr lang="uk-UA" dirty="0" smtClean="0"/>
              <a:t>- лишайники (водорості + гриби);</a:t>
            </a:r>
            <a:br>
              <a:rPr lang="uk-UA" dirty="0" smtClean="0"/>
            </a:br>
            <a:r>
              <a:rPr lang="uk-UA" dirty="0" smtClean="0"/>
              <a:t>- терміти й найпростіші у їх шлунку;</a:t>
            </a:r>
            <a:br>
              <a:rPr lang="uk-UA" dirty="0" smtClean="0"/>
            </a:br>
            <a:r>
              <a:rPr lang="uk-UA" dirty="0" smtClean="0"/>
              <a:t>- орхідеї й комахоїдні птахи;</a:t>
            </a:r>
            <a:br>
              <a:rPr lang="uk-UA" dirty="0" smtClean="0"/>
            </a:br>
            <a:r>
              <a:rPr lang="uk-UA" dirty="0" smtClean="0"/>
              <a:t>- запилення квіток комахами, птахами, кажанами;</a:t>
            </a:r>
            <a:br>
              <a:rPr lang="uk-UA" dirty="0" smtClean="0"/>
            </a:br>
            <a:r>
              <a:rPr lang="uk-UA" dirty="0" smtClean="0"/>
              <a:t>- хижі мурашки й </a:t>
            </a:r>
            <a:r>
              <a:rPr lang="uk-UA" dirty="0" err="1" smtClean="0"/>
              <a:t>мірмекохорні</a:t>
            </a:r>
            <a:r>
              <a:rPr lang="uk-UA" dirty="0" smtClean="0"/>
              <a:t> рослини (мімози, акації);</a:t>
            </a:r>
            <a:br>
              <a:rPr lang="uk-UA" dirty="0" smtClean="0"/>
            </a:br>
            <a:r>
              <a:rPr lang="uk-UA" dirty="0" smtClean="0"/>
              <a:t>- людина й культурні рослини;</a:t>
            </a:r>
            <a:br>
              <a:rPr lang="uk-UA" dirty="0" smtClean="0"/>
            </a:br>
            <a:r>
              <a:rPr lang="uk-UA" dirty="0" smtClean="0"/>
              <a:t>- кишкові симбіонти, які беруть участь у переробці грубих рослинних кормів, що виявлені в багатьох тварин (жуйні, гризуни, жуки-точильники).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ін\Desktop\презентація\0a1fc8bbcd7b8974075a4709f8e46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14818"/>
            <a:ext cx="3238421" cy="24314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uk-UA" b="1" dirty="0" smtClean="0"/>
              <a:t>             Коменсалізм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01122" cy="400052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Ц</a:t>
            </a:r>
            <a:r>
              <a:rPr lang="uk-UA" dirty="0" smtClean="0"/>
              <a:t>е </a:t>
            </a:r>
            <a:r>
              <a:rPr lang="uk-UA" dirty="0" smtClean="0"/>
              <a:t>така форма взаємовідносин між двома видами, коли діяльність одного з них дає корм або надає притулку іншому (</a:t>
            </a:r>
            <a:r>
              <a:rPr lang="uk-UA" dirty="0" err="1" smtClean="0"/>
              <a:t>коменсалу</a:t>
            </a:r>
            <a:r>
              <a:rPr lang="uk-UA" dirty="0" smtClean="0"/>
              <a:t>). В системі знаків це 0+. В екології коменсалізм ще інакше називають </a:t>
            </a:r>
            <a:r>
              <a:rPr lang="uk-UA" dirty="0" err="1" smtClean="0"/>
              <a:t>нахлібництвом</a:t>
            </a:r>
            <a:r>
              <a:rPr lang="uk-UA" dirty="0" smtClean="0"/>
              <a:t>. Приклади таких взаємовідносин:</a:t>
            </a:r>
            <a:br>
              <a:rPr lang="uk-UA" dirty="0" smtClean="0"/>
            </a:br>
            <a:r>
              <a:rPr lang="uk-UA" dirty="0" smtClean="0"/>
              <a:t>- леви й гієни, які підбирають залишки здобичі, що залишилась;</a:t>
            </a:r>
            <a:br>
              <a:rPr lang="uk-UA" dirty="0" smtClean="0"/>
            </a:br>
            <a:r>
              <a:rPr lang="uk-UA" dirty="0" smtClean="0"/>
              <a:t>- великі акули й риби-прилипали, що супроводжують їх;</a:t>
            </a:r>
            <a:br>
              <a:rPr lang="uk-UA" dirty="0" smtClean="0"/>
            </a:br>
            <a:r>
              <a:rPr lang="uk-UA" dirty="0" smtClean="0"/>
              <a:t>- молодь риб, що ховається під парасольками захищених жалкими нитками медуз;</a:t>
            </a:r>
            <a:br>
              <a:rPr lang="uk-UA" dirty="0" smtClean="0"/>
            </a:br>
            <a:r>
              <a:rPr lang="uk-UA" dirty="0" smtClean="0"/>
              <a:t>- поселення рослин-епіфітів на корі дерев.</a:t>
            </a:r>
          </a:p>
          <a:p>
            <a:r>
              <a:rPr lang="uk-UA" dirty="0" smtClean="0"/>
              <a:t>Відносини типу коменсалізму дуже важливі в природі. Вони сприяють повнішому освоєнню середовища й використанню ресурсів. Інколи коменсалізм переходить в інші типи відносин, наприклад у паразитизм.</a:t>
            </a:r>
          </a:p>
          <a:p>
            <a:endParaRPr lang="uk-UA" dirty="0"/>
          </a:p>
        </p:txBody>
      </p:sp>
      <p:pic>
        <p:nvPicPr>
          <p:cNvPr id="8195" name="Picture 3" descr="C:\Users\Адмін\Desktop\презентація\i+65+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7" y="4143380"/>
            <a:ext cx="377192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ін\Desktop\презентація\аа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7748542" cy="4829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 залежності від характеру взаємовідносин </a:t>
            </a:r>
            <a:r>
              <a:rPr lang="uk-UA" dirty="0" err="1" smtClean="0"/>
              <a:t>видів-комменсалов</a:t>
            </a:r>
            <a:r>
              <a:rPr lang="uk-UA" dirty="0" smtClean="0"/>
              <a:t> виділяють три види: </a:t>
            </a:r>
          </a:p>
          <a:p>
            <a:r>
              <a:rPr lang="uk-UA" dirty="0" err="1" smtClean="0"/>
              <a:t>комменсал</a:t>
            </a:r>
            <a:r>
              <a:rPr lang="uk-UA" dirty="0" smtClean="0"/>
              <a:t> обмежується використанням їжі організму іншого виду (наприклад, в звивинах раковини рака-самітника мешкає кільчастий хробак з роду </a:t>
            </a:r>
            <a:r>
              <a:rPr lang="en-US" dirty="0" err="1" smtClean="0"/>
              <a:t>Nereis</a:t>
            </a:r>
            <a:r>
              <a:rPr lang="en-US" dirty="0" smtClean="0"/>
              <a:t>, </a:t>
            </a:r>
            <a:r>
              <a:rPr lang="uk-UA" dirty="0" smtClean="0"/>
              <a:t>що харчується залишками їжі раку); </a:t>
            </a:r>
          </a:p>
          <a:p>
            <a:r>
              <a:rPr lang="uk-UA" dirty="0" err="1" smtClean="0"/>
              <a:t>комменсал</a:t>
            </a:r>
            <a:r>
              <a:rPr lang="uk-UA" dirty="0" smtClean="0"/>
              <a:t> прикріплюється до організму іншого виду, який стає "господарем" (наприклад, риба-прилипала плавником-присоском прикріплюється до шкіри акул та інших великих риб, пересуваючись з їх допомогою); </a:t>
            </a:r>
          </a:p>
          <a:p>
            <a:r>
              <a:rPr lang="uk-UA" dirty="0" err="1" smtClean="0"/>
              <a:t>комменсал</a:t>
            </a:r>
            <a:r>
              <a:rPr lang="uk-UA" dirty="0" smtClean="0"/>
              <a:t> селиться у внутрішніх органах хазяїна (наприклад, деякі </a:t>
            </a:r>
            <a:r>
              <a:rPr lang="uk-UA" dirty="0" err="1" smtClean="0"/>
              <a:t>жгутиконосци</a:t>
            </a:r>
            <a:r>
              <a:rPr lang="uk-UA" dirty="0" smtClean="0"/>
              <a:t> мешкають в кишечнику ссавців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ін\Desktop\презентація\дждьждьджьд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7048536" cy="5286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357214"/>
            <a:ext cx="8229600" cy="1143000"/>
          </a:xfrm>
        </p:spPr>
        <p:txBody>
          <a:bodyPr/>
          <a:lstStyle/>
          <a:p>
            <a:r>
              <a:rPr lang="uk-UA" b="1" dirty="0" smtClean="0"/>
              <a:t>              Аменсалізм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400052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Це </a:t>
            </a:r>
            <a:r>
              <a:rPr lang="uk-UA" dirty="0" smtClean="0"/>
              <a:t>такий тип взаємодії, коли один із видів, що взаємодіють, пригнічується іншим, тоді як другий вид від такого спільного життя не отримує ні шкоди, ні користі. Така форма взаємодії частіше зустрічається в рослин. Наприклад, </a:t>
            </a:r>
            <a:r>
              <a:rPr lang="uk-UA" dirty="0" err="1" smtClean="0"/>
              <a:t>світлолюбиві</a:t>
            </a:r>
            <a:r>
              <a:rPr lang="uk-UA" dirty="0" smtClean="0"/>
              <a:t> трав'янисті види, які ростуть під ялиною, відчувають пригнічення внаслідок сильного затінення їх кроною, тоді як для самого дерева їх сусідство може бути байдужим. Або </a:t>
            </a:r>
            <a:r>
              <a:rPr lang="uk-UA" dirty="0" err="1" smtClean="0"/>
              <a:t>гриб-пеніцил</a:t>
            </a:r>
            <a:r>
              <a:rPr lang="uk-UA" dirty="0" smtClean="0"/>
              <a:t> негативно впливає на бактерії в чашці Петрі, тоді як бактерії на гриб не впливають. Аменсалізм широко розповсюджений у водному середовищі. Так, синьо-зелені водорості, розмножуючись, призводять до отруєння водної фауни.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uk-UA" b="1" dirty="0" smtClean="0"/>
              <a:t>                Нейтралізм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071546"/>
            <a:ext cx="4857784" cy="514353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форма </a:t>
            </a:r>
            <a:r>
              <a:rPr lang="ru-RU" dirty="0" err="1" smtClean="0"/>
              <a:t>біотичних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коли </a:t>
            </a:r>
            <a:r>
              <a:rPr lang="ru-RU" dirty="0" err="1" smtClean="0"/>
              <a:t>співжиття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на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не </a:t>
            </a:r>
            <a:r>
              <a:rPr lang="ru-RU" dirty="0" err="1" smtClean="0"/>
              <a:t>викликає</a:t>
            </a:r>
            <a:r>
              <a:rPr lang="ru-RU" dirty="0" smtClean="0"/>
              <a:t> для них </a:t>
            </a:r>
            <a:r>
              <a:rPr lang="ru-RU" dirty="0" err="1" smtClean="0"/>
              <a:t>ані</a:t>
            </a:r>
            <a:r>
              <a:rPr lang="ru-RU" dirty="0" smtClean="0"/>
              <a:t> </a:t>
            </a:r>
            <a:r>
              <a:rPr lang="ru-RU" dirty="0" err="1" smtClean="0"/>
              <a:t>позитивних</a:t>
            </a:r>
            <a:r>
              <a:rPr lang="ru-RU" dirty="0" smtClean="0"/>
              <a:t>, </a:t>
            </a:r>
            <a:r>
              <a:rPr lang="ru-RU" dirty="0" err="1" smtClean="0"/>
              <a:t>ані</a:t>
            </a:r>
            <a:r>
              <a:rPr lang="ru-RU" dirty="0" smtClean="0"/>
              <a:t> </a:t>
            </a:r>
            <a:r>
              <a:rPr lang="ru-RU" dirty="0" err="1" smtClean="0"/>
              <a:t>негативних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. За </a:t>
            </a:r>
            <a:r>
              <a:rPr lang="ru-RU" dirty="0" err="1" smtClean="0"/>
              <a:t>нейтралізму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не </a:t>
            </a:r>
            <a:r>
              <a:rPr lang="ru-RU" dirty="0" err="1" smtClean="0"/>
              <a:t>пов'язані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одним </a:t>
            </a:r>
            <a:r>
              <a:rPr lang="ru-RU" dirty="0" err="1" smtClean="0"/>
              <a:t>безпосередньо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білки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лосі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в одному </a:t>
            </a:r>
            <a:r>
              <a:rPr lang="ru-RU" dirty="0" err="1" smtClean="0"/>
              <a:t>лісі</a:t>
            </a:r>
            <a:r>
              <a:rPr lang="ru-RU" dirty="0" smtClean="0"/>
              <a:t>, практично не </a:t>
            </a:r>
            <a:r>
              <a:rPr lang="ru-RU" dirty="0" err="1" smtClean="0"/>
              <a:t>контактують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одним.</a:t>
            </a:r>
          </a:p>
          <a:p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міжвидових</a:t>
            </a:r>
            <a:r>
              <a:rPr lang="ru-RU" dirty="0" smtClean="0"/>
              <a:t> </a:t>
            </a:r>
            <a:r>
              <a:rPr lang="ru-RU" dirty="0" err="1" smtClean="0"/>
              <a:t>взаємовідносин</a:t>
            </a:r>
            <a:r>
              <a:rPr lang="ru-RU" dirty="0" smtClean="0"/>
              <a:t> за </a:t>
            </a:r>
            <a:r>
              <a:rPr lang="ru-RU" dirty="0" err="1" smtClean="0"/>
              <a:t>певних</a:t>
            </a:r>
            <a:r>
              <a:rPr lang="ru-RU" dirty="0" smtClean="0"/>
              <a:t> умов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переходити</a:t>
            </a:r>
            <a:r>
              <a:rPr lang="ru-RU" dirty="0" smtClean="0"/>
              <a:t> один в </a:t>
            </a:r>
            <a:r>
              <a:rPr lang="ru-RU" dirty="0" err="1" smtClean="0"/>
              <a:t>другий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мутуалізм</a:t>
            </a:r>
            <a:r>
              <a:rPr lang="ru-RU" dirty="0" smtClean="0"/>
              <a:t> у паразитизм,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коменсалізм</a:t>
            </a:r>
            <a:r>
              <a:rPr lang="ru-RU" dirty="0" smtClean="0"/>
              <a:t> у </a:t>
            </a:r>
            <a:r>
              <a:rPr lang="ru-RU" dirty="0" err="1" smtClean="0"/>
              <a:t>конкуренцію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10242" name="Picture 2" descr="C:\Users\Адмін\Desktop\презентація\tumblr_mivyobfQ501ruuglmo1_500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214422"/>
            <a:ext cx="4762500" cy="342900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389120"/>
          </a:xfrm>
        </p:spPr>
        <p:txBody>
          <a:bodyPr/>
          <a:lstStyle/>
          <a:p>
            <a:r>
              <a:rPr lang="uk-UA" b="1" dirty="0" smtClean="0"/>
              <a:t>Симбіоз</a:t>
            </a:r>
            <a:r>
              <a:rPr lang="uk-UA" dirty="0" smtClean="0"/>
              <a:t> (від </a:t>
            </a:r>
            <a:r>
              <a:rPr lang="uk-UA" dirty="0" err="1" smtClean="0">
                <a:hlinkClick r:id="rId2" tooltip="Грецька мова"/>
              </a:rPr>
              <a:t>греч</a:t>
            </a:r>
            <a:r>
              <a:rPr lang="uk-UA" dirty="0" smtClean="0">
                <a:hlinkClick r:id="rId2" tooltip="Грецька мова"/>
              </a:rPr>
              <a:t>.</a:t>
            </a:r>
            <a:r>
              <a:rPr lang="uk-UA" dirty="0" smtClean="0"/>
              <a:t> </a:t>
            </a:r>
            <a:r>
              <a:rPr lang="el-GR" dirty="0" smtClean="0"/>
              <a:t>συμ- - "</a:t>
            </a:r>
            <a:r>
              <a:rPr lang="uk-UA" dirty="0" smtClean="0"/>
              <a:t>Спільно" і </a:t>
            </a:r>
            <a:r>
              <a:rPr lang="el-GR" dirty="0" smtClean="0"/>
              <a:t>βίος - "</a:t>
            </a:r>
            <a:r>
              <a:rPr lang="uk-UA" dirty="0" smtClean="0"/>
              <a:t>Життя") - це тісна і тривале співіснування представників різних </a:t>
            </a:r>
            <a:r>
              <a:rPr lang="uk-UA" dirty="0" smtClean="0">
                <a:hlinkClick r:id="rId3" tooltip="Біологія"/>
              </a:rPr>
              <a:t>біологічних</a:t>
            </a:r>
            <a:r>
              <a:rPr lang="uk-UA" dirty="0" smtClean="0"/>
              <a:t> </a:t>
            </a:r>
            <a:r>
              <a:rPr lang="uk-UA" dirty="0" smtClean="0">
                <a:hlinkClick r:id="rId4" tooltip="Вид (біологія)"/>
              </a:rPr>
              <a:t>видів</a:t>
            </a:r>
            <a:r>
              <a:rPr lang="uk-UA" dirty="0" smtClean="0"/>
              <a:t>. При цьому в ході </a:t>
            </a:r>
            <a:r>
              <a:rPr lang="uk-UA" dirty="0" err="1" smtClean="0">
                <a:hlinkClick r:id="rId5" tooltip="Коеволюція"/>
              </a:rPr>
              <a:t>коеволюції</a:t>
            </a:r>
            <a:r>
              <a:rPr lang="uk-UA" dirty="0" smtClean="0"/>
              <a:t> відбувається їх </a:t>
            </a:r>
            <a:r>
              <a:rPr lang="uk-UA" dirty="0" err="1" smtClean="0">
                <a:hlinkClick r:id="rId6" tooltip="Адаптація (біологія)"/>
              </a:rPr>
              <a:t>взаімоадаптація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2050" name="Picture 2" descr="C:\Users\Адмін\Desktop\презентація\293063_dbfkrM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2143116"/>
            <a:ext cx="6000750" cy="450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ін\Desktop\презентація\wallpaper.big-pqq.cs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929174"/>
            <a:ext cx="257176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58204" cy="92869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         Приклади </a:t>
            </a:r>
            <a:r>
              <a:rPr lang="uk-UA" b="1" dirty="0" smtClean="0"/>
              <a:t>симбіозів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714908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hlinkClick r:id="rId3" tooltip="Запилення"/>
              </a:rPr>
              <a:t>Запилення</a:t>
            </a:r>
            <a:r>
              <a:rPr lang="uk-UA" dirty="0" smtClean="0"/>
              <a:t> </a:t>
            </a:r>
            <a:r>
              <a:rPr lang="uk-UA" dirty="0" smtClean="0">
                <a:hlinkClick r:id="rId4" tooltip="Покритонасінні"/>
              </a:rPr>
              <a:t>квіткових рослин</a:t>
            </a:r>
            <a:r>
              <a:rPr lang="uk-UA" dirty="0" smtClean="0"/>
              <a:t> комахами, в ході якого комахи харчуються нектаром. Транспортування насіння рослин </a:t>
            </a:r>
            <a:r>
              <a:rPr lang="uk-UA" dirty="0" smtClean="0">
                <a:hlinkClick r:id="rId5" tooltip="Тварини"/>
              </a:rPr>
              <a:t>тваринами</a:t>
            </a:r>
            <a:r>
              <a:rPr lang="uk-UA" dirty="0" smtClean="0"/>
              <a:t>, які поїдають плоди і виділяють неперетравлене насіння разом з послідом у іншому місці. </a:t>
            </a:r>
            <a:r>
              <a:rPr lang="uk-UA" dirty="0" smtClean="0">
                <a:hlinkClick r:id="rId6" tooltip="Лишайник"/>
              </a:rPr>
              <a:t>Лишайник</a:t>
            </a:r>
            <a:r>
              <a:rPr lang="uk-UA" dirty="0" smtClean="0"/>
              <a:t> складається з </a:t>
            </a:r>
            <a:r>
              <a:rPr lang="uk-UA" dirty="0" smtClean="0">
                <a:hlinkClick r:id="rId7" tooltip="Гриб"/>
              </a:rPr>
              <a:t>гриба</a:t>
            </a:r>
            <a:r>
              <a:rPr lang="uk-UA" dirty="0" smtClean="0"/>
              <a:t> і </a:t>
            </a:r>
            <a:r>
              <a:rPr lang="uk-UA" dirty="0" smtClean="0">
                <a:hlinkClick r:id="rId8" tooltip="Водорості"/>
              </a:rPr>
              <a:t>водорості</a:t>
            </a:r>
            <a:r>
              <a:rPr lang="uk-UA" dirty="0" smtClean="0"/>
              <a:t>. </a:t>
            </a:r>
            <a:r>
              <a:rPr lang="uk-UA" dirty="0" err="1" smtClean="0"/>
              <a:t>Водорость</a:t>
            </a:r>
            <a:r>
              <a:rPr lang="uk-UA" dirty="0" smtClean="0"/>
              <a:t> в результаті </a:t>
            </a:r>
            <a:r>
              <a:rPr lang="uk-UA" dirty="0" smtClean="0">
                <a:hlinkClick r:id="rId9" tooltip="Фотосинтез"/>
              </a:rPr>
              <a:t>фотосинтезу</a:t>
            </a:r>
            <a:r>
              <a:rPr lang="uk-UA" dirty="0" smtClean="0"/>
              <a:t> проводить органічні речовини (</a:t>
            </a:r>
            <a:r>
              <a:rPr lang="uk-UA" dirty="0" smtClean="0">
                <a:hlinkClick r:id="rId10" tooltip="Вуглеводи"/>
              </a:rPr>
              <a:t>вуглеводи</a:t>
            </a:r>
            <a:r>
              <a:rPr lang="uk-UA" dirty="0" smtClean="0"/>
              <a:t>), що використовуються грибом, а той поставляє воду і мінеральні речовини. Деякі мурашки захищають («пасуть») </a:t>
            </a:r>
            <a:r>
              <a:rPr lang="uk-UA" dirty="0" smtClean="0">
                <a:hlinkClick r:id="rId11" tooltip="Попелиця"/>
              </a:rPr>
              <a:t>попелицю</a:t>
            </a:r>
            <a:r>
              <a:rPr lang="uk-UA" dirty="0" smtClean="0"/>
              <a:t> і замість цього одержують від неї виділення, що містять цукор. Багато </a:t>
            </a:r>
            <a:r>
              <a:rPr lang="uk-UA" dirty="0" smtClean="0">
                <a:hlinkClick r:id="rId12" tooltip="Гриби"/>
              </a:rPr>
              <a:t>грибів</a:t>
            </a:r>
            <a:r>
              <a:rPr lang="uk-UA" dirty="0" smtClean="0"/>
              <a:t> одержують від дерева живильні речовини і забезпечує його мінеральними речовинами (</a:t>
            </a:r>
            <a:r>
              <a:rPr lang="uk-UA" dirty="0" smtClean="0">
                <a:hlinkClick r:id="rId13" tooltip="Мікориза"/>
              </a:rPr>
              <a:t>мікориза</a:t>
            </a:r>
            <a:r>
              <a:rPr lang="uk-UA" dirty="0" smtClean="0"/>
              <a:t>). Біологи виявили взаємовигідне співробітництво між мурахами </a:t>
            </a:r>
            <a:r>
              <a:rPr lang="en-US" i="1" dirty="0" err="1" smtClean="0"/>
              <a:t>Camponotus</a:t>
            </a:r>
            <a:r>
              <a:rPr lang="en-US" i="1" dirty="0" smtClean="0"/>
              <a:t> </a:t>
            </a:r>
            <a:r>
              <a:rPr lang="en-US" i="1" dirty="0" err="1" smtClean="0"/>
              <a:t>schmitzi</a:t>
            </a:r>
            <a:r>
              <a:rPr lang="en-US" dirty="0" smtClean="0"/>
              <a:t>, </a:t>
            </a:r>
            <a:r>
              <a:rPr lang="uk-UA" dirty="0" smtClean="0"/>
              <a:t>що мешкають на </a:t>
            </a:r>
            <a:r>
              <a:rPr lang="uk-UA" dirty="0" smtClean="0">
                <a:hlinkClick r:id="rId14" tooltip="Борнео"/>
              </a:rPr>
              <a:t>Борнео</a:t>
            </a:r>
            <a:r>
              <a:rPr lang="uk-UA" dirty="0" smtClean="0"/>
              <a:t>, і </a:t>
            </a:r>
            <a:r>
              <a:rPr lang="uk-UA" dirty="0" smtClean="0">
                <a:hlinkClick r:id="rId15" tooltip="Комахоїдні рослини"/>
              </a:rPr>
              <a:t>комахоїдними рослинами</a:t>
            </a:r>
            <a:r>
              <a:rPr lang="uk-UA" dirty="0" smtClean="0"/>
              <a:t> </a:t>
            </a:r>
            <a:r>
              <a:rPr lang="uk-UA" dirty="0" err="1" smtClean="0">
                <a:hlinkClick r:id="rId16" tooltip="Непентес"/>
              </a:rPr>
              <a:t>непентесами</a:t>
            </a:r>
            <a:r>
              <a:rPr lang="uk-UA" dirty="0" smtClean="0"/>
              <a:t> (</a:t>
            </a:r>
            <a:r>
              <a:rPr lang="en-US" i="1" dirty="0" smtClean="0"/>
              <a:t>Nepenthes </a:t>
            </a:r>
            <a:r>
              <a:rPr lang="en-US" i="1" dirty="0" err="1" smtClean="0"/>
              <a:t>bicalcarata</a:t>
            </a:r>
            <a:r>
              <a:rPr lang="en-US" dirty="0" smtClean="0"/>
              <a:t>)</a:t>
            </a:r>
            <a:r>
              <a:rPr lang="en-US" baseline="30000" dirty="0" smtClean="0">
                <a:hlinkClick r:id="rId17"/>
              </a:rPr>
              <a:t>[1]</a:t>
            </a:r>
            <a:r>
              <a:rPr lang="en-US" dirty="0" smtClean="0"/>
              <a:t>. </a:t>
            </a:r>
            <a:r>
              <a:rPr lang="uk-UA" dirty="0" smtClean="0"/>
              <a:t>Це перший відомий випадок </a:t>
            </a:r>
            <a:r>
              <a:rPr lang="uk-UA" dirty="0" smtClean="0">
                <a:hlinkClick r:id="rId18" tooltip="Мутуалізм"/>
              </a:rPr>
              <a:t>мутуалізму</a:t>
            </a:r>
            <a:r>
              <a:rPr lang="uk-UA" dirty="0" smtClean="0"/>
              <a:t> між комахами і комахоїдними рослинами.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ін\Desktop\презентація\neymovirno_krasivi_foto_u_vikonanni_kokoszkaa_barbara_florczy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3857652" cy="2658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Симбіоз і еволюція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378621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У земній </a:t>
            </a:r>
            <a:r>
              <a:rPr lang="uk-UA" dirty="0" smtClean="0">
                <a:hlinkClick r:id="rId3" tooltip="Біосфера"/>
              </a:rPr>
              <a:t>біосфері</a:t>
            </a:r>
            <a:r>
              <a:rPr lang="uk-UA" dirty="0" smtClean="0"/>
              <a:t>, в якій найбільші шанси на виживання має в своєму розпорядженні найбільш пристосований, загальна користь </a:t>
            </a:r>
            <a:r>
              <a:rPr lang="uk-UA" dirty="0" err="1" smtClean="0"/>
              <a:t>симбіозних</a:t>
            </a:r>
            <a:r>
              <a:rPr lang="uk-UA" dirty="0" smtClean="0"/>
              <a:t> відносин має велике значення для розуміння </a:t>
            </a:r>
            <a:r>
              <a:rPr lang="uk-UA" dirty="0" smtClean="0">
                <a:hlinkClick r:id="rId4" tooltip="Еволюція"/>
              </a:rPr>
              <a:t>еволюції</a:t>
            </a:r>
            <a:r>
              <a:rPr lang="uk-UA" dirty="0" smtClean="0"/>
              <a:t>. Здатність використовувати допомогу інших видів і їх здібностей може принести швидку і значну вигоду. На початку ця допомога використовується односторонньо у формі </a:t>
            </a:r>
            <a:r>
              <a:rPr lang="uk-UA" dirty="0" smtClean="0">
                <a:hlinkClick r:id="rId5" tooltip="Паразитизм"/>
              </a:rPr>
              <a:t>паразитизму</a:t>
            </a:r>
            <a:r>
              <a:rPr lang="uk-UA" dirty="0" smtClean="0"/>
              <a:t>, але в ході часу завдяки обопільному пристосуванню ці відносини можуть стати взаємно корисними і навіть необхідними. У природі спостерігаються всі перехідні ступені між радикальним паразитизмом і фактичним злиттям організмів.</a:t>
            </a:r>
          </a:p>
          <a:p>
            <a:r>
              <a:rPr lang="uk-UA" dirty="0" smtClean="0"/>
              <a:t>Теорія </a:t>
            </a:r>
            <a:r>
              <a:rPr lang="uk-UA" dirty="0" err="1" smtClean="0">
                <a:hlinkClick r:id="rId6" tooltip="Ендосимбіогенез"/>
              </a:rPr>
              <a:t>ендосимбіогенезу</a:t>
            </a:r>
            <a:r>
              <a:rPr lang="uk-UA" dirty="0" smtClean="0"/>
              <a:t> описує виникнення в процесі еволюції «складних» ядерних кліток еукаріот шляхом формування симбіозу простіших форм: випадкового захоплення крупною хижою кліткою дрібніших прокаріот, що згодом продовжили існування усередині крупної клітки, але що втратили частину своєї самостійності і що дали початок </a:t>
            </a:r>
            <a:r>
              <a:rPr lang="uk-UA" dirty="0" smtClean="0">
                <a:hlinkClick r:id="rId7" tooltip="Мітохондрії"/>
              </a:rPr>
              <a:t>мітохондріям</a:t>
            </a:r>
            <a:r>
              <a:rPr lang="uk-UA" dirty="0" smtClean="0"/>
              <a:t> і </a:t>
            </a:r>
            <a:r>
              <a:rPr lang="uk-UA" dirty="0" smtClean="0">
                <a:hlinkClick r:id="rId8" tooltip="Хлоропласти"/>
              </a:rPr>
              <a:t>хлоропластам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Гриби-агрономи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6000760" cy="521497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Європейські вчені досліджували симбіотичні відносини між грибами і </a:t>
            </a:r>
            <a:r>
              <a:rPr lang="uk-UA" dirty="0" err="1" smtClean="0"/>
              <a:t>грунтовими</a:t>
            </a:r>
            <a:r>
              <a:rPr lang="uk-UA" dirty="0" smtClean="0"/>
              <a:t> бактеріями. Це тривіальне завдання вони вирішували за допомогою оцінки потоків речовин від грибів до бактерій і від бактерій до грибів на різних стадіях життєвого циклу грибів, отримавши у результаті зовсім нетривіальний результат</a:t>
            </a:r>
            <a:r>
              <a:rPr lang="uk-UA" baseline="30000" dirty="0" smtClean="0">
                <a:hlinkClick r:id="rId2"/>
              </a:rPr>
              <a:t>[4]</a:t>
            </a:r>
            <a:r>
              <a:rPr lang="uk-UA" dirty="0" smtClean="0"/>
              <a:t>. Виявилося, що взаємодія грибів і бактерій дуже нагадує сільськогосподарську практику. Гриби вирощують поряд з собою певну бактеріальну монокультуру, підгодовують її, збирають урожай, зберігаючи його у спеціальних місцях, та ще й запасаються «розсадою » для наступних посівів. Цей підхід до тлумачення симбіотичних відносин серед нижчих організмів суттєво збагачує наші уявлення і про власну землеробську діяльність, і про еволюцію симбіозу у грибів і бактерій.</a:t>
            </a:r>
            <a:endParaRPr lang="uk-UA" dirty="0"/>
          </a:p>
        </p:txBody>
      </p:sp>
      <p:pic>
        <p:nvPicPr>
          <p:cNvPr id="14339" name="Picture 3" descr="C:\Users\Адмін\Desktop\презентація\iвв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867486" cy="192880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ін\Desktop\презентація\88060478_86175127_81530385_1284592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115195" cy="4214842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У природі зустрічається широкий спектр прикладів взаємовигідного симбіозу ( </a:t>
            </a:r>
            <a:r>
              <a:rPr lang="uk-UA" dirty="0" smtClean="0">
                <a:hlinkClick r:id="rId3" tooltip="Мутуалізмом"/>
              </a:rPr>
              <a:t>мутуалізмом</a:t>
            </a:r>
            <a:r>
              <a:rPr lang="uk-UA" dirty="0" smtClean="0"/>
              <a:t>). Від шлункових і кишкових </a:t>
            </a:r>
            <a:r>
              <a:rPr lang="uk-UA" dirty="0" smtClean="0">
                <a:hlinkClick r:id="rId4" tooltip="Бактерії"/>
              </a:rPr>
              <a:t>бактерій</a:t>
            </a:r>
            <a:r>
              <a:rPr lang="uk-UA" dirty="0" smtClean="0"/>
              <a:t>, без яких було б неможливо </a:t>
            </a:r>
            <a:r>
              <a:rPr lang="uk-UA" dirty="0" smtClean="0">
                <a:hlinkClick r:id="rId5" tooltip="Травлення"/>
              </a:rPr>
              <a:t>травлення</a:t>
            </a:r>
            <a:r>
              <a:rPr lang="uk-UA" dirty="0" smtClean="0"/>
              <a:t>, до </a:t>
            </a:r>
            <a:r>
              <a:rPr lang="uk-UA" dirty="0" smtClean="0">
                <a:hlinkClick r:id="rId6" tooltip="Рослини"/>
              </a:rPr>
              <a:t>рослин</a:t>
            </a:r>
            <a:r>
              <a:rPr lang="uk-UA" dirty="0" smtClean="0"/>
              <a:t> (часто </a:t>
            </a:r>
            <a:r>
              <a:rPr lang="uk-UA" dirty="0" smtClean="0">
                <a:hlinkClick r:id="rId7" tooltip="Орхідеї"/>
              </a:rPr>
              <a:t>орхідеї</a:t>
            </a:r>
            <a:r>
              <a:rPr lang="uk-UA" dirty="0" smtClean="0"/>
              <a:t>), чию </a:t>
            </a:r>
            <a:r>
              <a:rPr lang="uk-UA" dirty="0" smtClean="0">
                <a:hlinkClick r:id="rId8" tooltip="Пилок"/>
              </a:rPr>
              <a:t>пилок</a:t>
            </a:r>
            <a:r>
              <a:rPr lang="uk-UA" dirty="0" smtClean="0"/>
              <a:t> може поширювати тільки один, певний вид </a:t>
            </a:r>
            <a:r>
              <a:rPr lang="uk-UA" dirty="0" smtClean="0">
                <a:hlinkClick r:id="rId9" tooltip="Комахи"/>
              </a:rPr>
              <a:t>комах</a:t>
            </a:r>
            <a:r>
              <a:rPr lang="uk-UA" dirty="0" smtClean="0"/>
              <a:t>. Такі відносини успішні завжди, коли вони збільшують шанси обох партнерів на виживання. Здійснювані в ході симбіозу дії або вироблювані речовини є для партнерів істотними і незамінними. В узагальненому розумінні такий симбіоз - проміжна ланка між взаємодією і злиттям. </a:t>
            </a:r>
          </a:p>
          <a:p>
            <a:r>
              <a:rPr lang="uk-UA" dirty="0" smtClean="0"/>
              <a:t>У більш широкому науковому розумінні симбіоз є будь-яку форму взаємодії між організмами різних видів, у тому числі </a:t>
            </a:r>
            <a:r>
              <a:rPr lang="uk-UA" dirty="0" smtClean="0">
                <a:hlinkClick r:id="rId10" tooltip="Паразитизм"/>
              </a:rPr>
              <a:t>паразитизм</a:t>
            </a:r>
            <a:r>
              <a:rPr lang="uk-UA" dirty="0" smtClean="0"/>
              <a:t> - відносини, вигідні одному, але шкідливі іншому </a:t>
            </a:r>
            <a:r>
              <a:rPr lang="uk-UA" dirty="0" smtClean="0">
                <a:hlinkClick r:id="rId11" tooltip="Симбіонт"/>
              </a:rPr>
              <a:t>симбіонти</a:t>
            </a:r>
            <a:r>
              <a:rPr lang="uk-UA" dirty="0" smtClean="0"/>
              <a:t>. Обопільно вигідний вид симбіозу називають </a:t>
            </a:r>
            <a:r>
              <a:rPr lang="uk-UA" dirty="0" smtClean="0">
                <a:hlinkClick r:id="rId3" tooltip="Мутуалізмом"/>
              </a:rPr>
              <a:t>мутуалізмом</a:t>
            </a:r>
            <a:r>
              <a:rPr lang="uk-UA" dirty="0" smtClean="0"/>
              <a:t>. </a:t>
            </a:r>
            <a:r>
              <a:rPr lang="uk-UA" dirty="0" smtClean="0">
                <a:hlinkClick r:id="rId12" tooltip="Коменсалізм"/>
              </a:rPr>
              <a:t>Коменсалізм</a:t>
            </a:r>
            <a:r>
              <a:rPr lang="uk-UA" dirty="0" smtClean="0"/>
              <a:t> називають відносини, корисні одному, але байдужі іншому </a:t>
            </a:r>
            <a:r>
              <a:rPr lang="uk-UA" dirty="0" smtClean="0">
                <a:hlinkClick r:id="rId11" tooltip="Симбіонт"/>
              </a:rPr>
              <a:t>симбіонти</a:t>
            </a:r>
            <a:r>
              <a:rPr lang="uk-UA" dirty="0" smtClean="0"/>
              <a:t>, а </a:t>
            </a:r>
            <a:r>
              <a:rPr lang="uk-UA" dirty="0" smtClean="0">
                <a:hlinkClick r:id="rId13" tooltip="Аменсалізм"/>
              </a:rPr>
              <a:t>аменсалізмом</a:t>
            </a:r>
            <a:r>
              <a:rPr lang="uk-UA" dirty="0" smtClean="0"/>
              <a:t> - відносини, шкідливі одному, але байдужі іншому.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389120"/>
          </a:xfrm>
        </p:spPr>
        <p:txBody>
          <a:bodyPr/>
          <a:lstStyle/>
          <a:p>
            <a:r>
              <a:rPr lang="uk-UA" dirty="0" smtClean="0"/>
              <a:t>Різновид симбіозу - </a:t>
            </a:r>
            <a:r>
              <a:rPr lang="uk-UA" dirty="0" err="1" smtClean="0"/>
              <a:t>ендосимбіоз</a:t>
            </a:r>
            <a:r>
              <a:rPr lang="uk-UA" dirty="0" smtClean="0"/>
              <a:t> (див. </a:t>
            </a:r>
            <a:r>
              <a:rPr lang="uk-UA" dirty="0" err="1" smtClean="0">
                <a:hlinkClick r:id="rId2" tooltip="Ендосимбіотична"/>
              </a:rPr>
              <a:t>Ендосимбіотична</a:t>
            </a:r>
            <a:r>
              <a:rPr lang="uk-UA" dirty="0" smtClean="0"/>
              <a:t>), коли один з партнерів живе усередині клітини іншого. </a:t>
            </a:r>
          </a:p>
          <a:p>
            <a:r>
              <a:rPr lang="uk-UA" dirty="0" smtClean="0"/>
              <a:t>Наука про симбіозі - </a:t>
            </a:r>
            <a:r>
              <a:rPr lang="uk-UA" dirty="0" err="1" smtClean="0"/>
              <a:t>сімбіологія</a:t>
            </a:r>
            <a:r>
              <a:rPr lang="uk-UA" dirty="0" smtClean="0"/>
              <a:t>. </a:t>
            </a:r>
          </a:p>
          <a:p>
            <a:endParaRPr lang="uk-UA" dirty="0"/>
          </a:p>
        </p:txBody>
      </p:sp>
      <p:pic>
        <p:nvPicPr>
          <p:cNvPr id="4098" name="Picture 2" descr="C:\Users\Адмін\Desktop\презентація\89280966_86528004985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4082361" cy="27193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4099" name="Picture 3" descr="C:\Users\Адмін\Desktop\презентація\1275818103_peony-arrange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428868"/>
            <a:ext cx="4071966" cy="271464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ін\Desktop\презентація\059c32453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929066"/>
            <a:ext cx="3254354" cy="2440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/>
              <a:t>              Паразитизм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414340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Це </a:t>
            </a:r>
            <a:r>
              <a:rPr lang="uk-UA" dirty="0" smtClean="0"/>
              <a:t>така форма трофічних зв'язків, коли паразитичний вид використовує хазяїна як їжу й місце свого існування. Він цілком залежить від хазяїна й може викликати його загибель. З екологічної точки зору паразитизм має багато спільних рис з хижацтвом, проте є й суттєва різниця, а саме:</a:t>
            </a:r>
            <a:br>
              <a:rPr lang="uk-UA" dirty="0" smtClean="0"/>
            </a:br>
            <a:r>
              <a:rPr lang="uk-UA" dirty="0" smtClean="0"/>
              <a:t>- паразити менші за свого хазяїна;</a:t>
            </a:r>
            <a:br>
              <a:rPr lang="uk-UA" dirty="0" smtClean="0"/>
            </a:br>
            <a:r>
              <a:rPr lang="uk-UA" dirty="0" smtClean="0"/>
              <a:t>- будова, обмін речовин, життєві цикли паразита більш спеціалізовані; це пов'язано з особливостями середовища існування й проблемами розповсюдження від хазяїна до хазяїна;</a:t>
            </a:r>
            <a:br>
              <a:rPr lang="uk-UA" dirty="0" smtClean="0"/>
            </a:br>
            <a:r>
              <a:rPr lang="uk-UA" dirty="0" smtClean="0"/>
              <a:t>- паразит знижує життєдіяльність хазяїна, але найчастіше не вбиває його, оскільки зі смертю хазяїна загине й сам;</a:t>
            </a:r>
            <a:br>
              <a:rPr lang="uk-UA" dirty="0" smtClean="0"/>
            </a:br>
            <a:r>
              <a:rPr lang="uk-UA" dirty="0" smtClean="0"/>
              <a:t>- немає організмів, які б не були уражені паразитами (двома-трьома й більше видами);</a:t>
            </a:r>
            <a:br>
              <a:rPr lang="uk-UA" dirty="0" smtClean="0"/>
            </a:br>
            <a:r>
              <a:rPr lang="uk-UA" dirty="0" smtClean="0"/>
              <a:t>- половина видів на планеті, а може, й більше — паразити (</a:t>
            </a:r>
            <a:r>
              <a:rPr lang="uk-UA" dirty="0" err="1" smtClean="0"/>
              <a:t>Бігон</a:t>
            </a:r>
            <a:r>
              <a:rPr lang="uk-UA" dirty="0" smtClean="0"/>
              <a:t>, </a:t>
            </a:r>
            <a:r>
              <a:rPr lang="uk-UA" dirty="0" err="1" smtClean="0"/>
              <a:t>Харпер</a:t>
            </a:r>
            <a:r>
              <a:rPr lang="uk-UA" dirty="0" smtClean="0"/>
              <a:t>, </a:t>
            </a:r>
            <a:r>
              <a:rPr lang="uk-UA" dirty="0" err="1" smtClean="0"/>
              <a:t>Таунсенд</a:t>
            </a:r>
            <a:r>
              <a:rPr lang="uk-UA" dirty="0" smtClean="0"/>
              <a:t>, 1989).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ін\Desktop\презентація\459d1cb31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78634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Паразитів можна поділити на </a:t>
            </a:r>
            <a:r>
              <a:rPr lang="uk-UA" dirty="0" err="1" smtClean="0"/>
              <a:t>фіто-</a:t>
            </a:r>
            <a:r>
              <a:rPr lang="uk-UA" dirty="0" smtClean="0"/>
              <a:t> та </a:t>
            </a:r>
            <a:r>
              <a:rPr lang="uk-UA" dirty="0" err="1" smtClean="0"/>
              <a:t>зоопаразитів</a:t>
            </a:r>
            <a:r>
              <a:rPr lang="uk-UA" dirty="0" smtClean="0"/>
              <a:t>. Інколи їх поділяють на </a:t>
            </a:r>
            <a:r>
              <a:rPr lang="uk-UA" dirty="0" err="1" smtClean="0"/>
              <a:t>мікропаразитів</a:t>
            </a:r>
            <a:r>
              <a:rPr lang="uk-UA" dirty="0" smtClean="0"/>
              <a:t> (ті, що безпосередньо розмножуються й живуть у клітині хазяїна) і </a:t>
            </a:r>
            <a:r>
              <a:rPr lang="uk-UA" dirty="0" err="1" smtClean="0"/>
              <a:t>макропаразитів</a:t>
            </a:r>
            <a:r>
              <a:rPr lang="uk-UA" dirty="0" smtClean="0"/>
              <a:t> (мешкають у міжклітинному просторі або в порожнині тіла).</a:t>
            </a:r>
            <a:br>
              <a:rPr lang="uk-UA" dirty="0" smtClean="0"/>
            </a:br>
            <a:r>
              <a:rPr lang="uk-UA" dirty="0" smtClean="0"/>
              <a:t>Найбільш сильну </a:t>
            </a:r>
            <a:r>
              <a:rPr lang="uk-UA" dirty="0" err="1" smtClean="0"/>
              <a:t>пошкоджуючу</a:t>
            </a:r>
            <a:r>
              <a:rPr lang="uk-UA" dirty="0" smtClean="0"/>
              <a:t> дію мають паразити й хижаки, які є новими в екосистемі. Якщо скласти список паразитів, які викликають хвороби в сільському або лісовому господарствах, то найбільшої шкоди завдають ті паразити, які недавно занесені в нові райони. Стосовно людини, найбільш небезпечні нові збудники хвороб, тобто ті, що завезені вперше. Існує принцип «раптового підсилення патогенності», з якого випливає:</a:t>
            </a:r>
            <a:br>
              <a:rPr lang="uk-UA" dirty="0" smtClean="0"/>
            </a:br>
            <a:r>
              <a:rPr lang="uk-UA" dirty="0" smtClean="0"/>
              <a:t>- не можна допускати інтродукцію нових потенціальних шкідників;</a:t>
            </a:r>
            <a:br>
              <a:rPr lang="uk-UA" dirty="0" smtClean="0"/>
            </a:br>
            <a:r>
              <a:rPr lang="uk-UA" dirty="0" smtClean="0"/>
              <a:t>- потрібно уникати в міру можливості стресу в екосистемах, виникненню якого сприяють отрутохімікати, які знищують і корисні, і шкідливі організми.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985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Взаємовплив   рослин.</vt:lpstr>
      <vt:lpstr>Слайд 2</vt:lpstr>
      <vt:lpstr>         Приклади симбіозів </vt:lpstr>
      <vt:lpstr>Симбіоз і еволюція </vt:lpstr>
      <vt:lpstr>Гриби-агрономи </vt:lpstr>
      <vt:lpstr>Слайд 6</vt:lpstr>
      <vt:lpstr>Слайд 7</vt:lpstr>
      <vt:lpstr>              Паразитизм</vt:lpstr>
      <vt:lpstr>Слайд 9</vt:lpstr>
      <vt:lpstr>               Мутуалізм</vt:lpstr>
      <vt:lpstr>             Коменсалізм</vt:lpstr>
      <vt:lpstr>Слайд 12</vt:lpstr>
      <vt:lpstr>              Аменсалізм</vt:lpstr>
      <vt:lpstr>                Нейтралізм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Адмін</dc:creator>
  <cp:lastModifiedBy>Адмін</cp:lastModifiedBy>
  <cp:revision>13</cp:revision>
  <dcterms:created xsi:type="dcterms:W3CDTF">2013-12-03T17:40:34Z</dcterms:created>
  <dcterms:modified xsi:type="dcterms:W3CDTF">2013-12-03T20:52:15Z</dcterms:modified>
</cp:coreProperties>
</file>