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3300"/>
    <a:srgbClr val="003300"/>
    <a:srgbClr val="4C2600"/>
    <a:srgbClr val="4F31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48" autoAdjust="0"/>
    <p:restoredTop sz="94660"/>
  </p:normalViewPr>
  <p:slideViewPr>
    <p:cSldViewPr>
      <p:cViewPr varScale="1">
        <p:scale>
          <a:sx n="91" d="100"/>
          <a:sy n="91" d="100"/>
        </p:scale>
        <p:origin x="-55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5722206-9915-4F5B-852B-DABB0C57ACD5}" type="datetimeFigureOut">
              <a:rPr lang="ru-RU" smtClean="0"/>
              <a:pPr/>
              <a:t>27.03.2014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49638-A282-40BF-9243-48E29815236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722206-9915-4F5B-852B-DABB0C57ACD5}" type="datetimeFigureOut">
              <a:rPr lang="ru-RU" smtClean="0"/>
              <a:pPr/>
              <a:t>27.03.2014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49638-A282-40BF-9243-48E29815236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722206-9915-4F5B-852B-DABB0C57ACD5}" type="datetimeFigureOut">
              <a:rPr lang="ru-RU" smtClean="0"/>
              <a:pPr/>
              <a:t>27.03.2014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49638-A282-40BF-9243-48E29815236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722206-9915-4F5B-852B-DABB0C57ACD5}" type="datetimeFigureOut">
              <a:rPr lang="ru-RU" smtClean="0"/>
              <a:pPr/>
              <a:t>27.03.2014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49638-A282-40BF-9243-48E29815236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5722206-9915-4F5B-852B-DABB0C57ACD5}" type="datetimeFigureOut">
              <a:rPr lang="ru-RU" smtClean="0"/>
              <a:pPr/>
              <a:t>27.03.2014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49638-A282-40BF-9243-48E29815236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5722206-9915-4F5B-852B-DABB0C57ACD5}" type="datetimeFigureOut">
              <a:rPr lang="ru-RU" smtClean="0"/>
              <a:pPr/>
              <a:t>27.03.2014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449638-A282-40BF-9243-48E29815236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5722206-9915-4F5B-852B-DABB0C57ACD5}" type="datetimeFigureOut">
              <a:rPr lang="ru-RU" smtClean="0"/>
              <a:pPr/>
              <a:t>27.03.2014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7449638-A282-40BF-9243-48E29815236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722206-9915-4F5B-852B-DABB0C57ACD5}" type="datetimeFigureOut">
              <a:rPr lang="ru-RU" smtClean="0"/>
              <a:pPr/>
              <a:t>27.03.2014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7449638-A282-40BF-9243-48E29815236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722206-9915-4F5B-852B-DABB0C57ACD5}" type="datetimeFigureOut">
              <a:rPr lang="ru-RU" smtClean="0"/>
              <a:pPr/>
              <a:t>27.03.2014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7449638-A282-40BF-9243-48E29815236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722206-9915-4F5B-852B-DABB0C57ACD5}" type="datetimeFigureOut">
              <a:rPr lang="ru-RU" smtClean="0"/>
              <a:pPr/>
              <a:t>27.03.2014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449638-A282-40BF-9243-48E29815236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722206-9915-4F5B-852B-DABB0C57ACD5}" type="datetimeFigureOut">
              <a:rPr lang="ru-RU" smtClean="0"/>
              <a:pPr/>
              <a:t>27.03.2014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449638-A282-40BF-9243-48E29815236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22206-9915-4F5B-852B-DABB0C57ACD5}" type="datetimeFigureOut">
              <a:rPr lang="ru-RU" smtClean="0"/>
              <a:pPr/>
              <a:t>27.03.2014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49638-A282-40BF-9243-48E29815236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7.jpeg"/><Relationship Id="rId4" Type="http://schemas.openxmlformats.org/officeDocument/2006/relationships/image" Target="../media/image6.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5" name="TextBox 4"/>
          <p:cNvSpPr txBox="1"/>
          <p:nvPr/>
        </p:nvSpPr>
        <p:spPr>
          <a:xfrm>
            <a:off x="179512" y="6237312"/>
            <a:ext cx="4032448" cy="461665"/>
          </a:xfrm>
          <a:prstGeom prst="rect">
            <a:avLst/>
          </a:prstGeom>
          <a:noFill/>
        </p:spPr>
        <p:txBody>
          <a:bodyPr wrap="square" rtlCol="0">
            <a:spAutoFit/>
          </a:bodyPr>
          <a:lstStyle/>
          <a:p>
            <a:r>
              <a:rPr lang="en-US" sz="2400" dirty="0" smtClean="0">
                <a:solidFill>
                  <a:schemeClr val="bg1"/>
                </a:solidFill>
                <a:latin typeface="Calisto MT" pitchFamily="18" charset="0"/>
              </a:rPr>
              <a:t>M</a:t>
            </a:r>
            <a:r>
              <a:rPr lang="en-US" sz="2400" dirty="0" smtClean="0">
                <a:solidFill>
                  <a:srgbClr val="00B050"/>
                </a:solidFill>
                <a:latin typeface="Calisto MT" pitchFamily="18" charset="0"/>
              </a:rPr>
              <a:t>a</a:t>
            </a:r>
            <a:r>
              <a:rPr lang="en-US" sz="2400" dirty="0" smtClean="0">
                <a:solidFill>
                  <a:schemeClr val="bg1"/>
                </a:solidFill>
                <a:latin typeface="Calisto MT" pitchFamily="18" charset="0"/>
              </a:rPr>
              <a:t>d</a:t>
            </a:r>
            <a:r>
              <a:rPr lang="en-US" sz="2400" dirty="0" smtClean="0">
                <a:solidFill>
                  <a:srgbClr val="00B050"/>
                </a:solidFill>
                <a:latin typeface="Calisto MT" pitchFamily="18" charset="0"/>
              </a:rPr>
              <a:t>e </a:t>
            </a:r>
            <a:r>
              <a:rPr lang="en-US" sz="2400" dirty="0" smtClean="0">
                <a:solidFill>
                  <a:schemeClr val="bg1"/>
                </a:solidFill>
                <a:latin typeface="Calisto MT" pitchFamily="18" charset="0"/>
              </a:rPr>
              <a:t>b</a:t>
            </a:r>
            <a:r>
              <a:rPr lang="en-US" sz="2400" dirty="0" smtClean="0">
                <a:solidFill>
                  <a:srgbClr val="00B050"/>
                </a:solidFill>
                <a:latin typeface="Calisto MT" pitchFamily="18" charset="0"/>
              </a:rPr>
              <a:t>y </a:t>
            </a:r>
            <a:r>
              <a:rPr lang="en-US" sz="2400" dirty="0" smtClean="0">
                <a:solidFill>
                  <a:schemeClr val="bg1"/>
                </a:solidFill>
                <a:latin typeface="Calisto MT" pitchFamily="18" charset="0"/>
              </a:rPr>
              <a:t>T</a:t>
            </a:r>
            <a:r>
              <a:rPr lang="en-US" sz="2400" dirty="0" smtClean="0">
                <a:solidFill>
                  <a:srgbClr val="00B050"/>
                </a:solidFill>
                <a:latin typeface="Calisto MT" pitchFamily="18" charset="0"/>
              </a:rPr>
              <a:t>a</a:t>
            </a:r>
            <a:r>
              <a:rPr lang="en-US" sz="2400" dirty="0" smtClean="0">
                <a:solidFill>
                  <a:schemeClr val="bg1"/>
                </a:solidFill>
                <a:latin typeface="Calisto MT" pitchFamily="18" charset="0"/>
              </a:rPr>
              <a:t>y</a:t>
            </a:r>
            <a:r>
              <a:rPr lang="en-US" sz="2400" dirty="0" smtClean="0">
                <a:solidFill>
                  <a:srgbClr val="00B050"/>
                </a:solidFill>
                <a:latin typeface="Calisto MT" pitchFamily="18" charset="0"/>
              </a:rPr>
              <a:t>a </a:t>
            </a:r>
            <a:r>
              <a:rPr lang="en-US" sz="2400" dirty="0">
                <a:solidFill>
                  <a:schemeClr val="bg1"/>
                </a:solidFill>
                <a:latin typeface="Calisto MT" pitchFamily="18" charset="0"/>
              </a:rPr>
              <a:t>K</a:t>
            </a:r>
            <a:r>
              <a:rPr lang="en-US" sz="2400" dirty="0" smtClean="0">
                <a:solidFill>
                  <a:srgbClr val="00B050"/>
                </a:solidFill>
                <a:latin typeface="Calisto MT" pitchFamily="18" charset="0"/>
              </a:rPr>
              <a:t>l</a:t>
            </a:r>
            <a:r>
              <a:rPr lang="en-US" sz="2400" dirty="0" smtClean="0">
                <a:solidFill>
                  <a:schemeClr val="bg1"/>
                </a:solidFill>
                <a:latin typeface="Calisto MT" pitchFamily="18" charset="0"/>
              </a:rPr>
              <a:t>i</a:t>
            </a:r>
            <a:r>
              <a:rPr lang="en-US" sz="2400" dirty="0" smtClean="0">
                <a:solidFill>
                  <a:srgbClr val="00B050"/>
                </a:solidFill>
                <a:latin typeface="Calisto MT" pitchFamily="18" charset="0"/>
              </a:rPr>
              <a:t>m</a:t>
            </a:r>
            <a:r>
              <a:rPr lang="en-US" sz="2400" dirty="0" smtClean="0">
                <a:solidFill>
                  <a:schemeClr val="bg1"/>
                </a:solidFill>
                <a:latin typeface="Calisto MT" pitchFamily="18" charset="0"/>
              </a:rPr>
              <a:t>n</a:t>
            </a:r>
            <a:r>
              <a:rPr lang="en-US" sz="2400" dirty="0" smtClean="0">
                <a:solidFill>
                  <a:srgbClr val="00B050"/>
                </a:solidFill>
                <a:latin typeface="Calisto MT" pitchFamily="18" charset="0"/>
              </a:rPr>
              <a:t>y</a:t>
            </a:r>
            <a:r>
              <a:rPr lang="en-US" sz="2400" dirty="0" smtClean="0">
                <a:solidFill>
                  <a:schemeClr val="bg1"/>
                </a:solidFill>
                <a:latin typeface="Calisto MT" pitchFamily="18" charset="0"/>
              </a:rPr>
              <a:t>o</a:t>
            </a:r>
            <a:r>
              <a:rPr lang="en-US" sz="2400" dirty="0" smtClean="0">
                <a:solidFill>
                  <a:srgbClr val="00B050"/>
                </a:solidFill>
                <a:latin typeface="Calisto MT" pitchFamily="18" charset="0"/>
              </a:rPr>
              <a:t>v</a:t>
            </a:r>
            <a:r>
              <a:rPr lang="en-US" sz="2400" dirty="0" smtClean="0">
                <a:solidFill>
                  <a:schemeClr val="bg1"/>
                </a:solidFill>
                <a:latin typeface="Calisto MT" pitchFamily="18" charset="0"/>
              </a:rPr>
              <a:t>a</a:t>
            </a:r>
            <a:endParaRPr lang="ru-RU" sz="2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Рисунок 7" descr="863px-Starbucks_Map.svg.png"/>
          <p:cNvPicPr>
            <a:picLocks noChangeAspect="1"/>
          </p:cNvPicPr>
          <p:nvPr/>
        </p:nvPicPr>
        <p:blipFill>
          <a:blip r:embed="rId2" cstate="print"/>
          <a:stretch>
            <a:fillRect/>
          </a:stretch>
        </p:blipFill>
        <p:spPr>
          <a:xfrm>
            <a:off x="0" y="3660914"/>
            <a:ext cx="6228184" cy="3197086"/>
          </a:xfrm>
          <a:prstGeom prst="rect">
            <a:avLst/>
          </a:prstGeom>
          <a:solidFill>
            <a:schemeClr val="bg1">
              <a:alpha val="0"/>
            </a:schemeClr>
          </a:solidFill>
        </p:spPr>
      </p:pic>
      <p:sp>
        <p:nvSpPr>
          <p:cNvPr id="9" name="TextBox 8"/>
          <p:cNvSpPr txBox="1"/>
          <p:nvPr/>
        </p:nvSpPr>
        <p:spPr>
          <a:xfrm>
            <a:off x="179512" y="188640"/>
            <a:ext cx="4896544" cy="830997"/>
          </a:xfrm>
          <a:prstGeom prst="rect">
            <a:avLst/>
          </a:prstGeom>
          <a:solidFill>
            <a:srgbClr val="006600"/>
          </a:solidFill>
          <a:ln cmpd="sng">
            <a:solidFill>
              <a:schemeClr val="bg1"/>
            </a:solidFill>
          </a:ln>
        </p:spPr>
        <p:txBody>
          <a:bodyPr wrap="square" rtlCol="0">
            <a:spAutoFit/>
          </a:bodyPr>
          <a:lstStyle/>
          <a:p>
            <a:pPr>
              <a:buClr>
                <a:schemeClr val="bg1"/>
              </a:buClr>
              <a:buFont typeface="Arial" pitchFamily="34" charset="0"/>
              <a:buChar char="•"/>
            </a:pPr>
            <a:r>
              <a:rPr lang="en-US" sz="4800" dirty="0" smtClean="0"/>
              <a:t> </a:t>
            </a:r>
            <a:r>
              <a:rPr lang="en-US" sz="4800" dirty="0" smtClean="0">
                <a:solidFill>
                  <a:schemeClr val="bg1"/>
                </a:solidFill>
              </a:rPr>
              <a:t>Starbucks coffee</a:t>
            </a:r>
            <a:endParaRPr lang="ru-RU" sz="4800" dirty="0">
              <a:solidFill>
                <a:schemeClr val="bg1"/>
              </a:solidFill>
            </a:endParaRPr>
          </a:p>
        </p:txBody>
      </p:sp>
      <p:sp>
        <p:nvSpPr>
          <p:cNvPr id="10" name="Прямоугольник 9"/>
          <p:cNvSpPr/>
          <p:nvPr/>
        </p:nvSpPr>
        <p:spPr>
          <a:xfrm>
            <a:off x="251520" y="1412776"/>
            <a:ext cx="8496944" cy="1296144"/>
          </a:xfrm>
          <a:prstGeom prst="rect">
            <a:avLst/>
          </a:prstGeom>
          <a:solidFill>
            <a:srgbClr val="006600">
              <a:alpha val="85000"/>
            </a:srgbClr>
          </a:solid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smtClean="0">
                <a:latin typeface="Comic Sans MS" pitchFamily="66" charset="0"/>
              </a:rPr>
              <a:t>Starbucks</a:t>
            </a:r>
            <a:r>
              <a:rPr lang="en-US" dirty="0" smtClean="0">
                <a:latin typeface="Comic Sans MS" pitchFamily="66" charset="0"/>
              </a:rPr>
              <a:t> is considered to be the largest coffee chain in the world. It is believed to be the "third place " between home and work. In the last few decades, Starbucks has become a symbol of America, which also hasn’t infrared to the  famous McDonald's.</a:t>
            </a:r>
            <a:endParaRPr lang="ru-RU" dirty="0">
              <a:latin typeface="Comic Sans MS" pitchFamily="66" charset="0"/>
            </a:endParaRPr>
          </a:p>
        </p:txBody>
      </p:sp>
      <p:pic>
        <p:nvPicPr>
          <p:cNvPr id="17" name="Рисунок 16" descr="EVbiT0f293E.jpg"/>
          <p:cNvPicPr>
            <a:picLocks noChangeAspect="1"/>
          </p:cNvPicPr>
          <p:nvPr/>
        </p:nvPicPr>
        <p:blipFill>
          <a:blip r:embed="rId3" cstate="print"/>
          <a:stretch>
            <a:fillRect/>
          </a:stretch>
        </p:blipFill>
        <p:spPr>
          <a:xfrm>
            <a:off x="6324643" y="2977595"/>
            <a:ext cx="2819357" cy="3880405"/>
          </a:xfrm>
          <a:prstGeom prst="rect">
            <a:avLst/>
          </a:prstGeom>
          <a:solidFill>
            <a:schemeClr val="tx1">
              <a:alpha val="0"/>
            </a:schemeClr>
          </a:solidFill>
        </p:spPr>
      </p:pic>
      <p:pic>
        <p:nvPicPr>
          <p:cNvPr id="18" name="Рисунок 17" descr="12977162938253.jpg"/>
          <p:cNvPicPr>
            <a:picLocks noChangeAspect="1"/>
          </p:cNvPicPr>
          <p:nvPr/>
        </p:nvPicPr>
        <p:blipFill>
          <a:blip r:embed="rId4" cstate="print"/>
          <a:stretch>
            <a:fillRect/>
          </a:stretch>
        </p:blipFill>
        <p:spPr>
          <a:xfrm>
            <a:off x="5292080" y="332656"/>
            <a:ext cx="1008112" cy="756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Рисунок 20" descr="12932998037451 (1).jpg"/>
          <p:cNvPicPr>
            <a:picLocks noChangeAspect="1"/>
          </p:cNvPicPr>
          <p:nvPr/>
        </p:nvPicPr>
        <p:blipFill>
          <a:blip r:embed="rId5" cstate="print"/>
          <a:stretch>
            <a:fillRect/>
          </a:stretch>
        </p:blipFill>
        <p:spPr>
          <a:xfrm>
            <a:off x="6588224" y="332656"/>
            <a:ext cx="1008112" cy="756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Рисунок 21" descr="12932998040698.jpg"/>
          <p:cNvPicPr>
            <a:picLocks noChangeAspect="1"/>
          </p:cNvPicPr>
          <p:nvPr/>
        </p:nvPicPr>
        <p:blipFill>
          <a:blip r:embed="rId6" cstate="print"/>
          <a:stretch>
            <a:fillRect/>
          </a:stretch>
        </p:blipFill>
        <p:spPr>
          <a:xfrm>
            <a:off x="7884368" y="332656"/>
            <a:ext cx="1008112" cy="756084"/>
          </a:xfrm>
          <a:prstGeom prst="rect">
            <a:avLst/>
          </a:prstGeom>
          <a:solidFill>
            <a:schemeClr val="tx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9"/>
                                        </p:tgtEl>
                                        <p:attrNameLst>
                                          <p:attrName>stroke.color</p:attrName>
                                        </p:attrNameLst>
                                      </p:cBhvr>
                                      <p:to>
                                        <a:schemeClr val="hlink"/>
                                      </p:to>
                                    </p:animClr>
                                    <p:set>
                                      <p:cBhvr>
                                        <p:cTn id="7" dur="2000" fill="hold"/>
                                        <p:tgtEl>
                                          <p:spTgt spid="9"/>
                                        </p:tgtEl>
                                        <p:attrNameLst>
                                          <p:attrName>stroke.on</p:attrName>
                                        </p:attrNameLst>
                                      </p:cBhvr>
                                      <p:to>
                                        <p:strVal val="true"/>
                                      </p:to>
                                    </p:se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000"/>
                                        <p:tgtEl>
                                          <p:spTgt spid="22"/>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000" fill="hold"/>
                                        <p:tgtEl>
                                          <p:spTgt spid="10"/>
                                        </p:tgtEl>
                                        <p:attrNameLst>
                                          <p:attrName>ppt_w</p:attrName>
                                        </p:attrNameLst>
                                      </p:cBhvr>
                                      <p:tavLst>
                                        <p:tav tm="0">
                                          <p:val>
                                            <p:fltVal val="0"/>
                                          </p:val>
                                        </p:tav>
                                        <p:tav tm="100000">
                                          <p:val>
                                            <p:strVal val="#ppt_w"/>
                                          </p:val>
                                        </p:tav>
                                      </p:tavLst>
                                    </p:anim>
                                    <p:anim calcmode="lin" valueType="num">
                                      <p:cBhvr>
                                        <p:cTn id="20" dur="2000" fill="hold"/>
                                        <p:tgtEl>
                                          <p:spTgt spid="10"/>
                                        </p:tgtEl>
                                        <p:attrNameLst>
                                          <p:attrName>ppt_h</p:attrName>
                                        </p:attrNameLst>
                                      </p:cBhvr>
                                      <p:tavLst>
                                        <p:tav tm="0">
                                          <p:val>
                                            <p:fltVal val="0"/>
                                          </p:val>
                                        </p:tav>
                                        <p:tav tm="100000">
                                          <p:val>
                                            <p:strVal val="#ppt_h"/>
                                          </p:val>
                                        </p:tav>
                                      </p:tavLst>
                                    </p:anim>
                                    <p:animEffect transition="in" filter="fade">
                                      <p:cBhvr>
                                        <p:cTn id="21" dur="2000"/>
                                        <p:tgtEl>
                                          <p:spTgt spid="10"/>
                                        </p:tgtEl>
                                      </p:cBhvr>
                                    </p:animEffect>
                                  </p:childTnLst>
                                </p:cTn>
                              </p:par>
                              <p:par>
                                <p:cTn id="22" presetID="15"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000" fill="hold"/>
                                        <p:tgtEl>
                                          <p:spTgt spid="8"/>
                                        </p:tgtEl>
                                        <p:attrNameLst>
                                          <p:attrName>ppt_w</p:attrName>
                                        </p:attrNameLst>
                                      </p:cBhvr>
                                      <p:tavLst>
                                        <p:tav tm="0">
                                          <p:val>
                                            <p:fltVal val="0"/>
                                          </p:val>
                                        </p:tav>
                                        <p:tav tm="100000">
                                          <p:val>
                                            <p:strVal val="#ppt_w"/>
                                          </p:val>
                                        </p:tav>
                                      </p:tavLst>
                                    </p:anim>
                                    <p:anim calcmode="lin" valueType="num">
                                      <p:cBhvr>
                                        <p:cTn id="25" dur="2000" fill="hold"/>
                                        <p:tgtEl>
                                          <p:spTgt spid="8"/>
                                        </p:tgtEl>
                                        <p:attrNameLst>
                                          <p:attrName>ppt_h</p:attrName>
                                        </p:attrNameLst>
                                      </p:cBhvr>
                                      <p:tavLst>
                                        <p:tav tm="0">
                                          <p:val>
                                            <p:fltVal val="0"/>
                                          </p:val>
                                        </p:tav>
                                        <p:tav tm="100000">
                                          <p:val>
                                            <p:strVal val="#ppt_h"/>
                                          </p:val>
                                        </p:tav>
                                      </p:tavLst>
                                    </p:anim>
                                    <p:anim calcmode="lin" valueType="num">
                                      <p:cBhvr>
                                        <p:cTn id="26"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7" dur="2000" fill="hold"/>
                                        <p:tgtEl>
                                          <p:spTgt spid="8"/>
                                        </p:tgtEl>
                                        <p:attrNameLst>
                                          <p:attrName>ppt_y</p:attrName>
                                        </p:attrNameLst>
                                      </p:cBhvr>
                                      <p:tavLst>
                                        <p:tav tm="0" fmla="#ppt_y+(sin(-2*pi*(1-$))*-#ppt_x+cos(-2*pi*(1-$))*(1-#ppt_y))*(1-$)">
                                          <p:val>
                                            <p:fltVal val="0"/>
                                          </p:val>
                                        </p:tav>
                                        <p:tav tm="100000">
                                          <p:val>
                                            <p:fltVal val="1"/>
                                          </p:val>
                                        </p:tav>
                                      </p:tavLst>
                                    </p:anim>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0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9512" y="476672"/>
            <a:ext cx="4139952" cy="5616624"/>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4C2600"/>
              </a:buClr>
              <a:buFont typeface="Arial" pitchFamily="34" charset="0"/>
              <a:buChar char="•"/>
            </a:pPr>
            <a:r>
              <a:rPr lang="en-US" sz="2000" b="1" dirty="0" smtClean="0"/>
              <a:t> </a:t>
            </a:r>
            <a:r>
              <a:rPr lang="en-US" sz="2000" b="1" dirty="0" smtClean="0">
                <a:solidFill>
                  <a:srgbClr val="663300"/>
                </a:solidFill>
                <a:latin typeface="Comic Sans MS" pitchFamily="66" charset="0"/>
              </a:rPr>
              <a:t>Starbucks</a:t>
            </a:r>
            <a:r>
              <a:rPr lang="en-US" dirty="0" smtClean="0">
                <a:solidFill>
                  <a:srgbClr val="663300"/>
                </a:solidFill>
                <a:latin typeface="Comic Sans MS" pitchFamily="66" charset="0"/>
              </a:rPr>
              <a:t> was founded by three coffee lovers: English teacher Jerry Baldwin, history teacher Zev Zigalom and writer Gordon Boukerom. </a:t>
            </a:r>
          </a:p>
          <a:p>
            <a:pPr>
              <a:buFont typeface="Arial" pitchFamily="34" charset="0"/>
              <a:buChar char="•"/>
            </a:pPr>
            <a:endParaRPr lang="en-US" dirty="0" smtClean="0">
              <a:solidFill>
                <a:srgbClr val="663300"/>
              </a:solidFill>
              <a:latin typeface="Comic Sans MS" pitchFamily="66" charset="0"/>
            </a:endParaRPr>
          </a:p>
          <a:p>
            <a:pPr>
              <a:buFont typeface="Arial" pitchFamily="34" charset="0"/>
              <a:buChar char="•"/>
            </a:pPr>
            <a:r>
              <a:rPr lang="en-US" dirty="0" smtClean="0">
                <a:solidFill>
                  <a:srgbClr val="663300"/>
                </a:solidFill>
                <a:latin typeface="Comic Sans MS" pitchFamily="66" charset="0"/>
              </a:rPr>
              <a:t> The first Starbucks opened its doors on the 30 of March in 1971 in Seattle Pike Place Market. It was a small shop selling high-quality coffee beans and equipment for its preparation.</a:t>
            </a:r>
          </a:p>
          <a:p>
            <a:pPr>
              <a:buFont typeface="Arial" pitchFamily="34" charset="0"/>
              <a:buChar char="•"/>
            </a:pPr>
            <a:endParaRPr lang="en-US" dirty="0" smtClean="0">
              <a:solidFill>
                <a:srgbClr val="663300"/>
              </a:solidFill>
              <a:latin typeface="Comic Sans MS" pitchFamily="66" charset="0"/>
            </a:endParaRPr>
          </a:p>
          <a:p>
            <a:pPr>
              <a:buFont typeface="Arial" pitchFamily="34" charset="0"/>
              <a:buChar char="•"/>
            </a:pPr>
            <a:r>
              <a:rPr lang="en-US" dirty="0">
                <a:solidFill>
                  <a:srgbClr val="663300"/>
                </a:solidFill>
                <a:latin typeface="Comic Sans MS" pitchFamily="66" charset="0"/>
              </a:rPr>
              <a:t> F</a:t>
            </a:r>
            <a:r>
              <a:rPr lang="en-US" dirty="0" smtClean="0">
                <a:solidFill>
                  <a:srgbClr val="663300"/>
                </a:solidFill>
                <a:latin typeface="Comic Sans MS" pitchFamily="66" charset="0"/>
              </a:rPr>
              <a:t>or a long time this shop was not only the first but also the only one. But ten years later five Starbucks stores were opened , in addition, the company got its own factory. Besides coffee sales in its stores, the company is also a supplier of coffee beans for many coffee shops, bars and restaurants.</a:t>
            </a:r>
          </a:p>
          <a:p>
            <a:endParaRPr lang="en-US" dirty="0" smtClean="0"/>
          </a:p>
          <a:p>
            <a:pPr>
              <a:buFont typeface="Arial" pitchFamily="34" charset="0"/>
              <a:buChar char="•"/>
            </a:pPr>
            <a:endParaRPr lang="en-US" dirty="0" smtClean="0"/>
          </a:p>
          <a:p>
            <a:endParaRPr lang="ru-RU" dirty="0"/>
          </a:p>
        </p:txBody>
      </p:sp>
      <p:pic>
        <p:nvPicPr>
          <p:cNvPr id="14" name="Рисунок 13" descr="t1larg.starbucks.gi.jpg"/>
          <p:cNvPicPr>
            <a:picLocks noChangeAspect="1"/>
          </p:cNvPicPr>
          <p:nvPr/>
        </p:nvPicPr>
        <p:blipFill>
          <a:blip r:embed="rId2" cstate="print"/>
          <a:stretch>
            <a:fillRect/>
          </a:stretch>
        </p:blipFill>
        <p:spPr>
          <a:xfrm>
            <a:off x="4584170" y="4293096"/>
            <a:ext cx="4559829" cy="2564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Рисунок 14" descr="xgjX9P068BE.jpg"/>
          <p:cNvPicPr>
            <a:picLocks noChangeAspect="1"/>
          </p:cNvPicPr>
          <p:nvPr/>
        </p:nvPicPr>
        <p:blipFill>
          <a:blip r:embed="rId3" cstate="print"/>
          <a:stretch>
            <a:fillRect/>
          </a:stretch>
        </p:blipFill>
        <p:spPr>
          <a:xfrm>
            <a:off x="4332013" y="1340768"/>
            <a:ext cx="1903532" cy="2852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Рисунок 15" descr="4861455-R3L8T8D-500-ruth.jpeg"/>
          <p:cNvPicPr>
            <a:picLocks noChangeAspect="1"/>
          </p:cNvPicPr>
          <p:nvPr/>
        </p:nvPicPr>
        <p:blipFill>
          <a:blip r:embed="rId4" cstate="print"/>
          <a:stretch>
            <a:fillRect/>
          </a:stretch>
        </p:blipFill>
        <p:spPr>
          <a:xfrm>
            <a:off x="6300192" y="1340768"/>
            <a:ext cx="2843808" cy="2843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Рисунок 16" descr="12977162938253.jpg"/>
          <p:cNvPicPr>
            <a:picLocks noChangeAspect="1"/>
          </p:cNvPicPr>
          <p:nvPr/>
        </p:nvPicPr>
        <p:blipFill>
          <a:blip r:embed="rId5" cstate="print"/>
          <a:stretch>
            <a:fillRect/>
          </a:stretch>
        </p:blipFill>
        <p:spPr>
          <a:xfrm>
            <a:off x="5292080" y="332656"/>
            <a:ext cx="1008112" cy="756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Рисунок 17" descr="12932998037451 (1).jpg"/>
          <p:cNvPicPr>
            <a:picLocks noChangeAspect="1"/>
          </p:cNvPicPr>
          <p:nvPr/>
        </p:nvPicPr>
        <p:blipFill>
          <a:blip r:embed="rId6" cstate="print"/>
          <a:stretch>
            <a:fillRect/>
          </a:stretch>
        </p:blipFill>
        <p:spPr>
          <a:xfrm>
            <a:off x="6588224" y="332656"/>
            <a:ext cx="1008112" cy="756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Рисунок 18" descr="12932998040698.jpg"/>
          <p:cNvPicPr>
            <a:picLocks noChangeAspect="1"/>
          </p:cNvPicPr>
          <p:nvPr/>
        </p:nvPicPr>
        <p:blipFill>
          <a:blip r:embed="rId7" cstate="print"/>
          <a:stretch>
            <a:fillRect/>
          </a:stretch>
        </p:blipFill>
        <p:spPr>
          <a:xfrm>
            <a:off x="7884368" y="332656"/>
            <a:ext cx="1008112" cy="756084"/>
          </a:xfrm>
          <a:prstGeom prst="rect">
            <a:avLst/>
          </a:prstGeom>
          <a:solidFill>
            <a:schemeClr val="tx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par>
                                <p:cTn id="10" presetID="6"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par>
                                <p:cTn id="16" presetID="6" presetClass="entr" presetSubtype="16"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starbucks-frappuccino-1.jpg"/>
          <p:cNvPicPr>
            <a:picLocks noChangeAspect="1"/>
          </p:cNvPicPr>
          <p:nvPr/>
        </p:nvPicPr>
        <p:blipFill>
          <a:blip r:embed="rId2" cstate="print"/>
          <a:stretch>
            <a:fillRect/>
          </a:stretch>
        </p:blipFill>
        <p:spPr>
          <a:xfrm>
            <a:off x="3779912" y="4556760"/>
            <a:ext cx="2667000" cy="2301240"/>
          </a:xfrm>
          <a:prstGeom prst="rect">
            <a:avLst/>
          </a:prstGeom>
        </p:spPr>
      </p:pic>
      <p:sp>
        <p:nvSpPr>
          <p:cNvPr id="4" name="Прямоугольник 3"/>
          <p:cNvSpPr/>
          <p:nvPr/>
        </p:nvSpPr>
        <p:spPr>
          <a:xfrm>
            <a:off x="251520" y="476672"/>
            <a:ext cx="3888432" cy="6669360"/>
          </a:xfrm>
          <a:prstGeom prst="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Font typeface="Arial" pitchFamily="34" charset="0"/>
              <a:buChar char="•"/>
            </a:pPr>
            <a:r>
              <a:rPr lang="en-US" dirty="0" smtClean="0">
                <a:solidFill>
                  <a:srgbClr val="663300"/>
                </a:solidFill>
              </a:rPr>
              <a:t> </a:t>
            </a:r>
            <a:r>
              <a:rPr lang="en-US" sz="1600" dirty="0" smtClean="0">
                <a:solidFill>
                  <a:srgbClr val="663300"/>
                </a:solidFill>
                <a:latin typeface="Comic Sans MS" pitchFamily="66" charset="0"/>
              </a:rPr>
              <a:t>In 1987, there comes a turning point in the history of Starbucks. Howard Schultz became the owner of this company, who made ​​Starbucks the way we know it today. Schultz worked at Starbucks several years as director of retail sales and marketing, but could not realize his dream .I mean, he wanted  to create a coffeehouse chain based company. He left the company.</a:t>
            </a:r>
          </a:p>
          <a:p>
            <a:pPr>
              <a:buFont typeface="Arial" pitchFamily="34" charset="0"/>
              <a:buChar char="•"/>
            </a:pPr>
            <a:endParaRPr lang="en-US" sz="1600" dirty="0" smtClean="0">
              <a:solidFill>
                <a:srgbClr val="663300"/>
              </a:solidFill>
              <a:latin typeface="Comic Sans MS" pitchFamily="66" charset="0"/>
            </a:endParaRPr>
          </a:p>
          <a:p>
            <a:pPr>
              <a:buFont typeface="Arial" pitchFamily="34" charset="0"/>
              <a:buChar char="•"/>
            </a:pPr>
            <a:r>
              <a:rPr lang="en-US" sz="1600" dirty="0">
                <a:solidFill>
                  <a:srgbClr val="663300"/>
                </a:solidFill>
                <a:latin typeface="Comic Sans MS" pitchFamily="66" charset="0"/>
              </a:rPr>
              <a:t> </a:t>
            </a:r>
            <a:r>
              <a:rPr lang="en-US" sz="1600" dirty="0" smtClean="0">
                <a:solidFill>
                  <a:srgbClr val="663300"/>
                </a:solidFill>
                <a:latin typeface="Comic Sans MS" pitchFamily="66" charset="0"/>
              </a:rPr>
              <a:t> In 1987, he returned to the company. Moreover he found the investors and bought it.</a:t>
            </a:r>
          </a:p>
          <a:p>
            <a:pPr>
              <a:buFont typeface="Arial" pitchFamily="34" charset="0"/>
              <a:buChar char="•"/>
            </a:pPr>
            <a:endParaRPr lang="en-US" sz="1600" dirty="0" smtClean="0">
              <a:solidFill>
                <a:srgbClr val="663300"/>
              </a:solidFill>
              <a:latin typeface="Comic Sans MS" pitchFamily="66" charset="0"/>
            </a:endParaRPr>
          </a:p>
          <a:p>
            <a:pPr>
              <a:buFont typeface="Arial" pitchFamily="34" charset="0"/>
              <a:buChar char="•"/>
            </a:pPr>
            <a:r>
              <a:rPr lang="en-US" sz="1600" dirty="0">
                <a:solidFill>
                  <a:srgbClr val="663300"/>
                </a:solidFill>
                <a:latin typeface="Comic Sans MS" pitchFamily="66" charset="0"/>
              </a:rPr>
              <a:t> </a:t>
            </a:r>
            <a:r>
              <a:rPr lang="en-US" sz="1600" dirty="0" smtClean="0">
                <a:solidFill>
                  <a:srgbClr val="663300"/>
                </a:solidFill>
                <a:latin typeface="Comic Sans MS" pitchFamily="66" charset="0"/>
              </a:rPr>
              <a:t>Having bought a Starbucks, he gave it its unusual name which combined two coffee shops and related activities into one company. The alliance turned out extremely successful. So, the coffee chain Starbucks, managed to conquer the world under his leadership</a:t>
            </a:r>
            <a:r>
              <a:rPr lang="en-US" sz="1600" dirty="0" smtClean="0">
                <a:solidFill>
                  <a:srgbClr val="663300"/>
                </a:solidFill>
              </a:rPr>
              <a:t>.</a:t>
            </a:r>
            <a:endParaRPr lang="ru-RU" sz="1600" dirty="0">
              <a:solidFill>
                <a:srgbClr val="663300"/>
              </a:solidFill>
            </a:endParaRPr>
          </a:p>
        </p:txBody>
      </p:sp>
      <p:pic>
        <p:nvPicPr>
          <p:cNvPr id="8" name="Рисунок 7" descr="file1324632320.jpg"/>
          <p:cNvPicPr>
            <a:picLocks noChangeAspect="1"/>
          </p:cNvPicPr>
          <p:nvPr/>
        </p:nvPicPr>
        <p:blipFill>
          <a:blip r:embed="rId3" cstate="print"/>
          <a:stretch>
            <a:fillRect/>
          </a:stretch>
        </p:blipFill>
        <p:spPr>
          <a:xfrm>
            <a:off x="6191697" y="2204864"/>
            <a:ext cx="2952303" cy="2420888"/>
          </a:xfrm>
          <a:prstGeom prst="rect">
            <a:avLst/>
          </a:prstGeom>
          <a:ln>
            <a:noFill/>
          </a:ln>
          <a:effectLst>
            <a:softEdge rad="112500"/>
          </a:effectLst>
        </p:spPr>
      </p:pic>
      <p:pic>
        <p:nvPicPr>
          <p:cNvPr id="9" name="Рисунок 8" descr="starbucks_ice_cream_highres.jpg"/>
          <p:cNvPicPr>
            <a:picLocks noChangeAspect="1"/>
          </p:cNvPicPr>
          <p:nvPr/>
        </p:nvPicPr>
        <p:blipFill>
          <a:blip r:embed="rId4" cstate="print"/>
          <a:stretch>
            <a:fillRect/>
          </a:stretch>
        </p:blipFill>
        <p:spPr>
          <a:xfrm>
            <a:off x="4996593" y="0"/>
            <a:ext cx="4147407" cy="1628800"/>
          </a:xfrm>
          <a:prstGeom prst="rect">
            <a:avLst/>
          </a:prstGeom>
        </p:spPr>
      </p:pic>
      <p:pic>
        <p:nvPicPr>
          <p:cNvPr id="10" name="Рисунок 9" descr="starback_japan.jpg"/>
          <p:cNvPicPr>
            <a:picLocks noChangeAspect="1"/>
          </p:cNvPicPr>
          <p:nvPr/>
        </p:nvPicPr>
        <p:blipFill>
          <a:blip r:embed="rId5" cstate="print"/>
          <a:stretch>
            <a:fillRect/>
          </a:stretch>
        </p:blipFill>
        <p:spPr>
          <a:xfrm>
            <a:off x="6695728" y="4876285"/>
            <a:ext cx="2448272" cy="1981715"/>
          </a:xfrm>
          <a:prstGeom prst="rect">
            <a:avLst/>
          </a:prstGeom>
        </p:spPr>
      </p:pic>
      <p:pic>
        <p:nvPicPr>
          <p:cNvPr id="11" name="Рисунок 10" descr="Starbucks_Coffee (2).JPG"/>
          <p:cNvPicPr>
            <a:picLocks noChangeAspect="1"/>
          </p:cNvPicPr>
          <p:nvPr/>
        </p:nvPicPr>
        <p:blipFill>
          <a:blip r:embed="rId6" cstate="print"/>
          <a:stretch>
            <a:fillRect/>
          </a:stretch>
        </p:blipFill>
        <p:spPr>
          <a:xfrm>
            <a:off x="4139952" y="1700808"/>
            <a:ext cx="1944216"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stretch>
            <a:fillRect l="-17000" r="-17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4067944" y="116632"/>
            <a:ext cx="4896544" cy="3240360"/>
          </a:xfrm>
          <a:prstGeom prst="rect">
            <a:avLst/>
          </a:prstGeom>
          <a:solidFill>
            <a:schemeClr val="bg1">
              <a:alpha val="58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dirty="0" smtClean="0">
                <a:latin typeface="Comic Sans MS" pitchFamily="66" charset="0"/>
              </a:rPr>
              <a:t>  </a:t>
            </a:r>
            <a:r>
              <a:rPr lang="en-US" dirty="0" smtClean="0">
                <a:solidFill>
                  <a:schemeClr val="tx1"/>
                </a:solidFill>
                <a:latin typeface="Comic Sans MS" pitchFamily="66" charset="0"/>
              </a:rPr>
              <a:t>The company name was chosen in accordance with the famous novel "Moby Dick."As for the logo, it was originally shown with a mermaid and a siren with two tails. This image was found on an old engraving. It symbolizes sea theme of the company name. The mermaid with two tails is a common character of medieval folklore. It was called Melusine or Melisande. This image is often used in heraldry. Logo came up with an artist Terry Heckler.</a:t>
            </a:r>
            <a:endParaRPr lang="ru-RU" dirty="0">
              <a:solidFill>
                <a:schemeClr val="tx1"/>
              </a:solidFill>
              <a:latin typeface="Comic Sans MS" pitchFamily="66" charset="0"/>
            </a:endParaRPr>
          </a:p>
        </p:txBody>
      </p:sp>
      <p:pic>
        <p:nvPicPr>
          <p:cNvPr id="6" name="Рисунок 5" descr="1356518244_02.jpg"/>
          <p:cNvPicPr>
            <a:picLocks noChangeAspect="1"/>
          </p:cNvPicPr>
          <p:nvPr/>
        </p:nvPicPr>
        <p:blipFill>
          <a:blip r:embed="rId3" cstate="print"/>
          <a:stretch>
            <a:fillRect/>
          </a:stretch>
        </p:blipFill>
        <p:spPr>
          <a:xfrm>
            <a:off x="179512" y="2564904"/>
            <a:ext cx="2880320" cy="28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12932998040698.jpg"/>
          <p:cNvPicPr>
            <a:picLocks noChangeAspect="1"/>
          </p:cNvPicPr>
          <p:nvPr/>
        </p:nvPicPr>
        <p:blipFill>
          <a:blip r:embed="rId4" cstate="print"/>
          <a:stretch>
            <a:fillRect/>
          </a:stretch>
        </p:blipFill>
        <p:spPr>
          <a:xfrm>
            <a:off x="5292080" y="5561856"/>
            <a:ext cx="1728192" cy="1296144"/>
          </a:xfrm>
          <a:prstGeom prst="rect">
            <a:avLst/>
          </a:prstGeom>
        </p:spPr>
      </p:pic>
      <p:pic>
        <p:nvPicPr>
          <p:cNvPr id="8" name="Рисунок 7" descr="12932998033789.jpg"/>
          <p:cNvPicPr>
            <a:picLocks noChangeAspect="1"/>
          </p:cNvPicPr>
          <p:nvPr/>
        </p:nvPicPr>
        <p:blipFill>
          <a:blip r:embed="rId5" cstate="print"/>
          <a:stretch>
            <a:fillRect/>
          </a:stretch>
        </p:blipFill>
        <p:spPr>
          <a:xfrm>
            <a:off x="179512" y="5561856"/>
            <a:ext cx="1728192" cy="1296144"/>
          </a:xfrm>
          <a:prstGeom prst="rect">
            <a:avLst/>
          </a:prstGeom>
        </p:spPr>
      </p:pic>
      <p:pic>
        <p:nvPicPr>
          <p:cNvPr id="9" name="Рисунок 8" descr="12932998037451.jpg"/>
          <p:cNvPicPr>
            <a:picLocks noChangeAspect="1"/>
          </p:cNvPicPr>
          <p:nvPr/>
        </p:nvPicPr>
        <p:blipFill>
          <a:blip r:embed="rId6" cstate="print"/>
          <a:stretch>
            <a:fillRect/>
          </a:stretch>
        </p:blipFill>
        <p:spPr>
          <a:xfrm>
            <a:off x="3563888" y="5561856"/>
            <a:ext cx="1728192" cy="1296144"/>
          </a:xfrm>
          <a:prstGeom prst="rect">
            <a:avLst/>
          </a:prstGeom>
        </p:spPr>
      </p:pic>
      <p:pic>
        <p:nvPicPr>
          <p:cNvPr id="11" name="Рисунок 10" descr="12932998043682.jpg"/>
          <p:cNvPicPr>
            <a:picLocks noChangeAspect="1"/>
          </p:cNvPicPr>
          <p:nvPr/>
        </p:nvPicPr>
        <p:blipFill>
          <a:blip r:embed="rId7" cstate="print"/>
          <a:stretch>
            <a:fillRect/>
          </a:stretch>
        </p:blipFill>
        <p:spPr>
          <a:xfrm>
            <a:off x="1835696" y="5561856"/>
            <a:ext cx="1728192" cy="1296144"/>
          </a:xfrm>
          <a:prstGeom prst="rect">
            <a:avLst/>
          </a:prstGeom>
        </p:spPr>
      </p:pic>
      <p:pic>
        <p:nvPicPr>
          <p:cNvPr id="12" name="Рисунок 11" descr="12977162938253.jpg"/>
          <p:cNvPicPr>
            <a:picLocks noChangeAspect="1"/>
          </p:cNvPicPr>
          <p:nvPr/>
        </p:nvPicPr>
        <p:blipFill>
          <a:blip r:embed="rId8" cstate="print"/>
          <a:stretch>
            <a:fillRect/>
          </a:stretch>
        </p:blipFill>
        <p:spPr>
          <a:xfrm>
            <a:off x="7020272" y="5561856"/>
            <a:ext cx="1728192" cy="1296144"/>
          </a:xfrm>
          <a:prstGeom prst="rect">
            <a:avLst/>
          </a:prstGeom>
        </p:spPr>
      </p:pic>
      <p:pic>
        <p:nvPicPr>
          <p:cNvPr id="13" name="Рисунок 12" descr="1394469435_starbucks_5.jpg"/>
          <p:cNvPicPr>
            <a:picLocks noChangeAspect="1"/>
          </p:cNvPicPr>
          <p:nvPr/>
        </p:nvPicPr>
        <p:blipFill>
          <a:blip r:embed="rId9" cstate="print"/>
          <a:stretch>
            <a:fillRect/>
          </a:stretch>
        </p:blipFill>
        <p:spPr>
          <a:xfrm>
            <a:off x="179512" y="188640"/>
            <a:ext cx="3838026"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500"/>
                                        <p:tgtEl>
                                          <p:spTgt spid="8"/>
                                        </p:tgtEl>
                                      </p:cBhvr>
                                    </p:animEffect>
                                  </p:childTnLst>
                                </p:cTn>
                              </p:par>
                              <p:par>
                                <p:cTn id="8" presetID="6" presetClass="entr" presetSubtype="3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out)">
                                      <p:cBhvr>
                                        <p:cTn id="10" dur="500"/>
                                        <p:tgtEl>
                                          <p:spTgt spid="11"/>
                                        </p:tgtEl>
                                      </p:cBhvr>
                                    </p:animEffect>
                                  </p:childTnLst>
                                </p:cTn>
                              </p:par>
                              <p:par>
                                <p:cTn id="11" presetID="6" presetClass="entr" presetSubtype="3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out)">
                                      <p:cBhvr>
                                        <p:cTn id="13" dur="500"/>
                                        <p:tgtEl>
                                          <p:spTgt spid="9"/>
                                        </p:tgtEl>
                                      </p:cBhvr>
                                    </p:animEffect>
                                  </p:childTnLst>
                                </p:cTn>
                              </p:par>
                              <p:par>
                                <p:cTn id="14" presetID="6"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out)">
                                      <p:cBhvr>
                                        <p:cTn id="16" dur="500"/>
                                        <p:tgtEl>
                                          <p:spTgt spid="7"/>
                                        </p:tgtEl>
                                      </p:cBhvr>
                                    </p:animEffect>
                                  </p:childTnLst>
                                </p:cTn>
                              </p:par>
                              <p:par>
                                <p:cTn id="17" presetID="6" presetClass="entr" presetSubtype="3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out)">
                                      <p:cBhvr>
                                        <p:cTn id="19" dur="500"/>
                                        <p:tgtEl>
                                          <p:spTgt spid="12"/>
                                        </p:tgtEl>
                                      </p:cBhvr>
                                    </p:animEffect>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ppt_x</p:attrName>
                                        </p:attrNameLst>
                                      </p:cBhvr>
                                      <p:tavLst>
                                        <p:tav tm="0">
                                          <p:val>
                                            <p:strVal val="#ppt_x"/>
                                          </p:val>
                                        </p:tav>
                                        <p:tav tm="100000">
                                          <p:val>
                                            <p:strVal val="#ppt_x"/>
                                          </p:val>
                                        </p:tav>
                                      </p:tavLst>
                                    </p:anim>
                                    <p:anim calcmode="lin" valueType="num">
                                      <p:cBhvr>
                                        <p:cTn id="24" dur="1800" decel="100000" fill="hold"/>
                                        <p:tgtEl>
                                          <p:spTgt spid="5"/>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9" name="Рисунок 8" descr="1356518170_03.jpg"/>
          <p:cNvPicPr>
            <a:picLocks noChangeAspect="1"/>
          </p:cNvPicPr>
          <p:nvPr/>
        </p:nvPicPr>
        <p:blipFill>
          <a:blip r:embed="rId3" cstate="print"/>
          <a:stretch>
            <a:fillRect/>
          </a:stretch>
        </p:blipFill>
        <p:spPr>
          <a:xfrm>
            <a:off x="2771800" y="1268760"/>
            <a:ext cx="2197748" cy="2866628"/>
          </a:xfrm>
          <a:prstGeom prst="rect">
            <a:avLst/>
          </a:prstGeom>
          <a:solidFill>
            <a:srgbClr val="FFFFFF">
              <a:shade val="85000"/>
            </a:srgbClr>
          </a:solidFill>
          <a:ln w="88900" cap="sq">
            <a:solidFill>
              <a:srgbClr val="0066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g_Starbucks_big_01.jpg"/>
          <p:cNvPicPr>
            <a:picLocks noChangeAspect="1"/>
          </p:cNvPicPr>
          <p:nvPr/>
        </p:nvPicPr>
        <p:blipFill>
          <a:blip r:embed="rId4" cstate="print"/>
          <a:stretch>
            <a:fillRect/>
          </a:stretch>
        </p:blipFill>
        <p:spPr>
          <a:xfrm>
            <a:off x="0" y="1052736"/>
            <a:ext cx="2705100" cy="4038600"/>
          </a:xfrm>
          <a:prstGeom prst="rect">
            <a:avLst/>
          </a:prstGeom>
          <a:solidFill>
            <a:srgbClr val="FFFFFF">
              <a:shade val="85000"/>
            </a:srgbClr>
          </a:solidFill>
          <a:ln w="88900" cap="sq">
            <a:solidFill>
              <a:srgbClr val="0066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107504" y="188640"/>
            <a:ext cx="4176464" cy="720080"/>
          </a:xfrm>
          <a:prstGeom prst="rect">
            <a:avLst/>
          </a:prstGeom>
          <a:solidFill>
            <a:schemeClr val="bg1">
              <a:alpha val="99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Comic Sans MS" pitchFamily="66" charset="0"/>
              </a:rPr>
              <a:t>Interesting facts</a:t>
            </a:r>
            <a:endParaRPr lang="ru-RU" sz="3600" dirty="0">
              <a:solidFill>
                <a:schemeClr val="tx1"/>
              </a:solidFill>
              <a:latin typeface="Comic Sans MS" pitchFamily="66" charset="0"/>
            </a:endParaRPr>
          </a:p>
        </p:txBody>
      </p:sp>
      <p:sp>
        <p:nvSpPr>
          <p:cNvPr id="6" name="Прямоугольник 5"/>
          <p:cNvSpPr/>
          <p:nvPr/>
        </p:nvSpPr>
        <p:spPr>
          <a:xfrm>
            <a:off x="4751512" y="260648"/>
            <a:ext cx="4212976" cy="6480720"/>
          </a:xfrm>
          <a:prstGeom prst="rect">
            <a:avLst/>
          </a:prstGeom>
          <a:solidFill>
            <a:schemeClr val="bg1">
              <a:alpha val="85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AutoNum type="arabicParenR"/>
            </a:pPr>
            <a:r>
              <a:rPr lang="en-US" sz="1600" dirty="0" smtClean="0">
                <a:solidFill>
                  <a:schemeClr val="tx1"/>
                </a:solidFill>
                <a:latin typeface="Comic Sans MS" pitchFamily="66" charset="0"/>
              </a:rPr>
              <a:t>The entrance door looks on the south or east. In no case, it doesn’t look to the north. The thing is that, it was done in order that visitors were able to enjoy the daylight, but the sun did not shine them in the face. </a:t>
            </a:r>
          </a:p>
          <a:p>
            <a:pPr marL="342900" indent="-342900">
              <a:buAutoNum type="arabicParenR"/>
            </a:pPr>
            <a:endParaRPr lang="en-US" sz="1600" dirty="0" smtClean="0">
              <a:solidFill>
                <a:schemeClr val="tx1"/>
              </a:solidFill>
              <a:latin typeface="Comic Sans MS" pitchFamily="66" charset="0"/>
            </a:endParaRPr>
          </a:p>
          <a:p>
            <a:pPr marL="342900" indent="-342900">
              <a:buAutoNum type="arabicParenR"/>
            </a:pPr>
            <a:r>
              <a:rPr lang="en-US" sz="1600" dirty="0" smtClean="0">
                <a:solidFill>
                  <a:schemeClr val="tx1"/>
                </a:solidFill>
                <a:latin typeface="Comic Sans MS" pitchFamily="66" charset="0"/>
              </a:rPr>
              <a:t>Steve Jobs used to call Starbucks, to demonstrate the capabilities of the first iPhone and play a little joke with the audience at the conference, Apple MacWorld 2007. Showing how iPhone owners can use the service of Google Maps on your device, Jobs defined his (and a few thousand people) current location. Furthermore, he found the nearest Starbucks coffee shop and began to recruit the number of it on his iPhone.</a:t>
            </a:r>
          </a:p>
          <a:p>
            <a:pPr marL="342900" indent="-342900">
              <a:buAutoNum type="arabicParenR"/>
            </a:pPr>
            <a:endParaRPr lang="en-US" sz="1600" dirty="0" smtClean="0">
              <a:solidFill>
                <a:schemeClr val="tx1"/>
              </a:solidFill>
              <a:latin typeface="Comic Sans MS" pitchFamily="66" charset="0"/>
            </a:endParaRPr>
          </a:p>
          <a:p>
            <a:pPr marL="342900" indent="-342900">
              <a:buAutoNum type="arabicParenR"/>
            </a:pPr>
            <a:r>
              <a:rPr lang="en-US" sz="1600" dirty="0" smtClean="0">
                <a:solidFill>
                  <a:schemeClr val="tx1"/>
                </a:solidFill>
                <a:latin typeface="Comic Sans MS" pitchFamily="66" charset="0"/>
              </a:rPr>
              <a:t>Nowadays, Starbucks represents not only coffee, coffee drinks, desserts and snacks, but also the company is engaged with books, cinema, music.</a:t>
            </a:r>
            <a:endParaRPr lang="ru-RU" sz="1600" dirty="0">
              <a:solidFill>
                <a:schemeClr val="tx1"/>
              </a:solidFill>
              <a:latin typeface="Comic Sans MS" pitchFamily="66" charset="0"/>
            </a:endParaRPr>
          </a:p>
        </p:txBody>
      </p:sp>
      <p:pic>
        <p:nvPicPr>
          <p:cNvPr id="7" name="Рисунок 6" descr="53404084_1262780957_wstarbuckscoffeegiftbaskets.jpg"/>
          <p:cNvPicPr>
            <a:picLocks noChangeAspect="1"/>
          </p:cNvPicPr>
          <p:nvPr/>
        </p:nvPicPr>
        <p:blipFill>
          <a:blip r:embed="rId5" cstate="print"/>
          <a:stretch>
            <a:fillRect/>
          </a:stretch>
        </p:blipFill>
        <p:spPr>
          <a:xfrm>
            <a:off x="0" y="4150499"/>
            <a:ext cx="3384376" cy="2707501"/>
          </a:xfrm>
          <a:prstGeom prst="rect">
            <a:avLst/>
          </a:prstGeom>
          <a:solidFill>
            <a:srgbClr val="FFFFFF">
              <a:shade val="85000"/>
            </a:srgbClr>
          </a:solidFill>
          <a:ln w="88900" cap="sq">
            <a:solidFill>
              <a:srgbClr val="0066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plus(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lum/>
          </a:blip>
          <a:srcRect/>
          <a:stretch>
            <a:fillRect t="-44000" b="-44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188640"/>
            <a:ext cx="9036496" cy="3240360"/>
          </a:xfrm>
          <a:prstGeom prst="rect">
            <a:avLst/>
          </a:prstGeom>
          <a:solidFill>
            <a:schemeClr val="bg1">
              <a:alpha val="85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AutoNum type="arabicParenR"/>
            </a:pPr>
            <a:r>
              <a:rPr lang="en-US" sz="1500" dirty="0" smtClean="0">
                <a:solidFill>
                  <a:schemeClr val="tx1"/>
                </a:solidFill>
                <a:latin typeface="Comic Sans MS" pitchFamily="66" charset="0"/>
              </a:rPr>
              <a:t>Starbucks coffee is very good, which is undisputable. According to the poll of the visitors, people attend this place is a social experience. I mean, people come at the Starbucks to communicate, to work and just to look at the people. From the very beginning, Howard Schultz was sure that not only coffee makes people to attend this place , but also personal experience. Comfortable sofas, fireplaces, smoothly curved lines cafes, creating seemingly open, but a comfortable space, free internet made Starbucks too convenient place.</a:t>
            </a:r>
          </a:p>
          <a:p>
            <a:pPr marL="342900" indent="-342900">
              <a:buAutoNum type="arabicParenR"/>
            </a:pPr>
            <a:endParaRPr lang="en-US" sz="1500" dirty="0" smtClean="0">
              <a:solidFill>
                <a:schemeClr val="tx1"/>
              </a:solidFill>
              <a:latin typeface="Comic Sans MS" pitchFamily="66" charset="0"/>
            </a:endParaRPr>
          </a:p>
          <a:p>
            <a:pPr marL="342900" indent="-342900">
              <a:buAutoNum type="arabicParenR"/>
            </a:pPr>
            <a:r>
              <a:rPr lang="en-US" sz="1500" dirty="0" smtClean="0">
                <a:solidFill>
                  <a:schemeClr val="tx1"/>
                </a:solidFill>
                <a:latin typeface="Comic Sans MS" pitchFamily="66" charset="0"/>
              </a:rPr>
              <a:t> In 1996, the first coffee shop was opened in Japan.</a:t>
            </a:r>
          </a:p>
          <a:p>
            <a:pPr marL="342900" indent="-342900">
              <a:buAutoNum type="arabicParenR"/>
            </a:pPr>
            <a:endParaRPr lang="en-US" sz="1500" dirty="0" smtClean="0">
              <a:solidFill>
                <a:schemeClr val="tx1"/>
              </a:solidFill>
              <a:latin typeface="Comic Sans MS" pitchFamily="66" charset="0"/>
            </a:endParaRPr>
          </a:p>
          <a:p>
            <a:pPr marL="342900" indent="-342900">
              <a:buAutoNum type="arabicParenR"/>
            </a:pPr>
            <a:r>
              <a:rPr lang="en-US" sz="1500" dirty="0" smtClean="0">
                <a:solidFill>
                  <a:schemeClr val="tx1"/>
                </a:solidFill>
                <a:latin typeface="Comic Sans MS" pitchFamily="66" charset="0"/>
              </a:rPr>
              <a:t>Starbucks Coffee is opened in more than 50 countries.</a:t>
            </a:r>
          </a:p>
          <a:p>
            <a:pPr marL="342900" indent="-342900">
              <a:buAutoNum type="arabicParenR"/>
            </a:pPr>
            <a:endParaRPr lang="en-US" sz="1500" dirty="0" smtClean="0">
              <a:solidFill>
                <a:schemeClr val="tx1"/>
              </a:solidFill>
              <a:latin typeface="Comic Sans MS" pitchFamily="66" charset="0"/>
            </a:endParaRPr>
          </a:p>
          <a:p>
            <a:pPr marL="342900" indent="-342900">
              <a:buAutoNum type="arabicParenR"/>
            </a:pPr>
            <a:r>
              <a:rPr lang="en-US" sz="1500" dirty="0" smtClean="0">
                <a:solidFill>
                  <a:schemeClr val="tx1"/>
                </a:solidFill>
                <a:latin typeface="Comic Sans MS" pitchFamily="66" charset="0"/>
              </a:rPr>
              <a:t>There are 18 000 Starbuck’s Coffee all over the world.</a:t>
            </a:r>
          </a:p>
          <a:p>
            <a:pPr marL="342900" indent="-342900">
              <a:buAutoNum type="arabicParenR"/>
            </a:pPr>
            <a:endParaRPr lang="en-US" sz="1500" dirty="0" smtClean="0">
              <a:solidFill>
                <a:schemeClr val="tx1"/>
              </a:solidFill>
              <a:latin typeface="Comic Sans MS" pitchFamily="66" charset="0"/>
            </a:endParaRPr>
          </a:p>
          <a:p>
            <a:pPr marL="342900" indent="-342900">
              <a:buAutoNum type="arabicParenR"/>
            </a:pPr>
            <a:r>
              <a:rPr lang="en-US" sz="1500" dirty="0" smtClean="0">
                <a:solidFill>
                  <a:schemeClr val="tx1"/>
                </a:solidFill>
                <a:latin typeface="Comic Sans MS" pitchFamily="66" charset="0"/>
              </a:rPr>
              <a:t>The company's headquarter is still located in Seattle, Washington.</a:t>
            </a:r>
          </a:p>
          <a:p>
            <a:pPr marL="342900" indent="-342900">
              <a:buAutoNum type="arabicParenR"/>
            </a:pPr>
            <a:endParaRPr lang="ru-RU" sz="1600" dirty="0">
              <a:solidFill>
                <a:schemeClr val="tx1"/>
              </a:solidFill>
              <a:latin typeface="Comic Sans MS" pitchFamily="66" charset="0"/>
            </a:endParaRPr>
          </a:p>
        </p:txBody>
      </p:sp>
      <p:pic>
        <p:nvPicPr>
          <p:cNvPr id="6" name="Рисунок 5" descr="mMoZV736LCQ.jpg"/>
          <p:cNvPicPr>
            <a:picLocks noChangeAspect="1"/>
          </p:cNvPicPr>
          <p:nvPr/>
        </p:nvPicPr>
        <p:blipFill>
          <a:blip r:embed="rId3" cstate="print"/>
          <a:stretch>
            <a:fillRect/>
          </a:stretch>
        </p:blipFill>
        <p:spPr>
          <a:xfrm>
            <a:off x="0" y="4185084"/>
            <a:ext cx="1781944" cy="2672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mdnojLjQvXs.jpg"/>
          <p:cNvPicPr>
            <a:picLocks noChangeAspect="1"/>
          </p:cNvPicPr>
          <p:nvPr/>
        </p:nvPicPr>
        <p:blipFill>
          <a:blip r:embed="rId4" cstate="print"/>
          <a:stretch>
            <a:fillRect/>
          </a:stretch>
        </p:blipFill>
        <p:spPr>
          <a:xfrm>
            <a:off x="1979712" y="4000500"/>
            <a:ext cx="190119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1283789917_tumblr_l3reavyp9k1qbju4oo1_400_large.jpg"/>
          <p:cNvPicPr>
            <a:picLocks noChangeAspect="1"/>
          </p:cNvPicPr>
          <p:nvPr/>
        </p:nvPicPr>
        <p:blipFill>
          <a:blip r:embed="rId5" cstate="print"/>
          <a:stretch>
            <a:fillRect/>
          </a:stretch>
        </p:blipFill>
        <p:spPr>
          <a:xfrm>
            <a:off x="4139952" y="3933056"/>
            <a:ext cx="2167641" cy="2924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date-frappuccino.jpg"/>
          <p:cNvPicPr>
            <a:picLocks noChangeAspect="1"/>
          </p:cNvPicPr>
          <p:nvPr/>
        </p:nvPicPr>
        <p:blipFill>
          <a:blip r:embed="rId6" cstate="print"/>
          <a:stretch>
            <a:fillRect/>
          </a:stretch>
        </p:blipFill>
        <p:spPr>
          <a:xfrm>
            <a:off x="6506706" y="3356992"/>
            <a:ext cx="2637293" cy="35010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ppt_x</p:attrName>
                                        </p:attrNameLst>
                                      </p:cBhvr>
                                      <p:tavLst>
                                        <p:tav tm="0">
                                          <p:val>
                                            <p:strVal val="#ppt_x"/>
                                          </p:val>
                                        </p:tav>
                                        <p:tav tm="100000">
                                          <p:val>
                                            <p:strVal val="#ppt_x"/>
                                          </p:val>
                                        </p:tav>
                                      </p:tavLst>
                                    </p:anim>
                                    <p:anim calcmode="lin" valueType="num">
                                      <p:cBhvr>
                                        <p:cTn id="21" dur="1800" decel="100000" fill="hold"/>
                                        <p:tgtEl>
                                          <p:spTgt spid="4"/>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715</Words>
  <Application>Microsoft Office PowerPoint</Application>
  <PresentationFormat>Экран (4:3)</PresentationFormat>
  <Paragraphs>30</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Натали</dc:creator>
  <cp:lastModifiedBy>пользователь</cp:lastModifiedBy>
  <cp:revision>50</cp:revision>
  <dcterms:created xsi:type="dcterms:W3CDTF">2014-03-26T16:28:02Z</dcterms:created>
  <dcterms:modified xsi:type="dcterms:W3CDTF">2014-03-27T16:23:15Z</dcterms:modified>
</cp:coreProperties>
</file>