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23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33842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0167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1012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98783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27440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25084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862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497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993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93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457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12/17/2013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433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12/17/2013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00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DDF5F92-E675-4B36-9A60-69A962A68675}" type="datetimeFigureOut">
              <a:rPr lang="en-US" smtClean="0"/>
              <a:t>12/17/2013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077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smtClean="0"/>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682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954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12/17/2013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3305931"/>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62745" y="1724891"/>
            <a:ext cx="8635134" cy="1060640"/>
          </a:xfrm>
        </p:spPr>
        <p:txBody>
          <a:bodyPr>
            <a:noAutofit/>
          </a:bodyPr>
          <a:lstStyle/>
          <a:p>
            <a:r>
              <a:rPr lang="uk-UA" sz="6000" b="1" i="1" dirty="0" smtClean="0">
                <a:solidFill>
                  <a:srgbClr val="FF0000"/>
                </a:solidFill>
              </a:rPr>
              <a:t>Клонування людини</a:t>
            </a:r>
            <a:endParaRPr lang="ru-RU" sz="6000" b="1" i="1" dirty="0">
              <a:solidFill>
                <a:srgbClr val="FF0000"/>
              </a:solidFill>
            </a:endParaRPr>
          </a:p>
        </p:txBody>
      </p:sp>
      <p:pic>
        <p:nvPicPr>
          <p:cNvPr id="5" name="Рисунок 4"/>
          <p:cNvPicPr>
            <a:picLocks noChangeAspect="1"/>
          </p:cNvPicPr>
          <p:nvPr/>
        </p:nvPicPr>
        <p:blipFill>
          <a:blip r:embed="rId2"/>
          <a:stretch>
            <a:fillRect/>
          </a:stretch>
        </p:blipFill>
        <p:spPr>
          <a:xfrm>
            <a:off x="4226992" y="3688773"/>
            <a:ext cx="4435993" cy="3029289"/>
          </a:xfrm>
          <a:prstGeom prst="rect">
            <a:avLst/>
          </a:prstGeom>
          <a:ln w="19050">
            <a:solidFill>
              <a:schemeClr val="tx1"/>
            </a:solidFill>
          </a:ln>
        </p:spPr>
      </p:pic>
      <p:pic>
        <p:nvPicPr>
          <p:cNvPr id="6" name="Рисунок 5"/>
          <p:cNvPicPr>
            <a:picLocks noChangeAspect="1"/>
          </p:cNvPicPr>
          <p:nvPr/>
        </p:nvPicPr>
        <p:blipFill>
          <a:blip r:embed="rId3"/>
          <a:stretch>
            <a:fillRect/>
          </a:stretch>
        </p:blipFill>
        <p:spPr>
          <a:xfrm>
            <a:off x="8839353" y="3771901"/>
            <a:ext cx="3058526" cy="2847108"/>
          </a:xfrm>
          <a:prstGeom prst="rect">
            <a:avLst/>
          </a:prstGeom>
          <a:ln w="76200">
            <a:solidFill>
              <a:schemeClr val="tx1"/>
            </a:solidFill>
          </a:ln>
        </p:spPr>
      </p:pic>
    </p:spTree>
    <p:extLst>
      <p:ext uri="{BB962C8B-B14F-4D97-AF65-F5344CB8AC3E}">
        <p14:creationId xmlns:p14="http://schemas.microsoft.com/office/powerpoint/2010/main" val="684374588"/>
      </p:ext>
    </p:extLst>
  </p:cSld>
  <p:clrMapOvr>
    <a:masterClrMapping/>
  </p:clrMapOvr>
  <mc:AlternateContent xmlns:mc="http://schemas.openxmlformats.org/markup-compatibility/2006">
    <mc:Choice xmlns:p14="http://schemas.microsoft.com/office/powerpoint/2010/main" Requires="p14">
      <p:transition spd="slow" p14:dur="225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005" y="1645228"/>
            <a:ext cx="10450405" cy="3565371"/>
          </a:xfrm>
        </p:spPr>
        <p:txBody>
          <a:bodyPr>
            <a:noAutofit/>
          </a:bodyPr>
          <a:lstStyle/>
          <a:p>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Питання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про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клонування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людини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викликало</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низку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протестів</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як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сторони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церкви, так і на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законодавчому</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рівні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В 1997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році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ЮНЕСКО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прийняла</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Загальну</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декларацію</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яка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забороняє</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клонування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людини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та </a:t>
            </a:r>
            <a:r>
              <a:rPr lang="ru-RU" sz="2800" b="1" i="1" dirty="0" err="1"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передбачає</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суворий</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контроль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держави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над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усіма</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дослідженнями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в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цьому</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напрямі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Ті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або</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інші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форми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заборони </a:t>
            </a:r>
            <a:r>
              <a:rPr lang="ru-RU" sz="2800" b="1" i="1" dirty="0" err="1"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клонування</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застосовують</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Німеччина</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Іспанія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Данія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Великобританія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Італія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Франція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Швеція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Нідерланди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Бельгія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а </a:t>
            </a:r>
            <a:r>
              <a:rPr lang="ru-RU" sz="2800" b="1" i="1" dirty="0" err="1"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також</a:t>
            </a:r>
            <a:r>
              <a:rPr lang="ru-RU" sz="2800" b="1" i="1" dirty="0" smtClean="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Японія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Австралія</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та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інші</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 </a:t>
            </a:r>
            <a:r>
              <a:rPr lang="ru-RU" sz="2800" b="1" i="1" dirty="0" err="1">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країни</a:t>
            </a:r>
            <a: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t>.</a:t>
            </a:r>
            <a:br>
              <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rPr>
            </a:br>
            <a:endParaRPr lang="ru-RU" sz="2800" b="1" i="1" dirty="0">
              <a:ln w="9525">
                <a:solidFill>
                  <a:schemeClr val="bg1"/>
                </a:solidFill>
                <a:prstDash val="solid"/>
              </a:ln>
              <a:effectLst>
                <a:outerShdw blurRad="12700" dist="38100" dir="2700000" algn="tl" rotWithShape="0">
                  <a:schemeClr val="bg1">
                    <a:lumMod val="50000"/>
                  </a:schemeClr>
                </a:outerShdw>
              </a:effectLst>
              <a:latin typeface="Franklin Gothic Demi Cond" panose="020B0706030402020204" pitchFamily="34" charset="0"/>
            </a:endParaRPr>
          </a:p>
        </p:txBody>
      </p:sp>
      <p:sp>
        <p:nvSpPr>
          <p:cNvPr id="3" name="Текст 2"/>
          <p:cNvSpPr>
            <a:spLocks noGrp="1"/>
          </p:cNvSpPr>
          <p:nvPr>
            <p:ph type="body" idx="1"/>
          </p:nvPr>
        </p:nvSpPr>
        <p:spPr>
          <a:xfrm>
            <a:off x="477982" y="197428"/>
            <a:ext cx="10131428" cy="1447800"/>
          </a:xfrm>
        </p:spPr>
        <p:txBody>
          <a:bodyPr>
            <a:normAutofit fontScale="92500" lnSpcReduction="10000"/>
          </a:bodyPr>
          <a:lstStyle/>
          <a:p>
            <a:r>
              <a:rPr lang="ru-RU" sz="9600" b="1" i="1" dirty="0"/>
              <a:t>Закон і </a:t>
            </a:r>
            <a:r>
              <a:rPr lang="ru-RU" sz="9600" b="1" i="1" dirty="0" err="1"/>
              <a:t>клонування</a:t>
            </a:r>
            <a:endParaRPr lang="ru-RU" sz="9600" b="1" i="1" dirty="0"/>
          </a:p>
          <a:p>
            <a:endParaRPr lang="ru-RU" dirty="0"/>
          </a:p>
        </p:txBody>
      </p:sp>
      <p:pic>
        <p:nvPicPr>
          <p:cNvPr id="4" name="Рисунок 3"/>
          <p:cNvPicPr>
            <a:picLocks noChangeAspect="1"/>
          </p:cNvPicPr>
          <p:nvPr/>
        </p:nvPicPr>
        <p:blipFill>
          <a:blip r:embed="rId2"/>
          <a:stretch>
            <a:fillRect/>
          </a:stretch>
        </p:blipFill>
        <p:spPr>
          <a:xfrm>
            <a:off x="9926108" y="3966533"/>
            <a:ext cx="2164268" cy="2773920"/>
          </a:xfrm>
          <a:prstGeom prst="rect">
            <a:avLst/>
          </a:prstGeom>
        </p:spPr>
      </p:pic>
    </p:spTree>
    <p:extLst>
      <p:ext uri="{BB962C8B-B14F-4D97-AF65-F5344CB8AC3E}">
        <p14:creationId xmlns:p14="http://schemas.microsoft.com/office/powerpoint/2010/main" val="741053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582" y="2583487"/>
            <a:ext cx="7647709" cy="3412067"/>
          </a:xfrm>
        </p:spPr>
        <p:txBody>
          <a:bodyPr>
            <a:noAutofit/>
            <a:scene3d>
              <a:camera prst="orthographicFront"/>
              <a:lightRig rig="threePt" dir="t"/>
            </a:scene3d>
            <a:sp3d extrusionH="57150">
              <a:bevelT w="57150" h="38100" prst="artDeco"/>
            </a:sp3d>
          </a:bodyPr>
          <a:lstStyle/>
          <a:p>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Близько</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27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країн</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Європи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підписали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Додатковий</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протокол про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заборону</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клонування</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людини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до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Конвенції</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Ради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Європи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„Про права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людини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та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біомедицину</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1997 р. У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преамбулі</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Додаткового</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протоколу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відзначається</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що</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інструменталізація</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людських</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істот</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шляхом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навмисного</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створення</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генетично</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ідентичних</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людських</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істот</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є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несумісною</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із</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гідністю</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людини</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і, таким чином, становить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зловживання</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a:t>
            </a:r>
            <a:r>
              <a:rPr lang="ru-RU" b="1" i="1" dirty="0" err="1">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біологією</a:t>
            </a:r>
            <a: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t> та                                              медициною”. </a:t>
            </a:r>
            <a:br>
              <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rPr>
            </a:br>
            <a:endParaRPr lang="ru-RU" b="1" i="1" dirty="0">
              <a:ln w="3175" cmpd="sng">
                <a:solidFill>
                  <a:schemeClr val="accent2">
                    <a:lumMod val="75000"/>
                  </a:schemeClr>
                </a:solidFill>
              </a:ln>
              <a:effectLst>
                <a:outerShdw blurRad="60007" dist="200025" dir="15000000" sy="30000" kx="-1800000" algn="bl" rotWithShape="0">
                  <a:prstClr val="black">
                    <a:alpha val="32000"/>
                  </a:prstClr>
                </a:outerShdw>
              </a:effectLst>
              <a:latin typeface="Lucida Sans Unicode" panose="020B0602030504020204" pitchFamily="34" charset="0"/>
              <a:cs typeface="Lucida Sans Unicode" panose="020B0602030504020204" pitchFamily="34" charset="0"/>
            </a:endParaRPr>
          </a:p>
        </p:txBody>
      </p:sp>
      <p:pic>
        <p:nvPicPr>
          <p:cNvPr id="5" name="Рисунок 4"/>
          <p:cNvPicPr>
            <a:picLocks noChangeAspect="1"/>
          </p:cNvPicPr>
          <p:nvPr/>
        </p:nvPicPr>
        <p:blipFill>
          <a:blip r:embed="rId2"/>
          <a:stretch>
            <a:fillRect/>
          </a:stretch>
        </p:blipFill>
        <p:spPr>
          <a:xfrm>
            <a:off x="7647710" y="3799132"/>
            <a:ext cx="4300734" cy="2901991"/>
          </a:xfrm>
          <a:prstGeom prst="rect">
            <a:avLst/>
          </a:prstGeom>
        </p:spPr>
      </p:pic>
      <p:pic>
        <p:nvPicPr>
          <p:cNvPr id="6" name="Рисунок 5"/>
          <p:cNvPicPr>
            <a:picLocks noChangeAspect="1"/>
          </p:cNvPicPr>
          <p:nvPr/>
        </p:nvPicPr>
        <p:blipFill>
          <a:blip r:embed="rId3"/>
          <a:stretch>
            <a:fillRect/>
          </a:stretch>
        </p:blipFill>
        <p:spPr>
          <a:xfrm>
            <a:off x="7875207" y="276225"/>
            <a:ext cx="4073237" cy="2545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3979018"/>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218209"/>
            <a:ext cx="9216736" cy="4832092"/>
          </a:xfrm>
          <a:prstGeom prst="rect">
            <a:avLst/>
          </a:prstGeom>
          <a:noFill/>
          <a:ln>
            <a:solidFill>
              <a:schemeClr val="accent6">
                <a:lumMod val="75000"/>
              </a:schemeClr>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За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повну</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заборону</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усіх</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досліджень</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пов'язаних</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з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можливістю</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клонування</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людини</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висловилася</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наукова</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рада при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Міністерстві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освіти</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Японії</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Аналогічною</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є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позиція</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офіційного</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Вашингтона.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Найкатегоричнішою</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є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церква</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Наприклад</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Ватикан не раз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наголошував</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на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цілковитій</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неможливості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втручання</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в акт </a:t>
            </a:r>
            <a:r>
              <a:rPr lang="ru-RU" sz="2800" dirty="0" smtClean="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божественного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творіння</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Папа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Римський</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прийняв</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7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нових</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смертних</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гріхів</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які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ведуть</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smtClean="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до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загибелі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душі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серед</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яких</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є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маніпуляції</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на генному </a:t>
            </a:r>
            <a:r>
              <a:rPr lang="ru-RU" sz="2800" dirty="0" err="1">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рівні</a:t>
            </a:r>
            <a:r>
              <a:rPr lang="ru-RU" sz="2800" dirty="0">
                <a:ln w="0"/>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a:t>
            </a:r>
          </a:p>
        </p:txBody>
      </p:sp>
      <p:pic>
        <p:nvPicPr>
          <p:cNvPr id="3" name="Рисунок 2"/>
          <p:cNvPicPr>
            <a:picLocks noChangeAspect="1"/>
          </p:cNvPicPr>
          <p:nvPr/>
        </p:nvPicPr>
        <p:blipFill>
          <a:blip r:embed="rId2"/>
          <a:stretch>
            <a:fillRect/>
          </a:stretch>
        </p:blipFill>
        <p:spPr>
          <a:xfrm>
            <a:off x="9206346" y="3336105"/>
            <a:ext cx="2884867" cy="3428392"/>
          </a:xfrm>
          <a:prstGeom prst="rect">
            <a:avLst/>
          </a:prstGeom>
          <a:ln>
            <a:noFill/>
          </a:ln>
          <a:effectLst>
            <a:softEdge rad="112500"/>
          </a:effectLst>
        </p:spPr>
      </p:pic>
    </p:spTree>
    <p:extLst>
      <p:ext uri="{BB962C8B-B14F-4D97-AF65-F5344CB8AC3E}">
        <p14:creationId xmlns:p14="http://schemas.microsoft.com/office/powerpoint/2010/main" val="2143910896"/>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2351810"/>
            <a:ext cx="10131427" cy="3124199"/>
          </a:xfrm>
        </p:spPr>
        <p:txBody>
          <a:bodyPr>
            <a:noAutofit/>
          </a:bodyPr>
          <a:lstStyle/>
          <a:p>
            <a:r>
              <a:rPr lang="ru-RU" i="1" dirty="0" err="1">
                <a:effectLst>
                  <a:glow rad="228600">
                    <a:schemeClr val="accent1">
                      <a:satMod val="175000"/>
                      <a:alpha val="40000"/>
                    </a:schemeClr>
                  </a:glow>
                </a:effectLst>
              </a:rPr>
              <a:t>Отже</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клонування</a:t>
            </a:r>
            <a:r>
              <a:rPr lang="ru-RU" i="1" dirty="0">
                <a:effectLst>
                  <a:glow rad="228600">
                    <a:schemeClr val="accent1">
                      <a:satMod val="175000"/>
                      <a:alpha val="40000"/>
                    </a:schemeClr>
                  </a:glow>
                </a:effectLst>
              </a:rPr>
              <a:t> - </a:t>
            </a:r>
            <a:r>
              <a:rPr lang="ru-RU" i="1" dirty="0" err="1">
                <a:effectLst>
                  <a:glow rad="228600">
                    <a:schemeClr val="accent1">
                      <a:satMod val="175000"/>
                      <a:alpha val="40000"/>
                    </a:schemeClr>
                  </a:glow>
                </a:effectLst>
              </a:rPr>
              <a:t>це</a:t>
            </a:r>
            <a:r>
              <a:rPr lang="ru-RU" i="1" dirty="0">
                <a:effectLst>
                  <a:glow rad="228600">
                    <a:schemeClr val="accent1">
                      <a:satMod val="175000"/>
                      <a:alpha val="40000"/>
                    </a:schemeClr>
                  </a:glow>
                </a:effectLst>
              </a:rPr>
              <a:t> добре </a:t>
            </a:r>
            <a:r>
              <a:rPr lang="ru-RU" i="1" dirty="0" err="1">
                <a:effectLst>
                  <a:glow rad="228600">
                    <a:schemeClr val="accent1">
                      <a:satMod val="175000"/>
                      <a:alpha val="40000"/>
                    </a:schemeClr>
                  </a:glow>
                </a:effectLst>
              </a:rPr>
              <a:t>чи</a:t>
            </a:r>
            <a:r>
              <a:rPr lang="ru-RU" i="1" dirty="0">
                <a:effectLst>
                  <a:glow rad="228600">
                    <a:schemeClr val="accent1">
                      <a:satMod val="175000"/>
                      <a:alpha val="40000"/>
                    </a:schemeClr>
                  </a:glow>
                </a:effectLst>
              </a:rPr>
              <a:t> погано? У </a:t>
            </a:r>
            <a:r>
              <a:rPr lang="ru-RU" i="1" dirty="0" err="1">
                <a:effectLst>
                  <a:glow rad="228600">
                    <a:schemeClr val="accent1">
                      <a:satMod val="175000"/>
                      <a:alpha val="40000"/>
                    </a:schemeClr>
                  </a:glow>
                </a:effectLst>
              </a:rPr>
              <a:t>кожної</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людини</a:t>
            </a:r>
            <a:r>
              <a:rPr lang="ru-RU" i="1" dirty="0">
                <a:effectLst>
                  <a:glow rad="228600">
                    <a:schemeClr val="accent1">
                      <a:satMod val="175000"/>
                      <a:alpha val="40000"/>
                    </a:schemeClr>
                  </a:glow>
                </a:effectLst>
              </a:rPr>
              <a:t> своя думка на </a:t>
            </a:r>
            <a:r>
              <a:rPr lang="ru-RU" i="1" dirty="0" err="1">
                <a:effectLst>
                  <a:glow rad="228600">
                    <a:schemeClr val="accent1">
                      <a:satMod val="175000"/>
                      <a:alpha val="40000"/>
                    </a:schemeClr>
                  </a:glow>
                </a:effectLst>
              </a:rPr>
              <a:t>цей</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рахунок</a:t>
            </a:r>
            <a:r>
              <a:rPr lang="ru-RU" i="1" dirty="0">
                <a:effectLst>
                  <a:glow rad="228600">
                    <a:schemeClr val="accent1">
                      <a:satMod val="175000"/>
                      <a:alpha val="40000"/>
                    </a:schemeClr>
                  </a:glow>
                </a:effectLst>
              </a:rPr>
              <a:t>. Але все ж </a:t>
            </a:r>
            <a:r>
              <a:rPr lang="ru-RU" i="1" dirty="0" smtClean="0">
                <a:effectLst>
                  <a:glow rad="228600">
                    <a:schemeClr val="accent1">
                      <a:satMod val="175000"/>
                      <a:alpha val="40000"/>
                    </a:schemeClr>
                  </a:glow>
                </a:effectLst>
              </a:rPr>
              <a:t>я </a:t>
            </a:r>
            <a:r>
              <a:rPr lang="ru-RU" i="1" dirty="0" err="1" smtClean="0">
                <a:effectLst>
                  <a:glow rad="228600">
                    <a:schemeClr val="accent1">
                      <a:satMod val="175000"/>
                      <a:alpha val="40000"/>
                    </a:schemeClr>
                  </a:glow>
                </a:effectLst>
              </a:rPr>
              <a:t>хотіла</a:t>
            </a:r>
            <a:r>
              <a:rPr lang="ru-RU" i="1" dirty="0" smtClean="0">
                <a:effectLst>
                  <a:glow rad="228600">
                    <a:schemeClr val="accent1">
                      <a:satMod val="175000"/>
                      <a:alpha val="40000"/>
                    </a:schemeClr>
                  </a:glow>
                </a:effectLst>
              </a:rPr>
              <a:t> б </a:t>
            </a:r>
            <a:r>
              <a:rPr lang="ru-RU" i="1" dirty="0" err="1" smtClean="0">
                <a:effectLst>
                  <a:glow rad="228600">
                    <a:schemeClr val="accent1">
                      <a:satMod val="175000"/>
                      <a:alpha val="40000"/>
                    </a:schemeClr>
                  </a:glow>
                </a:effectLst>
              </a:rPr>
              <a:t>виразити</a:t>
            </a:r>
            <a:r>
              <a:rPr lang="ru-RU" i="1" dirty="0" smtClean="0">
                <a:effectLst>
                  <a:glow rad="228600">
                    <a:schemeClr val="accent1">
                      <a:satMod val="175000"/>
                      <a:alpha val="40000"/>
                    </a:schemeClr>
                  </a:glow>
                </a:effectLst>
              </a:rPr>
              <a:t> </a:t>
            </a:r>
            <a:r>
              <a:rPr lang="ru-RU" i="1" dirty="0">
                <a:effectLst>
                  <a:glow rad="228600">
                    <a:schemeClr val="accent1">
                      <a:satMod val="175000"/>
                      <a:alpha val="40000"/>
                    </a:schemeClr>
                  </a:glow>
                </a:effectLst>
              </a:rPr>
              <a:t>свою думку. </a:t>
            </a:r>
            <a:br>
              <a:rPr lang="ru-RU" i="1" dirty="0">
                <a:effectLst>
                  <a:glow rad="228600">
                    <a:schemeClr val="accent1">
                      <a:satMod val="175000"/>
                      <a:alpha val="40000"/>
                    </a:schemeClr>
                  </a:glow>
                </a:effectLst>
              </a:rPr>
            </a:br>
            <a:r>
              <a:rPr lang="ru-RU" i="1" dirty="0">
                <a:effectLst>
                  <a:glow rad="228600">
                    <a:schemeClr val="accent1">
                      <a:satMod val="175000"/>
                      <a:alpha val="40000"/>
                    </a:schemeClr>
                  </a:glow>
                </a:effectLst>
              </a:rPr>
              <a:t>Я </a:t>
            </a:r>
            <a:r>
              <a:rPr lang="ru-RU" i="1" dirty="0" err="1">
                <a:effectLst>
                  <a:glow rad="228600">
                    <a:schemeClr val="accent1">
                      <a:satMod val="175000"/>
                      <a:alpha val="40000"/>
                    </a:schemeClr>
                  </a:glow>
                </a:effectLst>
              </a:rPr>
              <a:t>вважаю</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що</a:t>
            </a:r>
            <a:r>
              <a:rPr lang="ru-RU" i="1" dirty="0">
                <a:effectLst>
                  <a:glow rad="228600">
                    <a:schemeClr val="accent1">
                      <a:satMod val="175000"/>
                      <a:alpha val="40000"/>
                    </a:schemeClr>
                  </a:glow>
                </a:effectLst>
              </a:rPr>
              <a:t> наука, </a:t>
            </a:r>
            <a:r>
              <a:rPr lang="ru-RU" i="1" dirty="0" err="1">
                <a:effectLst>
                  <a:glow rad="228600">
                    <a:schemeClr val="accent1">
                      <a:satMod val="175000"/>
                      <a:alpha val="40000"/>
                    </a:schemeClr>
                  </a:glow>
                </a:effectLst>
              </a:rPr>
              <a:t>звичайно</a:t>
            </a:r>
            <a:r>
              <a:rPr lang="ru-RU" i="1" dirty="0">
                <a:effectLst>
                  <a:glow rad="228600">
                    <a:schemeClr val="accent1">
                      <a:satMod val="175000"/>
                      <a:alpha val="40000"/>
                    </a:schemeClr>
                  </a:glow>
                </a:effectLst>
              </a:rPr>
              <a:t>, повинна </a:t>
            </a:r>
            <a:r>
              <a:rPr lang="ru-RU" i="1" dirty="0" err="1">
                <a:effectLst>
                  <a:glow rad="228600">
                    <a:schemeClr val="accent1">
                      <a:satMod val="175000"/>
                      <a:alpha val="40000"/>
                    </a:schemeClr>
                  </a:glow>
                </a:effectLst>
              </a:rPr>
              <a:t>розвиватися</a:t>
            </a:r>
            <a:r>
              <a:rPr lang="ru-RU" i="1" dirty="0">
                <a:effectLst>
                  <a:glow rad="228600">
                    <a:schemeClr val="accent1">
                      <a:satMod val="175000"/>
                      <a:alpha val="40000"/>
                    </a:schemeClr>
                  </a:glow>
                </a:effectLst>
              </a:rPr>
              <a:t>, але </a:t>
            </a:r>
            <a:r>
              <a:rPr lang="ru-RU" i="1" dirty="0" err="1">
                <a:effectLst>
                  <a:glow rad="228600">
                    <a:schemeClr val="accent1">
                      <a:satMod val="175000"/>
                      <a:alpha val="40000"/>
                    </a:schemeClr>
                  </a:glow>
                </a:effectLst>
              </a:rPr>
              <a:t>біоетичні</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принципи</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повинні</a:t>
            </a:r>
            <a:r>
              <a:rPr lang="ru-RU" i="1" dirty="0">
                <a:effectLst>
                  <a:glow rad="228600">
                    <a:schemeClr val="accent1">
                      <a:satMod val="175000"/>
                      <a:alpha val="40000"/>
                    </a:schemeClr>
                  </a:glow>
                </a:effectLst>
              </a:rPr>
              <a:t> бути </a:t>
            </a:r>
            <a:r>
              <a:rPr lang="ru-RU" i="1" dirty="0" err="1">
                <a:effectLst>
                  <a:glow rad="228600">
                    <a:schemeClr val="accent1">
                      <a:satMod val="175000"/>
                      <a:alpha val="40000"/>
                    </a:schemeClr>
                  </a:glow>
                </a:effectLst>
              </a:rPr>
              <a:t>обов'язково</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дотримані</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Всі</a:t>
            </a:r>
            <a:r>
              <a:rPr lang="ru-RU" i="1" dirty="0">
                <a:effectLst>
                  <a:glow rad="228600">
                    <a:schemeClr val="accent1">
                      <a:satMod val="175000"/>
                      <a:alpha val="40000"/>
                    </a:schemeClr>
                  </a:glow>
                </a:effectLst>
              </a:rPr>
              <a:t> </a:t>
            </a:r>
            <a:r>
              <a:rPr lang="ru-RU" i="1" dirty="0" err="1">
                <a:effectLst>
                  <a:glow rad="228600">
                    <a:schemeClr val="accent1">
                      <a:satMod val="175000"/>
                      <a:alpha val="40000"/>
                    </a:schemeClr>
                  </a:glow>
                </a:effectLst>
              </a:rPr>
              <a:t>досягнення</a:t>
            </a:r>
            <a:r>
              <a:rPr lang="ru-RU" i="1" dirty="0">
                <a:effectLst>
                  <a:glow rad="228600">
                    <a:schemeClr val="accent1">
                      <a:satMod val="175000"/>
                      <a:alpha val="40000"/>
                    </a:schemeClr>
                  </a:glow>
                </a:effectLst>
              </a:rPr>
              <a:t> науки </a:t>
            </a:r>
            <a:r>
              <a:rPr lang="ru-RU" i="1" dirty="0" err="1">
                <a:effectLst>
                  <a:glow rad="228600">
                    <a:schemeClr val="accent1">
                      <a:satMod val="175000"/>
                      <a:alpha val="40000"/>
                    </a:schemeClr>
                  </a:glow>
                </a:effectLst>
              </a:rPr>
              <a:t>повинні</a:t>
            </a:r>
            <a:r>
              <a:rPr lang="ru-RU" i="1" dirty="0">
                <a:effectLst>
                  <a:glow rad="228600">
                    <a:schemeClr val="accent1">
                      <a:satMod val="175000"/>
                      <a:alpha val="40000"/>
                    </a:schemeClr>
                  </a:glow>
                </a:effectLst>
              </a:rPr>
              <a:t> бути </a:t>
            </a:r>
            <a:r>
              <a:rPr lang="ru-RU" i="1" dirty="0" err="1">
                <a:effectLst>
                  <a:glow rad="228600">
                    <a:schemeClr val="accent1">
                      <a:satMod val="175000"/>
                      <a:alpha val="40000"/>
                    </a:schemeClr>
                  </a:glow>
                </a:effectLst>
              </a:rPr>
              <a:t>використані</a:t>
            </a:r>
            <a:r>
              <a:rPr lang="ru-RU" i="1" dirty="0">
                <a:effectLst>
                  <a:glow rad="228600">
                    <a:schemeClr val="accent1">
                      <a:satMod val="175000"/>
                      <a:alpha val="40000"/>
                    </a:schemeClr>
                  </a:glow>
                </a:effectLst>
              </a:rPr>
              <a:t> на благо </a:t>
            </a:r>
            <a:r>
              <a:rPr lang="ru-RU" i="1" dirty="0" err="1">
                <a:effectLst>
                  <a:glow rad="228600">
                    <a:schemeClr val="accent1">
                      <a:satMod val="175000"/>
                      <a:alpha val="40000"/>
                    </a:schemeClr>
                  </a:glow>
                </a:effectLst>
              </a:rPr>
              <a:t>людини</a:t>
            </a:r>
            <a:r>
              <a:rPr lang="ru-RU" i="1" dirty="0">
                <a:effectLst>
                  <a:glow rad="228600">
                    <a:schemeClr val="accent1">
                      <a:satMod val="175000"/>
                      <a:alpha val="40000"/>
                    </a:schemeClr>
                  </a:glow>
                </a:effectLst>
              </a:rPr>
              <a:t>.</a:t>
            </a:r>
          </a:p>
        </p:txBody>
      </p:sp>
      <p:sp>
        <p:nvSpPr>
          <p:cNvPr id="3" name="Текст 2"/>
          <p:cNvSpPr>
            <a:spLocks noGrp="1"/>
          </p:cNvSpPr>
          <p:nvPr>
            <p:ph type="body" idx="1"/>
          </p:nvPr>
        </p:nvSpPr>
        <p:spPr>
          <a:xfrm>
            <a:off x="2805837" y="187037"/>
            <a:ext cx="5184772" cy="1447800"/>
          </a:xfrm>
          <a:effectLst>
            <a:outerShdw blurRad="50800" dist="38100" dir="16200000" rotWithShape="0">
              <a:prstClr val="black">
                <a:alpha val="40000"/>
              </a:prstClr>
            </a:outerShdw>
          </a:effectLst>
        </p:spPr>
        <p:txBody>
          <a:bodyPr anchor="b">
            <a:noAutofit/>
          </a:bodyPr>
          <a:lstStyle/>
          <a:p>
            <a:r>
              <a:rPr lang="uk-UA" sz="9600" i="1" dirty="0" smtClean="0"/>
              <a:t>Висновок</a:t>
            </a:r>
            <a:endParaRPr lang="ru-RU" sz="9600" i="1" dirty="0"/>
          </a:p>
        </p:txBody>
      </p:sp>
      <p:pic>
        <p:nvPicPr>
          <p:cNvPr id="4" name="Рисунок 3"/>
          <p:cNvPicPr>
            <a:picLocks noChangeAspect="1"/>
          </p:cNvPicPr>
          <p:nvPr/>
        </p:nvPicPr>
        <p:blipFill>
          <a:blip r:embed="rId2"/>
          <a:stretch>
            <a:fillRect/>
          </a:stretch>
        </p:blipFill>
        <p:spPr>
          <a:xfrm>
            <a:off x="9985663" y="4203703"/>
            <a:ext cx="2029691" cy="2544612"/>
          </a:xfrm>
          <a:prstGeom prst="rect">
            <a:avLst/>
          </a:prstGeom>
        </p:spPr>
      </p:pic>
      <p:pic>
        <p:nvPicPr>
          <p:cNvPr id="5" name="Рисунок 4"/>
          <p:cNvPicPr>
            <a:picLocks noChangeAspect="1"/>
          </p:cNvPicPr>
          <p:nvPr/>
        </p:nvPicPr>
        <p:blipFill>
          <a:blip r:embed="rId3"/>
          <a:stretch>
            <a:fillRect/>
          </a:stretch>
        </p:blipFill>
        <p:spPr>
          <a:xfrm>
            <a:off x="8534236" y="64432"/>
            <a:ext cx="3481118" cy="2030144"/>
          </a:xfrm>
          <a:prstGeom prst="rect">
            <a:avLst/>
          </a:prstGeom>
        </p:spPr>
      </p:pic>
    </p:spTree>
    <p:extLst>
      <p:ext uri="{BB962C8B-B14F-4D97-AF65-F5344CB8AC3E}">
        <p14:creationId xmlns:p14="http://schemas.microsoft.com/office/powerpoint/2010/main" val="8192750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7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396" y="460745"/>
            <a:ext cx="10552814" cy="3781646"/>
          </a:xfrm>
        </p:spPr>
        <p:txBody>
          <a:bodyPr>
            <a:noAutofit/>
          </a:bodyPr>
          <a:lstStyle/>
          <a:p>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Етична</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і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наукова</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проблема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кінця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ХХ і початку ХХІ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століття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що</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полягає</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у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можливості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формування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і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вирощування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принципово</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нових</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людських</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істот</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які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б не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тільки</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ззовні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але й на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генетичному</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рівні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відтворювали</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того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чи</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іншого</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індивіда</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сьогодні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чи</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раніше</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існуючого</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a:t>
            </a:r>
            <a:b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b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r>
            <a:b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b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Говорячи</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про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клонування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людей, у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більшості</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випадків</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мають</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на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увазі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не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випадок</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однояйцевих</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близнюків</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при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вагітності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а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власне</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штампування</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людей, </a:t>
            </a:r>
            <a:r>
              <a:rPr lang="ru-RU" sz="2800" b="1" dirty="0" err="1"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хоча</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однояйцеві</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a:t>
            </a:r>
            <a:r>
              <a:rPr lang="ru-RU" sz="2800" b="1" dirty="0" err="1">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близнюки</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 є клонами </a:t>
            </a:r>
            <a:r>
              <a:rPr lang="ru-RU" sz="2800" b="1" dirty="0" smtClean="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один </a:t>
            </a:r>
            <a:r>
              <a:rPr lang="ru-RU" sz="28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одного.</a:t>
            </a:r>
            <a:r>
              <a:rPr lang="ru-RU" sz="2800" dirty="0">
                <a:solidFill>
                  <a:schemeClr val="tx1">
                    <a:lumMod val="95000"/>
                  </a:schemeClr>
                </a:solidFill>
              </a:rPr>
              <a:t/>
            </a:r>
            <a:br>
              <a:rPr lang="ru-RU" sz="2800" dirty="0">
                <a:solidFill>
                  <a:schemeClr val="tx1">
                    <a:lumMod val="95000"/>
                  </a:schemeClr>
                </a:solidFill>
              </a:rPr>
            </a:br>
            <a:endParaRPr lang="ru-RU" sz="2800" dirty="0">
              <a:solidFill>
                <a:schemeClr val="tx1">
                  <a:lumMod val="95000"/>
                </a:schemeClr>
              </a:solidFill>
            </a:endParaRPr>
          </a:p>
        </p:txBody>
      </p:sp>
      <p:pic>
        <p:nvPicPr>
          <p:cNvPr id="4" name="Рисунок 3"/>
          <p:cNvPicPr>
            <a:picLocks noChangeAspect="1"/>
          </p:cNvPicPr>
          <p:nvPr/>
        </p:nvPicPr>
        <p:blipFill>
          <a:blip r:embed="rId2"/>
          <a:stretch>
            <a:fillRect/>
          </a:stretch>
        </p:blipFill>
        <p:spPr>
          <a:xfrm>
            <a:off x="6987327" y="3880883"/>
            <a:ext cx="4838736" cy="2718391"/>
          </a:xfrm>
          <a:prstGeom prst="rect">
            <a:avLst/>
          </a:prstGeom>
        </p:spPr>
      </p:pic>
    </p:spTree>
    <p:extLst>
      <p:ext uri="{BB962C8B-B14F-4D97-AF65-F5344CB8AC3E}">
        <p14:creationId xmlns:p14="http://schemas.microsoft.com/office/powerpoint/2010/main" val="3215170945"/>
      </p:ext>
    </p:extLst>
  </p:cSld>
  <p:clrMapOvr>
    <a:masterClrMapping/>
  </p:clrMapOvr>
  <mc:AlternateContent xmlns:mc="http://schemas.openxmlformats.org/markup-compatibility/2006">
    <mc:Choice xmlns:p14="http://schemas.microsoft.com/office/powerpoint/2010/main" Requires="p14">
      <p:transition spd="slow" p14:dur="20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498" y="500206"/>
            <a:ext cx="10131427" cy="3124199"/>
          </a:xfrm>
        </p:spPr>
        <p:txBody>
          <a:bodyPr>
            <a:normAutofit fontScale="90000"/>
          </a:bodyPr>
          <a:lstStyle/>
          <a:p>
            <a:r>
              <a:rPr lang="ru-RU"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Клонування</a:t>
            </a:r>
            <a:r>
              <a:rPr lang="ru-RU" dirty="0"/>
              <a:t> — </a:t>
            </a:r>
            <a:r>
              <a:rPr lang="ru-RU" i="1" dirty="0" err="1"/>
              <a:t>це</a:t>
            </a:r>
            <a:r>
              <a:rPr lang="ru-RU" i="1" dirty="0"/>
              <a:t> метод </a:t>
            </a:r>
            <a:r>
              <a:rPr lang="ru-RU" i="1" dirty="0" err="1"/>
              <a:t>розмноження</a:t>
            </a:r>
            <a:r>
              <a:rPr lang="ru-RU" i="1" dirty="0"/>
              <a:t> </a:t>
            </a:r>
            <a:r>
              <a:rPr lang="ru-RU" i="1" dirty="0" err="1"/>
              <a:t>статевороздільних</a:t>
            </a:r>
            <a:r>
              <a:rPr lang="ru-RU" i="1" dirty="0"/>
              <a:t> </a:t>
            </a:r>
            <a:r>
              <a:rPr lang="ru-RU" i="1" dirty="0" err="1"/>
              <a:t>істот</a:t>
            </a:r>
            <a:r>
              <a:rPr lang="ru-RU" i="1" dirty="0"/>
              <a:t> (</a:t>
            </a:r>
            <a:r>
              <a:rPr lang="ru-RU" i="1" dirty="0" err="1"/>
              <a:t>тварин</a:t>
            </a:r>
            <a:r>
              <a:rPr lang="ru-RU" i="1" dirty="0"/>
              <a:t> і людей</a:t>
            </a:r>
            <a:r>
              <a:rPr lang="ru-RU" i="1"/>
              <a:t>), </a:t>
            </a:r>
            <a:r>
              <a:rPr lang="ru-RU" i="1" smtClean="0"/>
              <a:t>за </a:t>
            </a:r>
            <a:r>
              <a:rPr lang="ru-RU" i="1" dirty="0" err="1"/>
              <a:t>допомогою</a:t>
            </a:r>
            <a:r>
              <a:rPr lang="ru-RU" i="1" dirty="0"/>
              <a:t> </a:t>
            </a:r>
            <a:r>
              <a:rPr lang="ru-RU" i="1" dirty="0" err="1"/>
              <a:t>якого</a:t>
            </a:r>
            <a:r>
              <a:rPr lang="ru-RU" i="1" dirty="0"/>
              <a:t> в </a:t>
            </a:r>
            <a:r>
              <a:rPr lang="ru-RU" i="1" dirty="0" err="1"/>
              <a:t>нестатевий</a:t>
            </a:r>
            <a:r>
              <a:rPr lang="ru-RU" i="1" dirty="0"/>
              <a:t> </a:t>
            </a:r>
            <a:r>
              <a:rPr lang="ru-RU" i="1" dirty="0" err="1"/>
              <a:t>спосіб</a:t>
            </a:r>
            <a:r>
              <a:rPr lang="ru-RU" i="1" dirty="0"/>
              <a:t> </a:t>
            </a:r>
            <a:r>
              <a:rPr lang="ru-RU" i="1" dirty="0" err="1"/>
              <a:t>можна</a:t>
            </a:r>
            <a:r>
              <a:rPr lang="ru-RU" i="1" dirty="0"/>
              <a:t> </a:t>
            </a:r>
            <a:r>
              <a:rPr lang="ru-RU" i="1" dirty="0" err="1"/>
              <a:t>отримати</a:t>
            </a:r>
            <a:r>
              <a:rPr lang="ru-RU" i="1" dirty="0"/>
              <a:t> </a:t>
            </a:r>
            <a:r>
              <a:rPr lang="ru-RU" i="1" dirty="0" err="1"/>
              <a:t>новий</a:t>
            </a:r>
            <a:r>
              <a:rPr lang="ru-RU" i="1" dirty="0"/>
              <a:t> </a:t>
            </a:r>
            <a:r>
              <a:rPr lang="ru-RU" i="1" dirty="0" err="1"/>
              <a:t>організм</a:t>
            </a:r>
            <a:r>
              <a:rPr lang="ru-RU" i="1" dirty="0"/>
              <a:t>, </a:t>
            </a:r>
            <a:r>
              <a:rPr lang="ru-RU" i="1" dirty="0" err="1"/>
              <a:t>який</a:t>
            </a:r>
            <a:r>
              <a:rPr lang="ru-RU" i="1" dirty="0"/>
              <a:t> буде </a:t>
            </a:r>
            <a:r>
              <a:rPr lang="ru-RU" i="1" dirty="0" err="1"/>
              <a:t>генетично</a:t>
            </a:r>
            <a:r>
              <a:rPr lang="ru-RU" i="1" dirty="0"/>
              <a:t> </a:t>
            </a:r>
            <a:r>
              <a:rPr lang="ru-RU" i="1" dirty="0" err="1"/>
              <a:t>ідентичним</a:t>
            </a:r>
            <a:r>
              <a:rPr lang="ru-RU" i="1" dirty="0"/>
              <a:t> до </a:t>
            </a:r>
            <a:r>
              <a:rPr lang="ru-RU" i="1" dirty="0" err="1"/>
              <a:t>організму</a:t>
            </a:r>
            <a:r>
              <a:rPr lang="ru-RU" i="1" dirty="0"/>
              <a:t>, </a:t>
            </a:r>
            <a:r>
              <a:rPr lang="ru-RU" i="1" dirty="0" err="1"/>
              <a:t>що</a:t>
            </a:r>
            <a:r>
              <a:rPr lang="ru-RU" i="1" dirty="0"/>
              <a:t> </a:t>
            </a:r>
            <a:r>
              <a:rPr lang="ru-RU" i="1" dirty="0" err="1"/>
              <a:t>передбачається</a:t>
            </a:r>
            <a:r>
              <a:rPr lang="ru-RU" i="1" dirty="0"/>
              <a:t> </a:t>
            </a:r>
            <a:r>
              <a:rPr lang="ru-RU" i="1" dirty="0" err="1"/>
              <a:t>клонувати</a:t>
            </a:r>
            <a:r>
              <a:rPr lang="ru-RU" i="1" dirty="0"/>
              <a:t>.</a:t>
            </a:r>
            <a:br>
              <a:rPr lang="ru-RU" i="1" dirty="0"/>
            </a:br>
            <a:endParaRPr lang="ru-RU" i="1" dirty="0"/>
          </a:p>
        </p:txBody>
      </p:sp>
      <p:pic>
        <p:nvPicPr>
          <p:cNvPr id="4" name="Рисунок 3"/>
          <p:cNvPicPr>
            <a:picLocks noChangeAspect="1"/>
          </p:cNvPicPr>
          <p:nvPr/>
        </p:nvPicPr>
        <p:blipFill>
          <a:blip r:embed="rId2"/>
          <a:stretch>
            <a:fillRect/>
          </a:stretch>
        </p:blipFill>
        <p:spPr>
          <a:xfrm>
            <a:off x="10204532" y="74837"/>
            <a:ext cx="1987468" cy="1987468"/>
          </a:xfrm>
          <a:prstGeom prst="rect">
            <a:avLst/>
          </a:prstGeom>
        </p:spPr>
      </p:pic>
      <p:pic>
        <p:nvPicPr>
          <p:cNvPr id="6" name="Рисунок 5"/>
          <p:cNvPicPr>
            <a:picLocks noChangeAspect="1"/>
          </p:cNvPicPr>
          <p:nvPr/>
        </p:nvPicPr>
        <p:blipFill>
          <a:blip r:embed="rId3"/>
          <a:stretch>
            <a:fillRect/>
          </a:stretch>
        </p:blipFill>
        <p:spPr>
          <a:xfrm>
            <a:off x="9340444" y="4653616"/>
            <a:ext cx="2676376" cy="1841152"/>
          </a:xfrm>
          <a:prstGeom prst="rect">
            <a:avLst/>
          </a:prstGeom>
        </p:spPr>
      </p:pic>
      <p:sp>
        <p:nvSpPr>
          <p:cNvPr id="7" name="TextBox 6"/>
          <p:cNvSpPr txBox="1"/>
          <p:nvPr/>
        </p:nvSpPr>
        <p:spPr>
          <a:xfrm>
            <a:off x="627320" y="3306725"/>
            <a:ext cx="8941981" cy="1231106"/>
          </a:xfrm>
          <a:prstGeom prst="rect">
            <a:avLst/>
          </a:prstGeom>
          <a:noFill/>
        </p:spPr>
        <p:txBody>
          <a:bodyPr wrap="square" rtlCol="0">
            <a:spAutoFit/>
          </a:bodyPr>
          <a:lstStyle/>
          <a:p>
            <a:r>
              <a:rPr lang="ru-RU" sz="2000" b="1" i="1" dirty="0">
                <a:ln>
                  <a:solidFill>
                    <a:schemeClr val="tx1"/>
                  </a:solidFill>
                </a:ln>
              </a:rPr>
              <a:t>Існують два </a:t>
            </a:r>
            <a:r>
              <a:rPr lang="ru-RU" sz="2000" b="1" i="1" dirty="0" err="1">
                <a:ln>
                  <a:solidFill>
                    <a:schemeClr val="tx1"/>
                  </a:solidFill>
                </a:ln>
              </a:rPr>
              <a:t>різні</a:t>
            </a:r>
            <a:r>
              <a:rPr lang="ru-RU" sz="2000" b="1" i="1" dirty="0">
                <a:ln>
                  <a:solidFill>
                    <a:schemeClr val="tx1"/>
                  </a:solidFill>
                </a:ln>
              </a:rPr>
              <a:t> шляхи, з </a:t>
            </a:r>
            <a:r>
              <a:rPr lang="ru-RU" sz="2000" b="1" i="1" dirty="0" err="1">
                <a:ln>
                  <a:solidFill>
                    <a:schemeClr val="tx1"/>
                  </a:solidFill>
                </a:ln>
              </a:rPr>
              <a:t>допомогою</a:t>
            </a:r>
            <a:r>
              <a:rPr lang="ru-RU" sz="2000" b="1" i="1" dirty="0">
                <a:ln>
                  <a:solidFill>
                    <a:schemeClr val="tx1"/>
                  </a:solidFill>
                </a:ln>
              </a:rPr>
              <a:t> </a:t>
            </a:r>
            <a:r>
              <a:rPr lang="ru-RU" sz="2000" b="1" i="1" dirty="0" err="1">
                <a:ln>
                  <a:solidFill>
                    <a:schemeClr val="tx1"/>
                  </a:solidFill>
                </a:ln>
              </a:rPr>
              <a:t>яких</a:t>
            </a:r>
            <a:r>
              <a:rPr lang="ru-RU" sz="2000" b="1" i="1" dirty="0">
                <a:ln>
                  <a:solidFill>
                    <a:schemeClr val="tx1"/>
                  </a:solidFill>
                </a:ln>
              </a:rPr>
              <a:t> </a:t>
            </a:r>
            <a:r>
              <a:rPr lang="ru-RU" sz="2000" b="1" i="1" dirty="0" err="1">
                <a:ln>
                  <a:solidFill>
                    <a:schemeClr val="tx1"/>
                  </a:solidFill>
                </a:ln>
              </a:rPr>
              <a:t>можна</a:t>
            </a:r>
            <a:r>
              <a:rPr lang="ru-RU" sz="2000" b="1" i="1" dirty="0">
                <a:ln>
                  <a:solidFill>
                    <a:schemeClr val="tx1"/>
                  </a:solidFill>
                </a:ln>
              </a:rPr>
              <a:t> </a:t>
            </a:r>
            <a:r>
              <a:rPr lang="ru-RU" sz="2000" b="1" i="1" dirty="0" err="1">
                <a:ln>
                  <a:solidFill>
                    <a:schemeClr val="tx1"/>
                  </a:solidFill>
                </a:ln>
              </a:rPr>
              <a:t>досягнути</a:t>
            </a:r>
            <a:r>
              <a:rPr lang="ru-RU" sz="2000" b="1" i="1" dirty="0">
                <a:ln>
                  <a:solidFill>
                    <a:schemeClr val="tx1"/>
                  </a:solidFill>
                </a:ln>
              </a:rPr>
              <a:t> </a:t>
            </a:r>
            <a:r>
              <a:rPr lang="ru-RU" sz="2000" b="1" i="1" dirty="0" err="1" smtClean="0">
                <a:ln>
                  <a:solidFill>
                    <a:schemeClr val="tx1"/>
                  </a:solidFill>
                </a:ln>
              </a:rPr>
              <a:t>клонування</a:t>
            </a:r>
            <a:r>
              <a:rPr lang="ru-RU" sz="2000" b="1" i="1" dirty="0" smtClean="0">
                <a:ln>
                  <a:solidFill>
                    <a:schemeClr val="tx1"/>
                  </a:solidFill>
                </a:ln>
              </a:rPr>
              <a:t>:</a:t>
            </a:r>
          </a:p>
          <a:p>
            <a:endParaRPr lang="uk-UA" dirty="0"/>
          </a:p>
          <a:p>
            <a:endParaRPr lang="uk-UA" dirty="0" smtClean="0"/>
          </a:p>
          <a:p>
            <a:endParaRPr lang="ru-RU" dirty="0"/>
          </a:p>
        </p:txBody>
      </p:sp>
      <p:sp>
        <p:nvSpPr>
          <p:cNvPr id="8" name="TextBox 7"/>
          <p:cNvSpPr txBox="1"/>
          <p:nvPr/>
        </p:nvSpPr>
        <p:spPr>
          <a:xfrm>
            <a:off x="627319" y="4082902"/>
            <a:ext cx="8272131" cy="2585323"/>
          </a:xfrm>
          <a:prstGeom prst="rect">
            <a:avLst/>
          </a:prstGeom>
          <a:noFill/>
        </p:spPr>
        <p:txBody>
          <a:bodyPr wrap="square" rtlCol="0">
            <a:spAutoFit/>
          </a:bodyPr>
          <a:lstStyle/>
          <a:p>
            <a:pPr marL="285750" indent="-285750">
              <a:buFont typeface="Arial" panose="020B0604020202020204" pitchFamily="34" charset="0"/>
              <a:buChar char="•"/>
            </a:pPr>
            <a:r>
              <a:rPr lang="ru-RU" b="1" i="1" dirty="0" err="1" smtClean="0">
                <a:ln w="9525">
                  <a:solidFill>
                    <a:schemeClr val="bg1"/>
                  </a:solidFill>
                  <a:prstDash val="solid"/>
                </a:ln>
                <a:effectLst>
                  <a:outerShdw blurRad="12700" dist="38100" dir="2700000" algn="tl" rotWithShape="0">
                    <a:schemeClr val="bg1">
                      <a:lumMod val="50000"/>
                    </a:schemeClr>
                  </a:outerShdw>
                </a:effectLst>
              </a:rPr>
              <a:t>Перенесення</a:t>
            </a:r>
            <a:r>
              <a:rPr lang="ru-RU" b="1" i="1" dirty="0" smtClean="0">
                <a:ln w="9525">
                  <a:solidFill>
                    <a:schemeClr val="bg1"/>
                  </a:solidFill>
                  <a:prstDash val="solid"/>
                </a:ln>
                <a:effectLst>
                  <a:outerShdw blurRad="12700" dist="38100" dir="2700000" algn="tl" rotWithShape="0">
                    <a:schemeClr val="bg1">
                      <a:lumMod val="50000"/>
                    </a:schemeClr>
                  </a:outerShdw>
                </a:effectLst>
              </a:rPr>
              <a:t> </a:t>
            </a:r>
            <a:r>
              <a:rPr lang="ru-RU" b="1" i="1" dirty="0">
                <a:ln w="9525">
                  <a:solidFill>
                    <a:schemeClr val="bg1"/>
                  </a:solidFill>
                  <a:prstDash val="solid"/>
                </a:ln>
                <a:effectLst>
                  <a:outerShdw blurRad="12700" dist="38100" dir="2700000" algn="tl" rotWithShape="0">
                    <a:schemeClr val="bg1">
                      <a:lumMod val="50000"/>
                    </a:schemeClr>
                  </a:outerShdw>
                </a:effectLst>
              </a:rPr>
              <a:t>ядра </a:t>
            </a:r>
            <a:r>
              <a:rPr lang="ru-RU" b="1" i="1" dirty="0" err="1">
                <a:ln w="9525">
                  <a:solidFill>
                    <a:schemeClr val="bg1"/>
                  </a:solidFill>
                  <a:prstDash val="solid"/>
                </a:ln>
                <a:effectLst>
                  <a:outerShdw blurRad="12700" dist="38100" dir="2700000" algn="tl" rotWithShape="0">
                    <a:schemeClr val="bg1">
                      <a:lumMod val="50000"/>
                    </a:schemeClr>
                  </a:outerShdw>
                </a:effectLst>
              </a:rPr>
              <a:t>клітини</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суб’єкта</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якого</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хочуть</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клонувати</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smtClean="0">
                <a:ln w="9525">
                  <a:solidFill>
                    <a:schemeClr val="bg1"/>
                  </a:solidFill>
                  <a:prstDash val="solid"/>
                </a:ln>
                <a:effectLst>
                  <a:outerShdw blurRad="12700" dist="38100" dir="2700000" algn="tl" rotWithShape="0">
                    <a:schemeClr val="bg1">
                      <a:lumMod val="50000"/>
                    </a:schemeClr>
                  </a:outerShdw>
                </a:effectLst>
              </a:rPr>
              <a:t>(</a:t>
            </a:r>
            <a:r>
              <a:rPr lang="ru-RU" b="1" i="1" dirty="0" err="1">
                <a:ln w="9525">
                  <a:solidFill>
                    <a:schemeClr val="bg1"/>
                  </a:solidFill>
                  <a:prstDash val="solid"/>
                </a:ln>
                <a:effectLst>
                  <a:outerShdw blurRad="12700" dist="38100" dir="2700000" algn="tl" rotWithShape="0">
                    <a:schemeClr val="bg1">
                      <a:lumMod val="50000"/>
                    </a:schemeClr>
                  </a:outerShdw>
                </a:effectLst>
              </a:rPr>
              <a:t>дублювати</a:t>
            </a:r>
            <a:r>
              <a:rPr lang="ru-RU" b="1" i="1" dirty="0">
                <a:ln w="9525">
                  <a:solidFill>
                    <a:schemeClr val="bg1"/>
                  </a:solidFill>
                  <a:prstDash val="solid"/>
                </a:ln>
                <a:effectLst>
                  <a:outerShdw blurRad="12700" dist="38100" dir="2700000" algn="tl" rotWithShape="0">
                    <a:schemeClr val="bg1">
                      <a:lumMod val="50000"/>
                    </a:schemeClr>
                  </a:outerShdw>
                </a:effectLst>
              </a:rPr>
              <a:t>). </a:t>
            </a:r>
            <a:endParaRPr lang="ru-RU" b="1" i="1" dirty="0" smtClean="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endParaRPr lang="uk-UA" b="1" i="1" dirty="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endParaRPr lang="ru-RU" b="1" i="1" dirty="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ru-RU" b="1" i="1" dirty="0">
                <a:ln w="9525">
                  <a:solidFill>
                    <a:schemeClr val="bg1"/>
                  </a:solidFill>
                  <a:prstDash val="solid"/>
                </a:ln>
                <a:effectLst>
                  <a:outerShdw blurRad="12700" dist="38100" dir="2700000" algn="tl" rotWithShape="0">
                    <a:schemeClr val="bg1">
                      <a:lumMod val="50000"/>
                    </a:schemeClr>
                  </a:outerShdw>
                </a:effectLst>
              </a:rPr>
              <a:t>Розщеплення </a:t>
            </a:r>
            <a:r>
              <a:rPr lang="ru-RU" b="1" i="1" dirty="0" err="1">
                <a:ln w="9525">
                  <a:solidFill>
                    <a:schemeClr val="bg1"/>
                  </a:solidFill>
                  <a:prstDash val="solid"/>
                </a:ln>
                <a:effectLst>
                  <a:outerShdw blurRad="12700" dist="38100" dir="2700000" algn="tl" rotWithShape="0">
                    <a:schemeClr val="bg1">
                      <a:lumMod val="50000"/>
                    </a:schemeClr>
                  </a:outerShdw>
                </a:effectLst>
              </a:rPr>
              <a:t>ембріонів</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тобто</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штучне</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проведення</a:t>
            </a:r>
            <a:r>
              <a:rPr lang="ru-RU" b="1" i="1" dirty="0">
                <a:ln w="9525">
                  <a:solidFill>
                    <a:schemeClr val="bg1"/>
                  </a:solidFill>
                  <a:prstDash val="solid"/>
                </a:ln>
                <a:effectLst>
                  <a:outerShdw blurRad="12700" dist="38100" dir="2700000" algn="tl" rotWithShape="0">
                    <a:schemeClr val="bg1">
                      <a:lumMod val="50000"/>
                    </a:schemeClr>
                  </a:outerShdw>
                </a:effectLst>
              </a:rPr>
              <a:t> природного </a:t>
            </a:r>
            <a:r>
              <a:rPr lang="ru-RU" b="1" i="1" dirty="0" err="1">
                <a:ln w="9525">
                  <a:solidFill>
                    <a:schemeClr val="bg1"/>
                  </a:solidFill>
                  <a:prstDash val="solid"/>
                </a:ln>
                <a:effectLst>
                  <a:outerShdw blurRad="12700" dist="38100" dir="2700000" algn="tl" rotWithShape="0">
                    <a:schemeClr val="bg1">
                      <a:lumMod val="50000"/>
                    </a:schemeClr>
                  </a:outerShdw>
                </a:effectLst>
              </a:rPr>
              <a:t>процесу</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формування</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ідентичних</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близнюків</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або</a:t>
            </a:r>
            <a:r>
              <a:rPr lang="ru-RU" b="1" i="1" dirty="0">
                <a:ln w="9525">
                  <a:solidFill>
                    <a:schemeClr val="bg1"/>
                  </a:solidFill>
                  <a:prstDash val="solid"/>
                </a:ln>
                <a:effectLst>
                  <a:outerShdw blurRad="12700" dist="38100" dir="2700000" algn="tl" rotWithShape="0">
                    <a:schemeClr val="bg1">
                      <a:lumMod val="50000"/>
                    </a:schemeClr>
                  </a:outerShdw>
                </a:effectLst>
              </a:rPr>
              <a:t> монозигот), </a:t>
            </a:r>
            <a:r>
              <a:rPr lang="ru-RU" b="1" i="1" dirty="0" err="1">
                <a:ln w="9525">
                  <a:solidFill>
                    <a:schemeClr val="bg1"/>
                  </a:solidFill>
                  <a:prstDash val="solid"/>
                </a:ln>
                <a:effectLst>
                  <a:outerShdw blurRad="12700" dist="38100" dir="2700000" algn="tl" rotWithShape="0">
                    <a:schemeClr val="bg1">
                      <a:lumMod val="50000"/>
                    </a:schemeClr>
                  </a:outerShdw>
                </a:effectLst>
              </a:rPr>
              <a:t>який</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полягає</a:t>
            </a:r>
            <a:r>
              <a:rPr lang="ru-RU" b="1" i="1" dirty="0">
                <a:ln w="9525">
                  <a:solidFill>
                    <a:schemeClr val="bg1"/>
                  </a:solidFill>
                  <a:prstDash val="solid"/>
                </a:ln>
                <a:effectLst>
                  <a:outerShdw blurRad="12700" dist="38100" dir="2700000" algn="tl" rotWithShape="0">
                    <a:schemeClr val="bg1">
                      <a:lumMod val="50000"/>
                    </a:schemeClr>
                  </a:outerShdw>
                </a:effectLst>
              </a:rPr>
              <a:t> в </a:t>
            </a:r>
            <a:r>
              <a:rPr lang="ru-RU" b="1" i="1" dirty="0" err="1">
                <a:ln w="9525">
                  <a:solidFill>
                    <a:schemeClr val="bg1"/>
                  </a:solidFill>
                  <a:prstDash val="solid"/>
                </a:ln>
                <a:effectLst>
                  <a:outerShdw blurRad="12700" dist="38100" dir="2700000" algn="tl" rotWithShape="0">
                    <a:schemeClr val="bg1">
                      <a:lumMod val="50000"/>
                    </a:schemeClr>
                  </a:outerShdw>
                </a:effectLst>
              </a:rPr>
              <a:t>мікрохірургічному</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поділі</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ембріональних</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клітин</a:t>
            </a:r>
            <a:r>
              <a:rPr lang="ru-RU" b="1" i="1" dirty="0">
                <a:ln w="9525">
                  <a:solidFill>
                    <a:schemeClr val="bg1"/>
                  </a:solidFill>
                  <a:prstDash val="solid"/>
                </a:ln>
                <a:effectLst>
                  <a:outerShdw blurRad="12700" dist="38100" dir="2700000" algn="tl" rotWithShape="0">
                    <a:schemeClr val="bg1">
                      <a:lumMod val="50000"/>
                    </a:schemeClr>
                  </a:outerShdw>
                </a:effectLst>
              </a:rPr>
              <a:t> на перших </a:t>
            </a:r>
            <a:r>
              <a:rPr lang="ru-RU" b="1" i="1" dirty="0" err="1">
                <a:ln w="9525">
                  <a:solidFill>
                    <a:schemeClr val="bg1"/>
                  </a:solidFill>
                  <a:prstDash val="solid"/>
                </a:ln>
                <a:effectLst>
                  <a:outerShdw blurRad="12700" dist="38100" dir="2700000" algn="tl" rotWithShape="0">
                    <a:schemeClr val="bg1">
                      <a:lumMod val="50000"/>
                    </a:schemeClr>
                  </a:outerShdw>
                </a:effectLst>
              </a:rPr>
              <a:t>стадіях</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їхнього</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розвитку</a:t>
            </a:r>
            <a:r>
              <a:rPr lang="ru-RU" b="1" i="1" dirty="0">
                <a:ln w="9525">
                  <a:solidFill>
                    <a:schemeClr val="bg1"/>
                  </a:solidFill>
                  <a:prstDash val="solid"/>
                </a:ln>
                <a:effectLst>
                  <a:outerShdw blurRad="12700" dist="38100" dir="2700000" algn="tl" rotWithShape="0">
                    <a:schemeClr val="bg1">
                      <a:lumMod val="50000"/>
                    </a:schemeClr>
                  </a:outerShdw>
                </a:effectLst>
              </a:rPr>
              <a:t> (до 14 </a:t>
            </a:r>
            <a:r>
              <a:rPr lang="ru-RU" b="1" i="1" dirty="0" err="1">
                <a:ln w="9525">
                  <a:solidFill>
                    <a:schemeClr val="bg1"/>
                  </a:solidFill>
                  <a:prstDash val="solid"/>
                </a:ln>
                <a:effectLst>
                  <a:outerShdw blurRad="12700" dist="38100" dir="2700000" algn="tl" rotWithShape="0">
                    <a:schemeClr val="bg1">
                      <a:lumMod val="50000"/>
                    </a:schemeClr>
                  </a:outerShdw>
                </a:effectLst>
              </a:rPr>
              <a:t>днів</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після</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запліднення</a:t>
            </a:r>
            <a:r>
              <a:rPr lang="ru-RU" b="1" i="1" dirty="0">
                <a:ln w="9525">
                  <a:solidFill>
                    <a:schemeClr val="bg1"/>
                  </a:solidFill>
                  <a:prstDash val="solid"/>
                </a:ln>
                <a:effectLst>
                  <a:outerShdw blurRad="12700" dist="38100" dir="2700000" algn="tl" rotWithShape="0">
                    <a:schemeClr val="bg1">
                      <a:lumMod val="50000"/>
                    </a:schemeClr>
                  </a:outerShdw>
                </a:effectLst>
              </a:rPr>
              <a:t>) на два </a:t>
            </a:r>
            <a:r>
              <a:rPr lang="ru-RU" b="1" i="1" dirty="0" err="1">
                <a:ln w="9525">
                  <a:solidFill>
                    <a:schemeClr val="bg1"/>
                  </a:solidFill>
                  <a:prstDash val="solid"/>
                </a:ln>
                <a:effectLst>
                  <a:outerShdw blurRad="12700" dist="38100" dir="2700000" algn="tl" rotWithShape="0">
                    <a:schemeClr val="bg1">
                      <a:lumMod val="50000"/>
                    </a:schemeClr>
                  </a:outerShdw>
                </a:effectLst>
              </a:rPr>
              <a:t>або</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більше</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ідентичних</a:t>
            </a:r>
            <a:r>
              <a:rPr lang="ru-RU" b="1" i="1" dirty="0">
                <a:ln w="9525">
                  <a:solidFill>
                    <a:schemeClr val="bg1"/>
                  </a:solidFill>
                  <a:prstDash val="solid"/>
                </a:ln>
                <a:effectLst>
                  <a:outerShdw blurRad="12700" dist="38100" dir="2700000" algn="tl" rotWithShape="0">
                    <a:schemeClr val="bg1">
                      <a:lumMod val="50000"/>
                    </a:schemeClr>
                  </a:outerShdw>
                </a:effectLst>
              </a:rPr>
              <a:t> </a:t>
            </a:r>
            <a:r>
              <a:rPr lang="ru-RU" b="1" i="1" dirty="0" err="1">
                <a:ln w="9525">
                  <a:solidFill>
                    <a:schemeClr val="bg1"/>
                  </a:solidFill>
                  <a:prstDash val="solid"/>
                </a:ln>
                <a:effectLst>
                  <a:outerShdw blurRad="12700" dist="38100" dir="2700000" algn="tl" rotWithShape="0">
                    <a:schemeClr val="bg1">
                      <a:lumMod val="50000"/>
                    </a:schemeClr>
                  </a:outerShdw>
                </a:effectLst>
              </a:rPr>
              <a:t>ембріонів</a:t>
            </a:r>
            <a:r>
              <a:rPr lang="ru-RU" b="1" i="1" dirty="0">
                <a:ln w="9525">
                  <a:solidFill>
                    <a:schemeClr val="bg1"/>
                  </a:solidFill>
                  <a:prstDash val="solid"/>
                </a:ln>
                <a:effectLst>
                  <a:outerShdw blurRad="12700" dist="38100" dir="2700000" algn="tl" rotWithShape="0">
                    <a:schemeClr val="bg1">
                      <a:lumMod val="50000"/>
                    </a:schemeClr>
                  </a:outerShdw>
                </a:effectLst>
              </a:rPr>
              <a:t>.</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1281704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131" y="386319"/>
            <a:ext cx="10131427" cy="3079896"/>
          </a:xfrm>
        </p:spPr>
        <p:txBody>
          <a:bodyPr>
            <a:noAutofit/>
          </a:bodyPr>
          <a:lstStyle/>
          <a:p>
            <a:pPr marL="342900" indent="-342900">
              <a:buFont typeface="Wingdings" panose="05000000000000000000" pitchFamily="2" charset="2"/>
              <a:buChar char="Ø"/>
            </a:pP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Технологія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клонування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в наш час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ще</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smtClean="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не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повністю</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відшліфована</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постає</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немало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теоретичних</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і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суто</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практичних</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smtClean="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питань</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Проте</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вже</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сьогодні</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є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методи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smtClean="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які</a:t>
            </a:r>
            <a:r>
              <a:rPr lang="ru-RU" sz="2000" i="1" dirty="0" smtClean="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дозволяють</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сказати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що</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питання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smtClean="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вирішене</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Одним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із</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найефективніших</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методів</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клонування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виявився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метод "переносу ядра".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Саме</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він</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і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був</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застосований</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при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клонуванні</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вівці</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Доллі</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у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Великобританії</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організму</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який</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прожив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достатню</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кількість</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років</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На думку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вчених</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така</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методика є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поки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що</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найкращою</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серед</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тих,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які</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ми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маємо</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щоби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приступити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безпосередньо</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до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розробки</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методики </a:t>
            </a:r>
            <a:r>
              <a:rPr lang="ru-RU" sz="2000" i="1" dirty="0" err="1">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клонування</a:t>
            </a:r>
            <a: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людей.</a:t>
            </a:r>
            <a:br>
              <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br>
            <a:endParaRPr lang="ru-RU" sz="2000" i="1" dirty="0">
              <a:ln w="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endParaRPr>
          </a:p>
        </p:txBody>
      </p:sp>
      <p:pic>
        <p:nvPicPr>
          <p:cNvPr id="4" name="Рисунок 3"/>
          <p:cNvPicPr>
            <a:picLocks noChangeAspect="1"/>
          </p:cNvPicPr>
          <p:nvPr/>
        </p:nvPicPr>
        <p:blipFill>
          <a:blip r:embed="rId2"/>
          <a:stretch>
            <a:fillRect/>
          </a:stretch>
        </p:blipFill>
        <p:spPr>
          <a:xfrm>
            <a:off x="8826474" y="2884492"/>
            <a:ext cx="3152168" cy="3973508"/>
          </a:xfrm>
          <a:prstGeom prst="rect">
            <a:avLst/>
          </a:prstGeom>
        </p:spPr>
      </p:pic>
      <p:sp>
        <p:nvSpPr>
          <p:cNvPr id="5" name="TextBox 4"/>
          <p:cNvSpPr txBox="1"/>
          <p:nvPr/>
        </p:nvSpPr>
        <p:spPr>
          <a:xfrm>
            <a:off x="271131" y="3338623"/>
            <a:ext cx="8144539" cy="1323439"/>
          </a:xfrm>
          <a:prstGeom prst="rect">
            <a:avLst/>
          </a:prstGeom>
          <a:noFill/>
        </p:spPr>
        <p:txBody>
          <a:bodyPr wrap="square" rtlCol="0">
            <a:spAutoFit/>
          </a:bodyPr>
          <a:lstStyle/>
          <a:p>
            <a:pPr marL="285750" indent="-285750">
              <a:buSzPct val="105000"/>
              <a:buFont typeface="Wingdings" panose="05000000000000000000" pitchFamily="2" charset="2"/>
              <a:buChar char="Ø"/>
            </a:pPr>
            <a:r>
              <a:rPr lang="ru-RU" dirty="0"/>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Іншим</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обмеженішим</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і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проблематичнішим</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є так звана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технологія</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розщеплення</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ембріона</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хоч</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і повинна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давати</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генетично</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ідентичних</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між</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собою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організмів</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проте</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не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може</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забезпечити</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їх</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ідентичності</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із</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батьківським</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r>
              <a:rPr lang="ru-RU" sz="2000" i="1" dirty="0" err="1">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організмом</a:t>
            </a:r>
            <a:r>
              <a:rPr lang="ru-RU" sz="2000" i="1" dirty="0">
                <a:effectLst>
                  <a:glow rad="101600">
                    <a:schemeClr val="bg1">
                      <a:alpha val="60000"/>
                    </a:schemeClr>
                  </a:glow>
                  <a:outerShdw blurRad="60007" dist="310007" dir="7680000" sy="30000" kx="1300200" algn="ctr" rotWithShape="0">
                    <a:prstClr val="black">
                      <a:alpha val="32000"/>
                    </a:prstClr>
                  </a:outerShdw>
                </a:effectLst>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4111946849"/>
      </p:ext>
    </p:extLst>
  </p:cSld>
  <p:clrMapOvr>
    <a:masterClrMapping/>
  </p:clrMapOvr>
  <mc:AlternateContent xmlns:mc="http://schemas.openxmlformats.org/markup-compatibility/2006">
    <mc:Choice xmlns:p14="http://schemas.microsoft.com/office/powerpoint/2010/main" Requires="p14">
      <p:transition spd="slow" p14:dur="225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763" y="340241"/>
            <a:ext cx="10131427" cy="4444409"/>
          </a:xfrm>
        </p:spPr>
        <p:txBody>
          <a:bodyPr>
            <a:noAutofit/>
          </a:bodyPr>
          <a:lstStyle/>
          <a:p>
            <a:r>
              <a:rPr lang="ru-RU" sz="2800" i="1" dirty="0" err="1">
                <a:ln w="3175" cmpd="sng">
                  <a:solidFill>
                    <a:schemeClr val="tx1"/>
                  </a:solidFill>
                </a:ln>
                <a:effectLst>
                  <a:glow rad="228600">
                    <a:schemeClr val="accent2">
                      <a:satMod val="175000"/>
                      <a:alpha val="40000"/>
                    </a:schemeClr>
                  </a:glow>
                </a:effectLst>
              </a:rPr>
              <a:t>Репродуктивне</a:t>
            </a:r>
            <a:r>
              <a:rPr lang="ru-RU" sz="2800" i="1" dirty="0">
                <a:ln w="3175" cmpd="sng">
                  <a:solidFill>
                    <a:schemeClr val="tx1"/>
                  </a:solidFill>
                </a:ln>
                <a:effectLst>
                  <a:glow rad="228600">
                    <a:schemeClr val="accent2">
                      <a:satMod val="175000"/>
                      <a:alpha val="40000"/>
                    </a:schemeClr>
                  </a:glow>
                </a:effectLst>
              </a:rPr>
              <a:t> </a:t>
            </a:r>
            <a:r>
              <a:rPr lang="ru-RU" sz="2800" i="1" dirty="0" err="1">
                <a:ln w="3175" cmpd="sng">
                  <a:solidFill>
                    <a:schemeClr val="tx1"/>
                  </a:solidFill>
                </a:ln>
                <a:effectLst>
                  <a:glow rad="228600">
                    <a:schemeClr val="accent2">
                      <a:satMod val="175000"/>
                      <a:alpha val="40000"/>
                    </a:schemeClr>
                  </a:glow>
                </a:effectLst>
              </a:rPr>
              <a:t>клонування</a:t>
            </a:r>
            <a:r>
              <a:rPr lang="ru-RU" sz="2800" i="1" dirty="0">
                <a:ln w="3175" cmpd="sng">
                  <a:solidFill>
                    <a:schemeClr val="tx1"/>
                  </a:solidFill>
                </a:ln>
                <a:effectLst>
                  <a:glow rad="228600">
                    <a:schemeClr val="accent2">
                      <a:satMod val="175000"/>
                      <a:alpha val="40000"/>
                    </a:schemeClr>
                  </a:glow>
                </a:effectLst>
              </a:rPr>
              <a:t> </a:t>
            </a:r>
            <a:r>
              <a:rPr lang="ru-RU" sz="2800" i="1" dirty="0" err="1">
                <a:ln w="3175" cmpd="sng">
                  <a:solidFill>
                    <a:schemeClr val="tx1"/>
                  </a:solidFill>
                </a:ln>
                <a:effectLst>
                  <a:glow rad="228600">
                    <a:schemeClr val="accent2">
                      <a:satMod val="175000"/>
                      <a:alpha val="40000"/>
                    </a:schemeClr>
                  </a:glow>
                </a:effectLst>
              </a:rPr>
              <a:t>людини</a:t>
            </a:r>
            <a:r>
              <a:rPr lang="ru-RU" sz="2800" i="1" dirty="0">
                <a:ln w="3175" cmpd="sng">
                  <a:solidFill>
                    <a:schemeClr val="tx1"/>
                  </a:solidFill>
                </a:ln>
                <a:effectLst>
                  <a:glow rad="228600">
                    <a:schemeClr val="accent2">
                      <a:satMod val="175000"/>
                      <a:alpha val="40000"/>
                    </a:schemeClr>
                  </a:glow>
                </a:effectLst>
              </a:rPr>
              <a:t> </a:t>
            </a:r>
            <a:r>
              <a:rPr lang="ru-RU" sz="2800" i="1" dirty="0" smtClean="0">
                <a:ln w="3175" cmpd="sng">
                  <a:solidFill>
                    <a:schemeClr val="tx1"/>
                  </a:solidFill>
                </a:ln>
                <a:effectLst>
                  <a:glow rad="228600">
                    <a:schemeClr val="accent2">
                      <a:satMod val="175000"/>
                      <a:alpha val="40000"/>
                    </a:schemeClr>
                  </a:glow>
                </a:effectLst>
              </a:rPr>
              <a:t> </a:t>
            </a:r>
            <a:r>
              <a:rPr lang="ru-RU" sz="2400" b="1" i="1" dirty="0" err="1" smtClean="0">
                <a:cs typeface="Microsoft Tai Le" panose="020B0502040204020203" pitchFamily="34" charset="0"/>
              </a:rPr>
              <a:t>передбачає</a:t>
            </a:r>
            <a:r>
              <a:rPr lang="ru-RU" sz="2400" b="1" i="1" dirty="0">
                <a:cs typeface="Microsoft Tai Le" panose="020B0502040204020203" pitchFamily="34" charset="0"/>
              </a:rPr>
              <a:t>, </a:t>
            </a:r>
            <a:r>
              <a:rPr lang="ru-RU" sz="2400" b="1" i="1" dirty="0" err="1">
                <a:cs typeface="Microsoft Tai Le" panose="020B0502040204020203" pitchFamily="34" charset="0"/>
              </a:rPr>
              <a:t>що</a:t>
            </a:r>
            <a:r>
              <a:rPr lang="ru-RU" sz="2400" b="1" i="1" dirty="0">
                <a:cs typeface="Microsoft Tai Le" panose="020B0502040204020203" pitchFamily="34" charset="0"/>
              </a:rPr>
              <a:t> </a:t>
            </a:r>
            <a:r>
              <a:rPr lang="ru-RU" sz="2400" b="1" i="1" dirty="0" err="1">
                <a:cs typeface="Microsoft Tai Le" panose="020B0502040204020203" pitchFamily="34" charset="0"/>
              </a:rPr>
              <a:t>індивід</a:t>
            </a:r>
            <a:r>
              <a:rPr lang="ru-RU" sz="2400" b="1" i="1" dirty="0">
                <a:cs typeface="Microsoft Tai Le" panose="020B0502040204020203" pitchFamily="34" charset="0"/>
              </a:rPr>
              <a:t>, </a:t>
            </a:r>
            <a:r>
              <a:rPr lang="ru-RU" sz="2400" b="1" i="1" dirty="0" err="1">
                <a:cs typeface="Microsoft Tai Le" panose="020B0502040204020203" pitchFamily="34" charset="0"/>
              </a:rPr>
              <a:t>який</a:t>
            </a:r>
            <a:r>
              <a:rPr lang="ru-RU" sz="2400" b="1" i="1" dirty="0">
                <a:cs typeface="Microsoft Tai Le" panose="020B0502040204020203" pitchFamily="34" charset="0"/>
              </a:rPr>
              <a:t> </a:t>
            </a:r>
            <a:r>
              <a:rPr lang="ru-RU" sz="2400" b="1" i="1" dirty="0" err="1">
                <a:cs typeface="Microsoft Tai Le" panose="020B0502040204020203" pitchFamily="34" charset="0"/>
              </a:rPr>
              <a:t>народився</a:t>
            </a:r>
            <a:r>
              <a:rPr lang="ru-RU" sz="2400" b="1" i="1" dirty="0">
                <a:cs typeface="Microsoft Tai Le" panose="020B0502040204020203" pitchFamily="34" charset="0"/>
              </a:rPr>
              <a:t> у </a:t>
            </a:r>
            <a:r>
              <a:rPr lang="ru-RU" sz="2400" b="1" i="1" dirty="0" err="1">
                <a:cs typeface="Microsoft Tai Le" panose="020B0502040204020203" pitchFamily="34" charset="0"/>
              </a:rPr>
              <a:t>результаті</a:t>
            </a:r>
            <a:r>
              <a:rPr lang="ru-RU" sz="2400" b="1" i="1" dirty="0">
                <a:cs typeface="Microsoft Tai Le" panose="020B0502040204020203" pitchFamily="34" charset="0"/>
              </a:rPr>
              <a:t> </a:t>
            </a:r>
            <a:r>
              <a:rPr lang="ru-RU" sz="2400" b="1" i="1" dirty="0" err="1">
                <a:cs typeface="Microsoft Tai Le" panose="020B0502040204020203" pitchFamily="34" charset="0"/>
              </a:rPr>
              <a:t>клонування</a:t>
            </a:r>
            <a:r>
              <a:rPr lang="ru-RU" sz="2400" b="1" i="1" dirty="0">
                <a:cs typeface="Microsoft Tai Le" panose="020B0502040204020203" pitchFamily="34" charset="0"/>
              </a:rPr>
              <a:t> повинен </a:t>
            </a:r>
            <a:r>
              <a:rPr lang="ru-RU" sz="2400" b="1" i="1" dirty="0" err="1">
                <a:cs typeface="Microsoft Tai Le" panose="020B0502040204020203" pitchFamily="34" charset="0"/>
              </a:rPr>
              <a:t>отримати</a:t>
            </a:r>
            <a:r>
              <a:rPr lang="ru-RU" sz="2400" b="1" i="1" dirty="0">
                <a:cs typeface="Microsoft Tai Le" panose="020B0502040204020203" pitchFamily="34" charset="0"/>
              </a:rPr>
              <a:t> </a:t>
            </a:r>
            <a:r>
              <a:rPr lang="ru-RU" sz="2400" b="1" i="1" dirty="0" err="1">
                <a:cs typeface="Microsoft Tai Le" panose="020B0502040204020203" pitchFamily="34" charset="0"/>
              </a:rPr>
              <a:t>ім'я</a:t>
            </a:r>
            <a:r>
              <a:rPr lang="ru-RU" sz="2400" b="1" i="1" dirty="0">
                <a:cs typeface="Microsoft Tai Le" panose="020B0502040204020203" pitchFamily="34" charset="0"/>
              </a:rPr>
              <a:t>, </a:t>
            </a:r>
            <a:r>
              <a:rPr lang="ru-RU" sz="2400" b="1" i="1" dirty="0" err="1">
                <a:cs typeface="Microsoft Tai Le" panose="020B0502040204020203" pitchFamily="34" charset="0"/>
              </a:rPr>
              <a:t>громадянські</a:t>
            </a:r>
            <a:r>
              <a:rPr lang="ru-RU" sz="2400" b="1" i="1" dirty="0">
                <a:cs typeface="Microsoft Tai Le" panose="020B0502040204020203" pitchFamily="34" charset="0"/>
              </a:rPr>
              <a:t> права, </a:t>
            </a:r>
            <a:r>
              <a:rPr lang="ru-RU" sz="2400" b="1" i="1" dirty="0" err="1">
                <a:cs typeface="Microsoft Tai Le" panose="020B0502040204020203" pitchFamily="34" charset="0"/>
              </a:rPr>
              <a:t>освіту</a:t>
            </a:r>
            <a:r>
              <a:rPr lang="ru-RU" sz="2400" b="1" i="1" dirty="0">
                <a:cs typeface="Microsoft Tai Le" panose="020B0502040204020203" pitchFamily="34" charset="0"/>
              </a:rPr>
              <a:t>, </a:t>
            </a:r>
            <a:r>
              <a:rPr lang="ru-RU" sz="2400" b="1" i="1" dirty="0" err="1" smtClean="0">
                <a:cs typeface="Microsoft Tai Le" panose="020B0502040204020203" pitchFamily="34" charset="0"/>
              </a:rPr>
              <a:t>виховання</a:t>
            </a:r>
            <a:r>
              <a:rPr lang="ru-RU" sz="2400" b="1" i="1" dirty="0">
                <a:cs typeface="Microsoft Tai Le" panose="020B0502040204020203" pitchFamily="34" charset="0"/>
              </a:rPr>
              <a:t>, </a:t>
            </a:r>
            <a:r>
              <a:rPr lang="ru-RU" sz="2400" b="1" i="1" dirty="0" err="1">
                <a:cs typeface="Microsoft Tai Le" panose="020B0502040204020203" pitchFamily="34" charset="0"/>
              </a:rPr>
              <a:t>тобто</a:t>
            </a:r>
            <a:r>
              <a:rPr lang="ru-RU" sz="2400" b="1" i="1" dirty="0">
                <a:cs typeface="Microsoft Tai Le" panose="020B0502040204020203" pitchFamily="34" charset="0"/>
              </a:rPr>
              <a:t> все те, </a:t>
            </a:r>
            <a:r>
              <a:rPr lang="ru-RU" sz="2400" b="1" i="1" dirty="0" err="1">
                <a:cs typeface="Microsoft Tai Le" panose="020B0502040204020203" pitchFamily="34" charset="0"/>
              </a:rPr>
              <a:t>що</a:t>
            </a:r>
            <a:r>
              <a:rPr lang="ru-RU" sz="2400" b="1" i="1" dirty="0">
                <a:cs typeface="Microsoft Tai Le" panose="020B0502040204020203" pitchFamily="34" charset="0"/>
              </a:rPr>
              <a:t> </a:t>
            </a:r>
            <a:r>
              <a:rPr lang="ru-RU" sz="2400" b="1" i="1" dirty="0" err="1">
                <a:cs typeface="Microsoft Tai Le" panose="020B0502040204020203" pitchFamily="34" charset="0"/>
              </a:rPr>
              <a:t>отримують</a:t>
            </a:r>
            <a:r>
              <a:rPr lang="ru-RU" sz="2400" b="1" i="1" dirty="0">
                <a:cs typeface="Microsoft Tai Le" panose="020B0502040204020203" pitchFamily="34" charset="0"/>
              </a:rPr>
              <a:t> </a:t>
            </a:r>
            <a:r>
              <a:rPr lang="ru-RU" sz="2400" b="1" i="1" dirty="0" err="1">
                <a:cs typeface="Microsoft Tai Le" panose="020B0502040204020203" pitchFamily="34" charset="0"/>
              </a:rPr>
              <a:t>інші</a:t>
            </a:r>
            <a:r>
              <a:rPr lang="ru-RU" sz="2400" b="1" i="1" dirty="0">
                <a:cs typeface="Microsoft Tai Le" panose="020B0502040204020203" pitchFamily="34" charset="0"/>
              </a:rPr>
              <a:t> </a:t>
            </a:r>
            <a:r>
              <a:rPr lang="ru-RU" sz="2400" b="1" i="1" dirty="0" err="1" smtClean="0">
                <a:cs typeface="Microsoft Tai Le" panose="020B0502040204020203" pitchFamily="34" charset="0"/>
              </a:rPr>
              <a:t>повнозначні</a:t>
            </a:r>
            <a:r>
              <a:rPr lang="ru-RU" sz="2400" b="1" i="1" dirty="0" smtClean="0">
                <a:cs typeface="Microsoft Tai Le" panose="020B0502040204020203" pitchFamily="34" charset="0"/>
              </a:rPr>
              <a:t> </a:t>
            </a:r>
            <a:r>
              <a:rPr lang="ru-RU" sz="2400" b="1" i="1" dirty="0" err="1">
                <a:cs typeface="Microsoft Tai Le" panose="020B0502040204020203" pitchFamily="34" charset="0"/>
              </a:rPr>
              <a:t>громадяни</a:t>
            </a:r>
            <a:r>
              <a:rPr lang="ru-RU" sz="2400" b="1" i="1" dirty="0">
                <a:cs typeface="Microsoft Tai Le" panose="020B0502040204020203" pitchFamily="34" charset="0"/>
              </a:rPr>
              <a:t> </a:t>
            </a:r>
            <a:r>
              <a:rPr lang="ru-RU" sz="2400" b="1" i="1" dirty="0" err="1">
                <a:cs typeface="Microsoft Tai Le" panose="020B0502040204020203" pitchFamily="34" charset="0"/>
              </a:rPr>
              <a:t>держави</a:t>
            </a:r>
            <a:r>
              <a:rPr lang="ru-RU" sz="2400" b="1" i="1" dirty="0">
                <a:cs typeface="Microsoft Tai Le" panose="020B0502040204020203" pitchFamily="34" charset="0"/>
              </a:rPr>
              <a:t>.</a:t>
            </a:r>
            <a:br>
              <a:rPr lang="ru-RU" sz="2400" b="1" i="1" dirty="0">
                <a:cs typeface="Microsoft Tai Le" panose="020B0502040204020203" pitchFamily="34" charset="0"/>
              </a:rPr>
            </a:br>
            <a:r>
              <a:rPr lang="ru-RU" sz="2400" b="1" i="1" dirty="0">
                <a:cs typeface="Microsoft Tai Le" panose="020B0502040204020203" pitchFamily="34" charset="0"/>
              </a:rPr>
              <a:t>   </a:t>
            </a:r>
            <a:r>
              <a:rPr lang="ru-RU" sz="2400" b="1" i="1" dirty="0" err="1">
                <a:cs typeface="Microsoft Tai Le" panose="020B0502040204020203" pitchFamily="34" charset="0"/>
              </a:rPr>
              <a:t>Репродуктивне</a:t>
            </a:r>
            <a:r>
              <a:rPr lang="ru-RU" sz="2400" b="1" i="1" dirty="0">
                <a:cs typeface="Microsoft Tai Le" panose="020B0502040204020203" pitchFamily="34" charset="0"/>
              </a:rPr>
              <a:t> </a:t>
            </a:r>
            <a:r>
              <a:rPr lang="ru-RU" sz="2400" b="1" i="1" dirty="0" err="1">
                <a:cs typeface="Microsoft Tai Le" panose="020B0502040204020203" pitchFamily="34" charset="0"/>
              </a:rPr>
              <a:t>клонування</a:t>
            </a:r>
            <a:r>
              <a:rPr lang="ru-RU" sz="2400" b="1" i="1" dirty="0">
                <a:cs typeface="Microsoft Tai Le" panose="020B0502040204020203" pitchFamily="34" charset="0"/>
              </a:rPr>
              <a:t> людей </a:t>
            </a:r>
            <a:r>
              <a:rPr lang="ru-RU" sz="2400" b="1" i="1" dirty="0" err="1" smtClean="0">
                <a:cs typeface="Microsoft Tai Le" panose="020B0502040204020203" pitchFamily="34" charset="0"/>
              </a:rPr>
              <a:t>зустрілося</a:t>
            </a:r>
            <a:r>
              <a:rPr lang="ru-RU" sz="2400" b="1" i="1" dirty="0" smtClean="0">
                <a:cs typeface="Microsoft Tai Le" panose="020B0502040204020203" pitchFamily="34" charset="0"/>
              </a:rPr>
              <a:t> </a:t>
            </a:r>
            <a:r>
              <a:rPr lang="ru-RU" sz="2400" b="1" i="1" dirty="0" err="1">
                <a:cs typeface="Microsoft Tai Le" panose="020B0502040204020203" pitchFamily="34" charset="0"/>
              </a:rPr>
              <a:t>із</a:t>
            </a:r>
            <a:r>
              <a:rPr lang="ru-RU" sz="2400" b="1" i="1" dirty="0">
                <a:cs typeface="Microsoft Tai Le" panose="020B0502040204020203" pitchFamily="34" charset="0"/>
              </a:rPr>
              <a:t> великою </a:t>
            </a:r>
            <a:r>
              <a:rPr lang="ru-RU" sz="2400" b="1" i="1" dirty="0" err="1">
                <a:cs typeface="Microsoft Tai Le" panose="020B0502040204020203" pitchFamily="34" charset="0"/>
              </a:rPr>
              <a:t>кількістю</a:t>
            </a:r>
            <a:r>
              <a:rPr lang="ru-RU" sz="2400" b="1" i="1" dirty="0">
                <a:cs typeface="Microsoft Tai Le" panose="020B0502040204020203" pitchFamily="34" charset="0"/>
              </a:rPr>
              <a:t> </a:t>
            </a:r>
            <a:r>
              <a:rPr lang="ru-RU" sz="2400" b="1" i="1" dirty="0" err="1">
                <a:cs typeface="Microsoft Tai Le" panose="020B0502040204020203" pitchFamily="34" charset="0"/>
              </a:rPr>
              <a:t>етичних</a:t>
            </a:r>
            <a:r>
              <a:rPr lang="ru-RU" sz="2400" b="1" i="1" dirty="0">
                <a:cs typeface="Microsoft Tai Le" panose="020B0502040204020203" pitchFamily="34" charset="0"/>
              </a:rPr>
              <a:t>, </a:t>
            </a:r>
            <a:r>
              <a:rPr lang="ru-RU" sz="2400" b="1" i="1" dirty="0" err="1">
                <a:cs typeface="Microsoft Tai Le" panose="020B0502040204020203" pitchFamily="34" charset="0"/>
              </a:rPr>
              <a:t>релігійних</a:t>
            </a:r>
            <a:r>
              <a:rPr lang="ru-RU" sz="2400" b="1" i="1" dirty="0" smtClean="0">
                <a:cs typeface="Microsoft Tai Le" panose="020B0502040204020203" pitchFamily="34" charset="0"/>
              </a:rPr>
              <a:t>, </a:t>
            </a:r>
            <a:r>
              <a:rPr lang="ru-RU" sz="2400" b="1" i="1" dirty="0" err="1" smtClean="0">
                <a:cs typeface="Microsoft Tai Le" panose="020B0502040204020203" pitchFamily="34" charset="0"/>
              </a:rPr>
              <a:t>юридичних</a:t>
            </a:r>
            <a:r>
              <a:rPr lang="ru-RU" sz="2400" b="1" i="1" dirty="0" smtClean="0">
                <a:cs typeface="Microsoft Tai Le" panose="020B0502040204020203" pitchFamily="34" charset="0"/>
              </a:rPr>
              <a:t> </a:t>
            </a:r>
            <a:r>
              <a:rPr lang="ru-RU" sz="2400" b="1" i="1" dirty="0">
                <a:cs typeface="Microsoft Tai Le" panose="020B0502040204020203" pitchFamily="34" charset="0"/>
              </a:rPr>
              <a:t>проблем, </a:t>
            </a:r>
            <a:r>
              <a:rPr lang="ru-RU" sz="2400" b="1" i="1" dirty="0" err="1">
                <a:cs typeface="Microsoft Tai Le" panose="020B0502040204020203" pitchFamily="34" charset="0"/>
              </a:rPr>
              <a:t>що</a:t>
            </a:r>
            <a:r>
              <a:rPr lang="ru-RU" sz="2400" b="1" i="1" dirty="0">
                <a:cs typeface="Microsoft Tai Le" panose="020B0502040204020203" pitchFamily="34" charset="0"/>
              </a:rPr>
              <a:t> на </a:t>
            </a:r>
            <a:r>
              <a:rPr lang="ru-RU" sz="2400" b="1" i="1" dirty="0" err="1">
                <a:cs typeface="Microsoft Tai Le" panose="020B0502040204020203" pitchFamily="34" charset="0"/>
              </a:rPr>
              <a:t>сьогоднішній</a:t>
            </a:r>
            <a:r>
              <a:rPr lang="ru-RU" sz="2400" b="1" i="1" dirty="0">
                <a:cs typeface="Microsoft Tai Le" panose="020B0502040204020203" pitchFamily="34" charset="0"/>
              </a:rPr>
              <a:t>                                         день не </a:t>
            </a:r>
            <a:r>
              <a:rPr lang="ru-RU" sz="2400" b="1" i="1" dirty="0" err="1">
                <a:cs typeface="Microsoft Tai Le" panose="020B0502040204020203" pitchFamily="34" charset="0"/>
              </a:rPr>
              <a:t>мають</a:t>
            </a:r>
            <a:r>
              <a:rPr lang="ru-RU" sz="2400" b="1" i="1" dirty="0">
                <a:cs typeface="Microsoft Tai Le" panose="020B0502040204020203" pitchFamily="34" charset="0"/>
              </a:rPr>
              <a:t> конкретного </a:t>
            </a:r>
            <a:r>
              <a:rPr lang="ru-RU" sz="2400" b="1" i="1" dirty="0" err="1">
                <a:cs typeface="Microsoft Tai Le" panose="020B0502040204020203" pitchFamily="34" charset="0"/>
              </a:rPr>
              <a:t>вирішення</a:t>
            </a:r>
            <a:r>
              <a:rPr lang="ru-RU" sz="2400" b="1" i="1" dirty="0">
                <a:cs typeface="Microsoft Tai Le" panose="020B0502040204020203" pitchFamily="34" charset="0"/>
              </a:rPr>
              <a:t>. </a:t>
            </a:r>
            <a:br>
              <a:rPr lang="ru-RU" sz="2400" b="1" i="1" dirty="0">
                <a:cs typeface="Microsoft Tai Le" panose="020B0502040204020203" pitchFamily="34" charset="0"/>
              </a:rPr>
            </a:br>
            <a:r>
              <a:rPr lang="ru-RU" sz="2400" b="1" i="1" dirty="0">
                <a:cs typeface="Microsoft Tai Le" panose="020B0502040204020203" pitchFamily="34" charset="0"/>
              </a:rPr>
              <a:t>   В </a:t>
            </a:r>
            <a:r>
              <a:rPr lang="ru-RU" sz="2400" b="1" i="1" dirty="0" err="1">
                <a:cs typeface="Microsoft Tai Le" panose="020B0502040204020203" pitchFamily="34" charset="0"/>
              </a:rPr>
              <a:t>більшості</a:t>
            </a:r>
            <a:r>
              <a:rPr lang="ru-RU" sz="2400" b="1" i="1" dirty="0">
                <a:cs typeface="Microsoft Tai Le" panose="020B0502040204020203" pitchFamily="34" charset="0"/>
              </a:rPr>
              <a:t> </a:t>
            </a:r>
            <a:r>
              <a:rPr lang="ru-RU" sz="2400" b="1" i="1" dirty="0" err="1">
                <a:cs typeface="Microsoft Tai Le" panose="020B0502040204020203" pitchFamily="34" charset="0"/>
              </a:rPr>
              <a:t>країн</a:t>
            </a:r>
            <a:r>
              <a:rPr lang="ru-RU" sz="2400" b="1" i="1" dirty="0">
                <a:cs typeface="Microsoft Tai Le" panose="020B0502040204020203" pitchFamily="34" charset="0"/>
              </a:rPr>
              <a:t> </a:t>
            </a:r>
            <a:r>
              <a:rPr lang="ru-RU" sz="2400" b="1" i="1" dirty="0" err="1">
                <a:cs typeface="Microsoft Tai Le" panose="020B0502040204020203" pitchFamily="34" charset="0"/>
              </a:rPr>
              <a:t>світу</a:t>
            </a:r>
            <a:r>
              <a:rPr lang="ru-RU" sz="2400" b="1" i="1" dirty="0">
                <a:cs typeface="Microsoft Tai Le" panose="020B0502040204020203" pitchFamily="34" charset="0"/>
              </a:rPr>
              <a:t> </a:t>
            </a:r>
            <a:r>
              <a:rPr lang="ru-RU" sz="2400" b="1" i="1" dirty="0" err="1">
                <a:cs typeface="Microsoft Tai Le" panose="020B0502040204020203" pitchFamily="34" charset="0"/>
              </a:rPr>
              <a:t>репродуктивне</a:t>
            </a:r>
            <a:r>
              <a:rPr lang="ru-RU" sz="2400" b="1" i="1" dirty="0">
                <a:cs typeface="Microsoft Tai Le" panose="020B0502040204020203" pitchFamily="34" charset="0"/>
              </a:rPr>
              <a:t> </a:t>
            </a:r>
            <a:r>
              <a:rPr lang="ru-RU" sz="2400" b="1" i="1" dirty="0" err="1">
                <a:cs typeface="Microsoft Tai Le" panose="020B0502040204020203" pitchFamily="34" charset="0"/>
              </a:rPr>
              <a:t>клонування</a:t>
            </a:r>
            <a:r>
              <a:rPr lang="ru-RU" sz="2400" b="1" i="1" dirty="0">
                <a:cs typeface="Microsoft Tai Le" panose="020B0502040204020203" pitchFamily="34" charset="0"/>
              </a:rPr>
              <a:t> заборонено законом. </a:t>
            </a:r>
            <a:br>
              <a:rPr lang="ru-RU" sz="2400" b="1" i="1" dirty="0">
                <a:cs typeface="Microsoft Tai Le" panose="020B0502040204020203" pitchFamily="34" charset="0"/>
              </a:rPr>
            </a:br>
            <a:endParaRPr lang="ru-RU" sz="2400" b="1" i="1" dirty="0">
              <a:cs typeface="Microsoft Tai Le" panose="020B0502040204020203" pitchFamily="34" charset="0"/>
            </a:endParaRPr>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446167" y="3964616"/>
            <a:ext cx="2583711" cy="2787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689892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534" y="1805037"/>
            <a:ext cx="10131425" cy="1456267"/>
          </a:xfrm>
        </p:spPr>
        <p:txBody>
          <a:bodyPr>
            <a:noAutofit/>
          </a:bodyPr>
          <a:lstStyle/>
          <a:p>
            <a:r>
              <a:rPr lang="ru-RU" sz="2800" i="1" dirty="0" err="1">
                <a:ln w="3175" cmpd="sng">
                  <a:solidFill>
                    <a:schemeClr val="tx1"/>
                  </a:solidFill>
                </a:ln>
                <a:effectLst>
                  <a:glow rad="228600">
                    <a:schemeClr val="accent2">
                      <a:satMod val="175000"/>
                      <a:alpha val="40000"/>
                    </a:schemeClr>
                  </a:glow>
                </a:effectLst>
              </a:rPr>
              <a:t>Терапевтичне</a:t>
            </a:r>
            <a:r>
              <a:rPr lang="ru-RU" sz="2800" i="1" dirty="0">
                <a:ln w="3175" cmpd="sng">
                  <a:solidFill>
                    <a:schemeClr val="tx1"/>
                  </a:solidFill>
                </a:ln>
                <a:effectLst>
                  <a:glow rad="228600">
                    <a:schemeClr val="accent2">
                      <a:satMod val="175000"/>
                      <a:alpha val="40000"/>
                    </a:schemeClr>
                  </a:glow>
                </a:effectLst>
              </a:rPr>
              <a:t> </a:t>
            </a:r>
            <a:r>
              <a:rPr lang="ru-RU" sz="2800" i="1" dirty="0" err="1">
                <a:ln w="3175" cmpd="sng">
                  <a:solidFill>
                    <a:schemeClr val="tx1"/>
                  </a:solidFill>
                </a:ln>
                <a:effectLst>
                  <a:glow rad="228600">
                    <a:schemeClr val="accent2">
                      <a:satMod val="175000"/>
                      <a:alpha val="40000"/>
                    </a:schemeClr>
                  </a:glow>
                </a:effectLst>
              </a:rPr>
              <a:t>клонування</a:t>
            </a:r>
            <a:r>
              <a:rPr lang="ru-RU" sz="2800" i="1" dirty="0">
                <a:ln w="3175" cmpd="sng">
                  <a:solidFill>
                    <a:schemeClr val="tx1"/>
                  </a:solidFill>
                </a:ln>
                <a:effectLst>
                  <a:glow rad="228600">
                    <a:schemeClr val="accent2">
                      <a:satMod val="175000"/>
                      <a:alpha val="40000"/>
                    </a:schemeClr>
                  </a:glow>
                </a:effectLst>
              </a:rPr>
              <a:t> </a:t>
            </a:r>
            <a:r>
              <a:rPr lang="ru-RU" sz="2800" i="1" dirty="0" err="1">
                <a:ln w="3175" cmpd="sng">
                  <a:solidFill>
                    <a:schemeClr val="tx1"/>
                  </a:solidFill>
                </a:ln>
                <a:effectLst>
                  <a:glow rad="228600">
                    <a:schemeClr val="accent2">
                      <a:satMod val="175000"/>
                      <a:alpha val="40000"/>
                    </a:schemeClr>
                  </a:glow>
                </a:effectLst>
              </a:rPr>
              <a:t>людини</a:t>
            </a:r>
            <a:r>
              <a:rPr lang="ru-RU" sz="2800" i="1" dirty="0">
                <a:ln w="3175" cmpd="sng">
                  <a:solidFill>
                    <a:schemeClr val="tx1"/>
                  </a:solidFill>
                </a:ln>
                <a:effectLst>
                  <a:glow rad="228600">
                    <a:schemeClr val="accent2">
                      <a:satMod val="175000"/>
                      <a:alpha val="40000"/>
                    </a:schemeClr>
                  </a:glow>
                </a:effectLst>
              </a:rPr>
              <a:t> </a:t>
            </a:r>
            <a:r>
              <a:rPr lang="ru-RU" sz="2800" i="1" dirty="0" smtClean="0">
                <a:ln w="3175" cmpd="sng">
                  <a:solidFill>
                    <a:schemeClr val="tx1"/>
                  </a:solidFill>
                </a:ln>
                <a:effectLst>
                  <a:glow rad="228600">
                    <a:schemeClr val="accent2">
                      <a:satMod val="175000"/>
                      <a:alpha val="40000"/>
                    </a:schemeClr>
                  </a:glow>
                </a:effectLst>
              </a:rPr>
              <a:t>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передбачає</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що</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розвиток</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ембріона</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закінчується</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через 14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днів</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Це</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використовується</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для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отримання</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стовбурних</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клітин</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з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ембріону</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a:t>
            </a:r>
            <a:b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b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r>
            <a:b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b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Законодавці</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багатьох</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країн</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бояться,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що</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легалізація</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терапевтичного</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клонування</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може</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призвести</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до переходу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його</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у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репродуктивне</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Проте</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у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деяких</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державах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воно</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є </a:t>
            </a:r>
            <a:r>
              <a:rPr lang="ru-RU" sz="2400" b="1" i="1" cap="none" spc="50" dirty="0" err="1">
                <a:ln w="9525" cmpd="sng">
                  <a:solidFill>
                    <a:schemeClr val="tx1"/>
                  </a:solidFill>
                  <a:prstDash val="solid"/>
                </a:ln>
                <a:solidFill>
                  <a:srgbClr val="70AD47">
                    <a:tint val="1000"/>
                  </a:srgbClr>
                </a:solidFill>
                <a:effectLst>
                  <a:glow rad="63500">
                    <a:schemeClr val="accent3">
                      <a:satMod val="175000"/>
                      <a:alpha val="40000"/>
                    </a:schemeClr>
                  </a:glow>
                </a:effectLst>
              </a:rPr>
              <a:t>дозволеним</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 </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для </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прикладу </a:t>
            </a:r>
            <a:r>
              <a:rPr lang="ru-RU" sz="2400" b="1" i="1" cap="none" spc="50" dirty="0" smtClean="0">
                <a:ln w="9525" cmpd="sng">
                  <a:solidFill>
                    <a:schemeClr val="tx1"/>
                  </a:solidFill>
                  <a:prstDash val="solid"/>
                </a:ln>
                <a:solidFill>
                  <a:srgbClr val="70AD47">
                    <a:tint val="1000"/>
                  </a:srgbClr>
                </a:solidFill>
                <a:effectLst>
                  <a:glow rad="63500">
                    <a:schemeClr val="accent3">
                      <a:satMod val="175000"/>
                      <a:alpha val="40000"/>
                    </a:schemeClr>
                  </a:glow>
                </a:effectLst>
              </a:rPr>
              <a:t> - </a:t>
            </a:r>
            <a:r>
              <a:rPr lang="ru-RU" sz="2400" b="1" i="1" cap="none" spc="50" dirty="0" err="1" smtClean="0">
                <a:ln w="9525" cmpd="sng">
                  <a:solidFill>
                    <a:schemeClr val="tx1"/>
                  </a:solidFill>
                  <a:prstDash val="solid"/>
                </a:ln>
                <a:solidFill>
                  <a:srgbClr val="70AD47">
                    <a:tint val="1000"/>
                  </a:srgbClr>
                </a:solidFill>
                <a:effectLst>
                  <a:glow rad="63500">
                    <a:schemeClr val="accent3">
                      <a:satMod val="175000"/>
                      <a:alpha val="40000"/>
                    </a:schemeClr>
                  </a:glow>
                </a:effectLst>
              </a:rPr>
              <a:t>Великобританія</a:t>
            </a:r>
            <a: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t>.</a:t>
            </a:r>
            <a:br>
              <a:rPr lang="ru-RU" sz="2400" b="1" i="1" cap="none" spc="50" dirty="0">
                <a:ln w="9525" cmpd="sng">
                  <a:solidFill>
                    <a:schemeClr val="tx1"/>
                  </a:solidFill>
                  <a:prstDash val="solid"/>
                </a:ln>
                <a:solidFill>
                  <a:srgbClr val="70AD47">
                    <a:tint val="1000"/>
                  </a:srgbClr>
                </a:solidFill>
                <a:effectLst>
                  <a:glow rad="63500">
                    <a:schemeClr val="accent3">
                      <a:satMod val="175000"/>
                      <a:alpha val="40000"/>
                    </a:schemeClr>
                  </a:glow>
                </a:effectLst>
              </a:rPr>
            </a:br>
            <a:endParaRPr lang="ru-RU" sz="2400" b="1" i="1" dirty="0">
              <a:ln w="9525" cmpd="sng">
                <a:solidFill>
                  <a:schemeClr val="tx1"/>
                </a:solidFill>
                <a:prstDash val="solid"/>
              </a:ln>
              <a:effectLst>
                <a:glow rad="63500">
                  <a:schemeClr val="accent3">
                    <a:satMod val="175000"/>
                    <a:alpha val="40000"/>
                  </a:schemeClr>
                </a:glow>
              </a:effectLst>
            </a:endParaRPr>
          </a:p>
        </p:txBody>
      </p:sp>
      <p:pic>
        <p:nvPicPr>
          <p:cNvPr id="3" name="Рисунок 2"/>
          <p:cNvPicPr>
            <a:picLocks noChangeAspect="1"/>
          </p:cNvPicPr>
          <p:nvPr/>
        </p:nvPicPr>
        <p:blipFill>
          <a:blip r:embed="rId2"/>
          <a:stretch>
            <a:fillRect/>
          </a:stretch>
        </p:blipFill>
        <p:spPr>
          <a:xfrm>
            <a:off x="7781221" y="3975596"/>
            <a:ext cx="2797738" cy="2604277"/>
          </a:xfrm>
          <a:prstGeom prst="rect">
            <a:avLst/>
          </a:prstGeom>
          <a:ln>
            <a:noFill/>
          </a:ln>
          <a:effectLst>
            <a:outerShdw blurRad="76200" dir="13500000" sy="23000" kx="1200000" algn="br" rotWithShape="0">
              <a:prstClr val="black">
                <a:alpha val="20000"/>
              </a:prstClr>
            </a:outerShdw>
            <a:softEdge rad="112500"/>
          </a:effectLst>
          <a:scene3d>
            <a:camera prst="perspectiveHeroicExtremeLeftFacing"/>
            <a:lightRig rig="threePt" dir="t"/>
          </a:scene3d>
        </p:spPr>
      </p:pic>
      <p:pic>
        <p:nvPicPr>
          <p:cNvPr id="4" name="Рисунок 3"/>
          <p:cNvPicPr>
            <a:picLocks noChangeAspect="1"/>
          </p:cNvPicPr>
          <p:nvPr/>
        </p:nvPicPr>
        <p:blipFill>
          <a:blip r:embed="rId3"/>
          <a:stretch>
            <a:fillRect/>
          </a:stretch>
        </p:blipFill>
        <p:spPr>
          <a:xfrm>
            <a:off x="4380614" y="3975595"/>
            <a:ext cx="2842121" cy="2604277"/>
          </a:xfrm>
          <a:prstGeom prst="rect">
            <a:avLst/>
          </a:prstGeom>
          <a:ln>
            <a:noFill/>
          </a:ln>
          <a:effectLst>
            <a:outerShdw blurRad="76200" dir="13500000" sy="23000" kx="1200000" algn="br" rotWithShape="0">
              <a:prstClr val="black">
                <a:alpha val="20000"/>
              </a:prstClr>
            </a:outerShdw>
            <a:softEdge rad="112500"/>
          </a:effectLst>
          <a:scene3d>
            <a:camera prst="perspectiveHeroicExtremeLeftFacing"/>
            <a:lightRig rig="threePt" dir="t"/>
          </a:scene3d>
        </p:spPr>
      </p:pic>
    </p:spTree>
    <p:extLst>
      <p:ext uri="{BB962C8B-B14F-4D97-AF65-F5344CB8AC3E}">
        <p14:creationId xmlns:p14="http://schemas.microsoft.com/office/powerpoint/2010/main" val="1614712855"/>
      </p:ext>
    </p:extLst>
  </p:cSld>
  <p:clrMapOvr>
    <a:masterClrMapping/>
  </p:clrMapOvr>
  <mc:AlternateContent xmlns:mc="http://schemas.openxmlformats.org/markup-compatibility/2006">
    <mc:Choice xmlns:p14="http://schemas.microsoft.com/office/powerpoint/2010/main" Requires="p14">
      <p:transition spd="slow" p14:dur="25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18" y="238990"/>
            <a:ext cx="9580710" cy="2403764"/>
          </a:xfrm>
        </p:spPr>
        <p:txBody>
          <a:bodyPr>
            <a:normAutofit/>
          </a:bodyPr>
          <a:lstStyle/>
          <a:p>
            <a:r>
              <a:rPr lang="ru-RU" sz="2400" b="1" i="1" dirty="0"/>
              <a:t> </a:t>
            </a:r>
            <a:r>
              <a:rPr lang="ru-RU" sz="2400" b="1" i="1" dirty="0" err="1"/>
              <a:t>Всупереч</a:t>
            </a:r>
            <a:r>
              <a:rPr lang="ru-RU" sz="2400" b="1" i="1" dirty="0"/>
              <a:t> </a:t>
            </a:r>
            <a:r>
              <a:rPr lang="ru-RU" sz="2400" b="1" i="1" dirty="0" err="1"/>
              <a:t>поширеній</a:t>
            </a:r>
            <a:r>
              <a:rPr lang="ru-RU" sz="2400" b="1" i="1" dirty="0"/>
              <a:t> </a:t>
            </a:r>
            <a:r>
              <a:rPr lang="ru-RU" sz="2400" b="1" i="1" dirty="0" err="1"/>
              <a:t>думці</a:t>
            </a:r>
            <a:r>
              <a:rPr lang="ru-RU" sz="2400" b="1" i="1" dirty="0"/>
              <a:t>, клон не є </a:t>
            </a:r>
            <a:r>
              <a:rPr lang="ru-RU" sz="2400" b="1" i="1" dirty="0" err="1"/>
              <a:t>завжди</a:t>
            </a:r>
            <a:r>
              <a:rPr lang="ru-RU" sz="2400" b="1" i="1" dirty="0"/>
              <a:t> точною </a:t>
            </a:r>
            <a:r>
              <a:rPr lang="ru-RU" sz="2400" b="1" i="1" dirty="0" err="1"/>
              <a:t>копією</a:t>
            </a:r>
            <a:r>
              <a:rPr lang="ru-RU" sz="2400" b="1" i="1" dirty="0"/>
              <a:t> </a:t>
            </a:r>
            <a:r>
              <a:rPr lang="ru-RU" sz="2400" b="1" i="1" dirty="0" err="1"/>
              <a:t>людини</a:t>
            </a:r>
            <a:r>
              <a:rPr lang="ru-RU" sz="2400" b="1" i="1" dirty="0"/>
              <a:t>, на </a:t>
            </a:r>
            <a:r>
              <a:rPr lang="ru-RU" sz="2400" b="1" i="1" dirty="0" err="1"/>
              <a:t>основі</a:t>
            </a:r>
            <a:r>
              <a:rPr lang="ru-RU" sz="2400" b="1" i="1" dirty="0"/>
              <a:t> </a:t>
            </a:r>
            <a:r>
              <a:rPr lang="ru-RU" sz="2400" b="1" i="1" dirty="0" err="1"/>
              <a:t>якої</a:t>
            </a:r>
            <a:r>
              <a:rPr lang="ru-RU" sz="2400" b="1" i="1" dirty="0"/>
              <a:t> </a:t>
            </a:r>
            <a:r>
              <a:rPr lang="ru-RU" sz="2400" b="1" i="1" dirty="0" err="1"/>
              <a:t>був</a:t>
            </a:r>
            <a:r>
              <a:rPr lang="ru-RU" sz="2400" b="1" i="1" dirty="0"/>
              <a:t> </a:t>
            </a:r>
            <a:r>
              <a:rPr lang="ru-RU" sz="2400" b="1" i="1" dirty="0" err="1"/>
              <a:t>склонований</a:t>
            </a:r>
            <a:r>
              <a:rPr lang="ru-RU" sz="2400" b="1" i="1" dirty="0"/>
              <a:t>, </a:t>
            </a:r>
            <a:r>
              <a:rPr lang="ru-RU" sz="2400" b="1" i="1" dirty="0" err="1"/>
              <a:t>оскільки</a:t>
            </a:r>
            <a:r>
              <a:rPr lang="ru-RU" sz="2400" b="1" i="1" dirty="0"/>
              <a:t> при </a:t>
            </a:r>
            <a:r>
              <a:rPr lang="ru-RU" sz="2400" b="1" i="1" dirty="0" err="1"/>
              <a:t>клонуванні</a:t>
            </a:r>
            <a:r>
              <a:rPr lang="ru-RU" sz="2400" b="1" i="1" dirty="0"/>
              <a:t> </a:t>
            </a:r>
            <a:r>
              <a:rPr lang="ru-RU" sz="2400" b="1" i="1" dirty="0" err="1"/>
              <a:t>копіюється</a:t>
            </a:r>
            <a:r>
              <a:rPr lang="ru-RU" sz="2400" b="1" i="1" dirty="0"/>
              <a:t> </a:t>
            </a:r>
            <a:r>
              <a:rPr lang="ru-RU" sz="2400" b="1" i="1" dirty="0" err="1"/>
              <a:t>лише</a:t>
            </a:r>
            <a:r>
              <a:rPr lang="ru-RU" sz="2400" b="1" i="1" dirty="0"/>
              <a:t> генотип, а фенотип </a:t>
            </a:r>
            <a:r>
              <a:rPr lang="ru-RU" sz="2400" b="1" i="1" dirty="0" err="1"/>
              <a:t>може</a:t>
            </a:r>
            <a:r>
              <a:rPr lang="ru-RU" sz="2400" b="1" i="1" dirty="0"/>
              <a:t> бути </a:t>
            </a:r>
            <a:r>
              <a:rPr lang="ru-RU" sz="2400" b="1" i="1" dirty="0" err="1"/>
              <a:t>відмінним</a:t>
            </a:r>
            <a:r>
              <a:rPr lang="ru-RU" sz="2400" b="1" i="1" dirty="0"/>
              <a:t>, у </a:t>
            </a:r>
            <a:r>
              <a:rPr lang="ru-RU" sz="2400" b="1" i="1" dirty="0" err="1"/>
              <a:t>залежності</a:t>
            </a:r>
            <a:r>
              <a:rPr lang="ru-RU" sz="2400" b="1" i="1" dirty="0"/>
              <a:t> </a:t>
            </a:r>
            <a:r>
              <a:rPr lang="ru-RU" sz="2400" b="1" i="1" dirty="0" err="1"/>
              <a:t>від</a:t>
            </a:r>
            <a:r>
              <a:rPr lang="ru-RU" sz="2400" b="1" i="1" dirty="0"/>
              <a:t> </a:t>
            </a:r>
            <a:r>
              <a:rPr lang="ru-RU" sz="2400" b="1" i="1" dirty="0" err="1"/>
              <a:t>навколишнього</a:t>
            </a:r>
            <a:r>
              <a:rPr lang="ru-RU" sz="2400" b="1" i="1" dirty="0"/>
              <a:t> </a:t>
            </a:r>
            <a:r>
              <a:rPr lang="ru-RU" sz="2400" b="1" i="1" dirty="0" err="1"/>
              <a:t>середовища</a:t>
            </a:r>
            <a:r>
              <a:rPr lang="ru-RU" sz="2400" b="1" i="1" dirty="0"/>
              <a:t> та </a:t>
            </a:r>
            <a:r>
              <a:rPr lang="ru-RU" sz="2400" b="1" i="1" dirty="0" err="1"/>
              <a:t>обставин</a:t>
            </a:r>
            <a:r>
              <a:rPr lang="ru-RU" sz="2400" b="1" i="1" dirty="0"/>
              <a:t>.  </a:t>
            </a:r>
            <a:r>
              <a:rPr lang="ru-RU" sz="2400" b="1" i="1" dirty="0" err="1"/>
              <a:t>Наприклад</a:t>
            </a:r>
            <a:r>
              <a:rPr lang="ru-RU" sz="2400" b="1" i="1" dirty="0"/>
              <a:t>, </a:t>
            </a:r>
            <a:r>
              <a:rPr lang="ru-RU" sz="2400" b="1" i="1" dirty="0" err="1"/>
              <a:t>якщо</a:t>
            </a:r>
            <a:r>
              <a:rPr lang="ru-RU" sz="2400" b="1" i="1" dirty="0"/>
              <a:t> </a:t>
            </a:r>
            <a:r>
              <a:rPr lang="ru-RU" sz="2400" b="1" i="1" dirty="0" err="1"/>
              <a:t>взяти</a:t>
            </a:r>
            <a:r>
              <a:rPr lang="ru-RU" sz="2400" b="1" i="1" dirty="0"/>
              <a:t> </a:t>
            </a:r>
            <a:r>
              <a:rPr lang="ru-RU" sz="2400" b="1" i="1" dirty="0" err="1"/>
              <a:t>різних</a:t>
            </a:r>
            <a:r>
              <a:rPr lang="ru-RU" sz="2400" b="1" i="1" dirty="0"/>
              <a:t> </a:t>
            </a:r>
            <a:r>
              <a:rPr lang="ru-RU" sz="2400" b="1" i="1" dirty="0" err="1"/>
              <a:t>клонів</a:t>
            </a:r>
            <a:r>
              <a:rPr lang="ru-RU" sz="2400" b="1" i="1" dirty="0"/>
              <a:t> і </a:t>
            </a:r>
            <a:r>
              <a:rPr lang="ru-RU" sz="2400" b="1" i="1" dirty="0" err="1"/>
              <a:t>вирощувати</a:t>
            </a:r>
            <a:r>
              <a:rPr lang="ru-RU" sz="2400" b="1" i="1" dirty="0"/>
              <a:t> </a:t>
            </a:r>
            <a:r>
              <a:rPr lang="ru-RU" sz="2400" b="1" i="1" dirty="0" err="1"/>
              <a:t>їх</a:t>
            </a:r>
            <a:r>
              <a:rPr lang="ru-RU" sz="2400" b="1" i="1" dirty="0"/>
              <a:t> у </a:t>
            </a:r>
            <a:r>
              <a:rPr lang="ru-RU" sz="2400" b="1" i="1" dirty="0" err="1"/>
              <a:t>різних</a:t>
            </a:r>
            <a:r>
              <a:rPr lang="ru-RU" sz="2400" b="1" i="1" dirty="0"/>
              <a:t> </a:t>
            </a:r>
            <a:r>
              <a:rPr lang="ru-RU" sz="2400" b="1" i="1" dirty="0" err="1"/>
              <a:t>умовах</a:t>
            </a:r>
            <a:r>
              <a:rPr lang="ru-RU" sz="2400" b="1" i="1" dirty="0"/>
              <a:t>:</a:t>
            </a:r>
          </a:p>
        </p:txBody>
      </p:sp>
      <p:sp>
        <p:nvSpPr>
          <p:cNvPr id="4" name="TextBox 3"/>
          <p:cNvSpPr txBox="1"/>
          <p:nvPr/>
        </p:nvSpPr>
        <p:spPr>
          <a:xfrm>
            <a:off x="363682" y="2642754"/>
            <a:ext cx="10453254" cy="3293209"/>
          </a:xfrm>
          <a:prstGeom prst="rect">
            <a:avLst/>
          </a:prstGeom>
          <a:noFill/>
        </p:spPr>
        <p:txBody>
          <a:bodyPr wrap="square" rtlCol="0">
            <a:spAutoFit/>
          </a:bodyPr>
          <a:lstStyle/>
          <a:p>
            <a:pPr marL="285750" indent="-285750">
              <a:buFont typeface="Courier New" panose="02070309020205020404" pitchFamily="49" charset="0"/>
              <a:buChar char="o"/>
            </a:pPr>
            <a:r>
              <a:rPr lang="ru-RU" sz="1600" i="1" dirty="0">
                <a:effectLst>
                  <a:glow rad="101600">
                    <a:schemeClr val="bg1">
                      <a:alpha val="60000"/>
                    </a:schemeClr>
                  </a:glow>
                </a:effectLst>
              </a:rPr>
              <a:t> клон при поганому </a:t>
            </a:r>
            <a:r>
              <a:rPr lang="ru-RU" sz="1600" i="1" dirty="0" err="1">
                <a:effectLst>
                  <a:glow rad="101600">
                    <a:schemeClr val="bg1">
                      <a:alpha val="60000"/>
                    </a:schemeClr>
                  </a:glow>
                </a:effectLst>
              </a:rPr>
              <a:t>харчуванні</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виросте</a:t>
            </a:r>
            <a:r>
              <a:rPr lang="ru-RU" sz="1600" i="1" dirty="0">
                <a:effectLst>
                  <a:glow rad="101600">
                    <a:schemeClr val="bg1">
                      <a:alpha val="60000"/>
                    </a:schemeClr>
                  </a:glow>
                </a:effectLst>
              </a:rPr>
              <a:t> </a:t>
            </a:r>
            <a:r>
              <a:rPr lang="ru-RU" sz="1600" i="1" dirty="0" err="1">
                <a:effectLst>
                  <a:glow rad="101600">
                    <a:schemeClr val="bg1">
                      <a:alpha val="60000"/>
                    </a:schemeClr>
                  </a:glow>
                </a:effectLst>
              </a:rPr>
              <a:t>низьким</a:t>
            </a:r>
            <a:r>
              <a:rPr lang="ru-RU" sz="1600" i="1" dirty="0">
                <a:effectLst>
                  <a:glow rad="101600">
                    <a:schemeClr val="bg1">
                      <a:alpha val="60000"/>
                    </a:schemeClr>
                  </a:glow>
                </a:effectLst>
              </a:rPr>
              <a:t> і худим, але </a:t>
            </a:r>
            <a:r>
              <a:rPr lang="ru-RU" sz="1600" i="1" dirty="0" err="1">
                <a:effectLst>
                  <a:glow rad="101600">
                    <a:schemeClr val="bg1">
                      <a:alpha val="60000"/>
                    </a:schemeClr>
                  </a:glow>
                </a:effectLst>
              </a:rPr>
              <a:t>якщо</a:t>
            </a:r>
            <a:r>
              <a:rPr lang="ru-RU" sz="1600" i="1" dirty="0">
                <a:effectLst>
                  <a:glow rad="101600">
                    <a:schemeClr val="bg1">
                      <a:alpha val="60000"/>
                    </a:schemeClr>
                  </a:glow>
                </a:effectLst>
              </a:rPr>
              <a:t> </a:t>
            </a:r>
            <a:r>
              <a:rPr lang="ru-RU" sz="1600" i="1" dirty="0" err="1">
                <a:effectLst>
                  <a:glow rad="101600">
                    <a:schemeClr val="bg1">
                      <a:alpha val="60000"/>
                    </a:schemeClr>
                  </a:glow>
                </a:effectLst>
              </a:rPr>
              <a:t>його</a:t>
            </a:r>
            <a:r>
              <a:rPr lang="ru-RU" sz="1600" i="1" dirty="0">
                <a:effectLst>
                  <a:glow rad="101600">
                    <a:schemeClr val="bg1">
                      <a:alpha val="60000"/>
                    </a:schemeClr>
                  </a:glow>
                </a:effectLst>
              </a:rPr>
              <a:t>  </a:t>
            </a:r>
            <a:r>
              <a:rPr lang="ru-RU" sz="1600" i="1" dirty="0" err="1">
                <a:effectLst>
                  <a:glow rad="101600">
                    <a:schemeClr val="bg1">
                      <a:alpha val="60000"/>
                    </a:schemeClr>
                  </a:glow>
                </a:effectLst>
              </a:rPr>
              <a:t>постійно</a:t>
            </a:r>
            <a:r>
              <a:rPr lang="ru-RU" sz="1600" i="1" dirty="0">
                <a:effectLst>
                  <a:glow rad="101600">
                    <a:schemeClr val="bg1">
                      <a:alpha val="60000"/>
                    </a:schemeClr>
                  </a:glow>
                </a:effectLst>
              </a:rPr>
              <a:t> </a:t>
            </a:r>
            <a:r>
              <a:rPr lang="ru-RU" sz="1600" i="1" dirty="0" err="1">
                <a:effectLst>
                  <a:glow rad="101600">
                    <a:schemeClr val="bg1">
                      <a:alpha val="60000"/>
                    </a:schemeClr>
                  </a:glow>
                </a:effectLst>
              </a:rPr>
              <a:t>перегодовувати</a:t>
            </a:r>
            <a:r>
              <a:rPr lang="ru-RU" sz="1600" i="1" dirty="0">
                <a:effectLst>
                  <a:glow rad="101600">
                    <a:schemeClr val="bg1">
                      <a:alpha val="60000"/>
                    </a:schemeClr>
                  </a:glow>
                </a:effectLst>
              </a:rPr>
              <a:t> і </a:t>
            </a:r>
            <a:r>
              <a:rPr lang="ru-RU" sz="1600" i="1" dirty="0" err="1">
                <a:effectLst>
                  <a:glow rad="101600">
                    <a:schemeClr val="bg1">
                      <a:alpha val="60000"/>
                    </a:schemeClr>
                  </a:glow>
                </a:effectLst>
              </a:rPr>
              <a:t>обмежувати</a:t>
            </a:r>
            <a:r>
              <a:rPr lang="ru-RU" sz="1600" i="1" dirty="0">
                <a:effectLst>
                  <a:glow rad="101600">
                    <a:schemeClr val="bg1">
                      <a:alpha val="60000"/>
                    </a:schemeClr>
                  </a:glow>
                </a:effectLst>
              </a:rPr>
              <a:t> у </a:t>
            </a:r>
            <a:r>
              <a:rPr lang="ru-RU" sz="1600" i="1" dirty="0" err="1">
                <a:effectLst>
                  <a:glow rad="101600">
                    <a:schemeClr val="bg1">
                      <a:alpha val="60000"/>
                    </a:schemeClr>
                  </a:glow>
                </a:effectLst>
              </a:rPr>
              <a:t>фізичних</a:t>
            </a:r>
            <a:r>
              <a:rPr lang="ru-RU" sz="1600" i="1" dirty="0">
                <a:effectLst>
                  <a:glow rad="101600">
                    <a:schemeClr val="bg1">
                      <a:alpha val="60000"/>
                    </a:schemeClr>
                  </a:glow>
                </a:effectLst>
              </a:rPr>
              <a:t> </a:t>
            </a:r>
            <a:r>
              <a:rPr lang="ru-RU" sz="1600" i="1" dirty="0" err="1">
                <a:effectLst>
                  <a:glow rad="101600">
                    <a:schemeClr val="bg1">
                      <a:alpha val="60000"/>
                    </a:schemeClr>
                  </a:glow>
                </a:effectLst>
              </a:rPr>
              <a:t>навантаженнях</a:t>
            </a:r>
            <a:r>
              <a:rPr lang="ru-RU" sz="1600" i="1" dirty="0">
                <a:effectLst>
                  <a:glow rad="101600">
                    <a:schemeClr val="bg1">
                      <a:alpha val="60000"/>
                    </a:schemeClr>
                  </a:glow>
                </a:effectLst>
              </a:rPr>
              <a:t>, буде </a:t>
            </a:r>
            <a:r>
              <a:rPr lang="ru-RU" sz="1600" i="1" dirty="0" err="1">
                <a:effectLst>
                  <a:glow rad="101600">
                    <a:schemeClr val="bg1">
                      <a:alpha val="60000"/>
                    </a:schemeClr>
                  </a:glow>
                </a:effectLst>
              </a:rPr>
              <a:t>страждати</a:t>
            </a:r>
            <a:r>
              <a:rPr lang="ru-RU" sz="1600" i="1" dirty="0">
                <a:effectLst>
                  <a:glow rad="101600">
                    <a:schemeClr val="bg1">
                      <a:alpha val="60000"/>
                    </a:schemeClr>
                  </a:glow>
                </a:effectLst>
              </a:rPr>
              <a:t> </a:t>
            </a:r>
            <a:r>
              <a:rPr lang="ru-RU" sz="1600" i="1" dirty="0" err="1">
                <a:effectLst>
                  <a:glow rad="101600">
                    <a:schemeClr val="bg1">
                      <a:alpha val="60000"/>
                    </a:schemeClr>
                  </a:glow>
                </a:effectLst>
              </a:rPr>
              <a:t>ожирінням</a:t>
            </a:r>
            <a:r>
              <a:rPr lang="ru-RU" sz="1600" i="1" dirty="0" smtClean="0">
                <a:effectLst>
                  <a:glow rad="101600">
                    <a:schemeClr val="bg1">
                      <a:alpha val="60000"/>
                    </a:schemeClr>
                  </a:glow>
                </a:effectLst>
              </a:rPr>
              <a:t>;</a:t>
            </a:r>
          </a:p>
          <a:p>
            <a:pPr marL="285750" indent="-285750">
              <a:buFont typeface="Courier New" panose="02070309020205020404" pitchFamily="49" charset="0"/>
              <a:buChar char="o"/>
            </a:pPr>
            <a:endParaRPr lang="ru-RU" sz="1600" i="1" dirty="0">
              <a:effectLst>
                <a:glow rad="101600">
                  <a:schemeClr val="bg1">
                    <a:alpha val="60000"/>
                  </a:schemeClr>
                </a:glow>
              </a:effectLst>
            </a:endParaRPr>
          </a:p>
          <a:p>
            <a:pPr marL="285750" indent="-285750">
              <a:buFont typeface="Courier New" panose="02070309020205020404" pitchFamily="49" charset="0"/>
              <a:buChar char="o"/>
            </a:pPr>
            <a:r>
              <a:rPr lang="ru-RU" sz="1600" i="1" dirty="0">
                <a:effectLst>
                  <a:glow rad="101600">
                    <a:schemeClr val="bg1">
                      <a:alpha val="60000"/>
                    </a:schemeClr>
                  </a:glow>
                </a:effectLst>
              </a:rPr>
              <a:t>клон, </a:t>
            </a:r>
            <a:r>
              <a:rPr lang="ru-RU" sz="1600" i="1" dirty="0" err="1">
                <a:effectLst>
                  <a:glow rad="101600">
                    <a:schemeClr val="bg1">
                      <a:alpha val="60000"/>
                    </a:schemeClr>
                  </a:glow>
                </a:effectLst>
              </a:rPr>
              <a:t>який</a:t>
            </a:r>
            <a:r>
              <a:rPr lang="ru-RU" sz="1600" i="1" dirty="0">
                <a:effectLst>
                  <a:glow rad="101600">
                    <a:schemeClr val="bg1">
                      <a:alpha val="60000"/>
                    </a:schemeClr>
                  </a:glow>
                </a:effectLst>
              </a:rPr>
              <a:t> </a:t>
            </a:r>
            <a:r>
              <a:rPr lang="ru-RU" sz="1600" i="1" dirty="0" err="1">
                <a:effectLst>
                  <a:glow rad="101600">
                    <a:schemeClr val="bg1">
                      <a:alpha val="60000"/>
                    </a:schemeClr>
                  </a:glow>
                </a:effectLst>
              </a:rPr>
              <a:t>харчувався</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висококалорійною</a:t>
            </a:r>
            <a:r>
              <a:rPr lang="ru-RU" sz="1600" i="1" dirty="0">
                <a:effectLst>
                  <a:glow rad="101600">
                    <a:schemeClr val="bg1">
                      <a:alpha val="60000"/>
                    </a:schemeClr>
                  </a:glow>
                </a:effectLst>
              </a:rPr>
              <a:t>, але </a:t>
            </a:r>
            <a:r>
              <a:rPr lang="ru-RU" sz="1600" i="1" dirty="0" err="1">
                <a:effectLst>
                  <a:glow rad="101600">
                    <a:schemeClr val="bg1">
                      <a:alpha val="60000"/>
                    </a:schemeClr>
                  </a:glow>
                </a:effectLst>
              </a:rPr>
              <a:t>недостатньою</a:t>
            </a:r>
            <a:r>
              <a:rPr lang="ru-RU" sz="1600" i="1" dirty="0">
                <a:effectLst>
                  <a:glow rad="101600">
                    <a:schemeClr val="bg1">
                      <a:alpha val="60000"/>
                    </a:schemeClr>
                  </a:glow>
                </a:effectLst>
              </a:rPr>
              <a:t> </a:t>
            </a:r>
            <a:r>
              <a:rPr lang="ru-RU" sz="1600" i="1" dirty="0" smtClean="0">
                <a:effectLst>
                  <a:glow rad="101600">
                    <a:schemeClr val="bg1">
                      <a:alpha val="60000"/>
                    </a:schemeClr>
                  </a:glow>
                </a:effectLst>
              </a:rPr>
              <a:t>на </a:t>
            </a:r>
            <a:r>
              <a:rPr lang="ru-RU" sz="1600" i="1" dirty="0" err="1">
                <a:effectLst>
                  <a:glow rad="101600">
                    <a:schemeClr val="bg1">
                      <a:alpha val="60000"/>
                    </a:schemeClr>
                  </a:glow>
                </a:effectLst>
              </a:rPr>
              <a:t>вітаміни</a:t>
            </a:r>
            <a:r>
              <a:rPr lang="ru-RU" sz="1600" i="1" dirty="0">
                <a:effectLst>
                  <a:glow rad="101600">
                    <a:schemeClr val="bg1">
                      <a:alpha val="60000"/>
                    </a:schemeClr>
                  </a:glow>
                </a:effectLst>
              </a:rPr>
              <a:t> та </a:t>
            </a:r>
            <a:r>
              <a:rPr lang="ru-RU" sz="1600" i="1" dirty="0" err="1">
                <a:effectLst>
                  <a:glow rad="101600">
                    <a:schemeClr val="bg1">
                      <a:alpha val="60000"/>
                    </a:schemeClr>
                  </a:glow>
                </a:effectLst>
              </a:rPr>
              <a:t>мінерали</a:t>
            </a:r>
            <a:r>
              <a:rPr lang="ru-RU" sz="1600" i="1" dirty="0">
                <a:effectLst>
                  <a:glow rad="101600">
                    <a:schemeClr val="bg1">
                      <a:alpha val="60000"/>
                    </a:schemeClr>
                  </a:glow>
                </a:effectLst>
              </a:rPr>
              <a:t> </a:t>
            </a:r>
            <a:r>
              <a:rPr lang="ru-RU" sz="1600" i="1" dirty="0" err="1">
                <a:effectLst>
                  <a:glow rad="101600">
                    <a:schemeClr val="bg1">
                      <a:alpha val="60000"/>
                    </a:schemeClr>
                  </a:glow>
                </a:effectLst>
              </a:rPr>
              <a:t>їжею</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виросте</a:t>
            </a:r>
            <a:r>
              <a:rPr lang="ru-RU" sz="1600" i="1" dirty="0">
                <a:effectLst>
                  <a:glow rad="101600">
                    <a:schemeClr val="bg1">
                      <a:alpha val="60000"/>
                    </a:schemeClr>
                  </a:glow>
                </a:effectLst>
              </a:rPr>
              <a:t> </a:t>
            </a:r>
            <a:r>
              <a:rPr lang="ru-RU" sz="1600" i="1" dirty="0" err="1">
                <a:effectLst>
                  <a:glow rad="101600">
                    <a:schemeClr val="bg1">
                      <a:alpha val="60000"/>
                    </a:schemeClr>
                  </a:glow>
                </a:effectLst>
              </a:rPr>
              <a:t>товстим</a:t>
            </a:r>
            <a:r>
              <a:rPr lang="ru-RU" sz="1600" i="1" dirty="0">
                <a:effectLst>
                  <a:glow rad="101600">
                    <a:schemeClr val="bg1">
                      <a:alpha val="60000"/>
                    </a:schemeClr>
                  </a:glow>
                </a:effectLst>
              </a:rPr>
              <a:t>, але </a:t>
            </a:r>
            <a:r>
              <a:rPr lang="ru-RU" sz="1600" i="1" dirty="0" err="1">
                <a:effectLst>
                  <a:glow rad="101600">
                    <a:schemeClr val="bg1">
                      <a:alpha val="60000"/>
                    </a:schemeClr>
                  </a:glow>
                </a:effectLst>
              </a:rPr>
              <a:t>невисоким</a:t>
            </a:r>
            <a:r>
              <a:rPr lang="ru-RU" sz="1600" i="1" dirty="0" smtClean="0">
                <a:effectLst>
                  <a:glow rad="101600">
                    <a:schemeClr val="bg1">
                      <a:alpha val="60000"/>
                    </a:schemeClr>
                  </a:glow>
                </a:effectLst>
              </a:rPr>
              <a:t>;</a:t>
            </a:r>
          </a:p>
          <a:p>
            <a:pPr marL="285750" indent="-285750">
              <a:buFont typeface="Courier New" panose="02070309020205020404" pitchFamily="49" charset="0"/>
              <a:buChar char="o"/>
            </a:pPr>
            <a:endParaRPr lang="ru-RU" sz="1600" i="1" dirty="0">
              <a:effectLst>
                <a:glow rad="101600">
                  <a:schemeClr val="bg1">
                    <a:alpha val="60000"/>
                  </a:schemeClr>
                </a:glow>
              </a:effectLst>
            </a:endParaRPr>
          </a:p>
          <a:p>
            <a:pPr marL="285750" indent="-285750">
              <a:buFont typeface="Courier New" panose="02070309020205020404" pitchFamily="49" charset="0"/>
              <a:buChar char="o"/>
            </a:pPr>
            <a:r>
              <a:rPr lang="ru-RU" sz="1600" i="1" dirty="0">
                <a:effectLst>
                  <a:glow rad="101600">
                    <a:schemeClr val="bg1">
                      <a:alpha val="60000"/>
                    </a:schemeClr>
                  </a:glow>
                </a:effectLst>
              </a:rPr>
              <a:t>клон, </a:t>
            </a:r>
            <a:r>
              <a:rPr lang="ru-RU" sz="1600" i="1" dirty="0" err="1">
                <a:effectLst>
                  <a:glow rad="101600">
                    <a:schemeClr val="bg1">
                      <a:alpha val="60000"/>
                    </a:schemeClr>
                  </a:glow>
                </a:effectLst>
              </a:rPr>
              <a:t>забезпечений</a:t>
            </a:r>
            <a:r>
              <a:rPr lang="ru-RU" sz="1600" i="1" dirty="0">
                <a:effectLst>
                  <a:glow rad="101600">
                    <a:schemeClr val="bg1">
                      <a:alpha val="60000"/>
                    </a:schemeClr>
                  </a:glow>
                </a:effectLst>
              </a:rPr>
              <a:t> </a:t>
            </a:r>
            <a:r>
              <a:rPr lang="ru-RU" sz="1600" i="1" dirty="0" err="1">
                <a:effectLst>
                  <a:glow rad="101600">
                    <a:schemeClr val="bg1">
                      <a:alpha val="60000"/>
                    </a:schemeClr>
                  </a:glow>
                </a:effectLst>
              </a:rPr>
              <a:t>нормальним</a:t>
            </a:r>
            <a:r>
              <a:rPr lang="ru-RU" sz="1600" i="1" dirty="0">
                <a:effectLst>
                  <a:glow rad="101600">
                    <a:schemeClr val="bg1">
                      <a:alpha val="60000"/>
                    </a:schemeClr>
                  </a:glow>
                </a:effectLst>
              </a:rPr>
              <a:t> </a:t>
            </a:r>
            <a:r>
              <a:rPr lang="ru-RU" sz="1600" i="1" dirty="0" err="1">
                <a:effectLst>
                  <a:glow rad="101600">
                    <a:schemeClr val="bg1">
                      <a:alpha val="60000"/>
                    </a:schemeClr>
                  </a:glow>
                </a:effectLst>
              </a:rPr>
              <a:t>харчуванням</a:t>
            </a:r>
            <a:r>
              <a:rPr lang="ru-RU" sz="1600" i="1" dirty="0">
                <a:effectLst>
                  <a:glow rad="101600">
                    <a:schemeClr val="bg1">
                      <a:alpha val="60000"/>
                    </a:schemeClr>
                  </a:glow>
                </a:effectLst>
              </a:rPr>
              <a:t> і </a:t>
            </a:r>
            <a:r>
              <a:rPr lang="ru-RU" sz="1600" i="1" dirty="0" err="1">
                <a:effectLst>
                  <a:glow rad="101600">
                    <a:schemeClr val="bg1">
                      <a:alpha val="60000"/>
                    </a:schemeClr>
                  </a:glow>
                </a:effectLst>
              </a:rPr>
              <a:t>серйозними</a:t>
            </a:r>
            <a:r>
              <a:rPr lang="ru-RU" sz="1600" i="1" dirty="0">
                <a:effectLst>
                  <a:glow rad="101600">
                    <a:schemeClr val="bg1">
                      <a:alpha val="60000"/>
                    </a:schemeClr>
                  </a:glow>
                </a:effectLst>
              </a:rPr>
              <a:t>  </a:t>
            </a:r>
            <a:r>
              <a:rPr lang="ru-RU" sz="1600" i="1" dirty="0" err="1" smtClean="0">
                <a:effectLst>
                  <a:glow rad="101600">
                    <a:schemeClr val="bg1">
                      <a:alpha val="60000"/>
                    </a:schemeClr>
                  </a:glow>
                </a:effectLst>
              </a:rPr>
              <a:t>фізичними</a:t>
            </a:r>
            <a:r>
              <a:rPr lang="ru-RU" sz="1600" i="1" dirty="0" smtClean="0">
                <a:effectLst>
                  <a:glow rad="101600">
                    <a:schemeClr val="bg1">
                      <a:alpha val="60000"/>
                    </a:schemeClr>
                  </a:glow>
                </a:effectLst>
              </a:rPr>
              <a:t> </a:t>
            </a:r>
            <a:r>
              <a:rPr lang="ru-RU" sz="1600" i="1" dirty="0" err="1">
                <a:effectLst>
                  <a:glow rad="101600">
                    <a:schemeClr val="bg1">
                      <a:alpha val="60000"/>
                    </a:schemeClr>
                  </a:glow>
                </a:effectLst>
              </a:rPr>
              <a:t>навантаженнями</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виросте</a:t>
            </a:r>
            <a:r>
              <a:rPr lang="ru-RU" sz="1600" i="1" dirty="0">
                <a:effectLst>
                  <a:glow rad="101600">
                    <a:schemeClr val="bg1">
                      <a:alpha val="60000"/>
                    </a:schemeClr>
                  </a:glow>
                </a:effectLst>
              </a:rPr>
              <a:t> </a:t>
            </a:r>
            <a:r>
              <a:rPr lang="ru-RU" sz="1600" i="1" dirty="0" err="1">
                <a:effectLst>
                  <a:glow rad="101600">
                    <a:schemeClr val="bg1">
                      <a:alpha val="60000"/>
                    </a:schemeClr>
                  </a:glow>
                </a:effectLst>
              </a:rPr>
              <a:t>сильним</a:t>
            </a:r>
            <a:r>
              <a:rPr lang="ru-RU" sz="1600" i="1" dirty="0">
                <a:effectLst>
                  <a:glow rad="101600">
                    <a:schemeClr val="bg1">
                      <a:alpha val="60000"/>
                    </a:schemeClr>
                  </a:glow>
                </a:effectLst>
              </a:rPr>
              <a:t> і </a:t>
            </a:r>
            <a:r>
              <a:rPr lang="ru-RU" sz="1600" i="1" dirty="0" err="1">
                <a:effectLst>
                  <a:glow rad="101600">
                    <a:schemeClr val="bg1">
                      <a:alpha val="60000"/>
                    </a:schemeClr>
                  </a:glow>
                </a:effectLst>
              </a:rPr>
              <a:t>мускулястим</a:t>
            </a:r>
            <a:r>
              <a:rPr lang="ru-RU" sz="1600" i="1" dirty="0" smtClean="0">
                <a:effectLst>
                  <a:glow rad="101600">
                    <a:schemeClr val="bg1">
                      <a:alpha val="60000"/>
                    </a:schemeClr>
                  </a:glow>
                </a:effectLst>
              </a:rPr>
              <a:t>;</a:t>
            </a:r>
          </a:p>
          <a:p>
            <a:pPr marL="285750" indent="-285750">
              <a:buFont typeface="Courier New" panose="02070309020205020404" pitchFamily="49" charset="0"/>
              <a:buChar char="o"/>
            </a:pPr>
            <a:endParaRPr lang="ru-RU" sz="1600" i="1" dirty="0">
              <a:effectLst>
                <a:glow rad="101600">
                  <a:schemeClr val="bg1">
                    <a:alpha val="60000"/>
                  </a:schemeClr>
                </a:glow>
              </a:effectLst>
            </a:endParaRPr>
          </a:p>
          <a:p>
            <a:pPr marL="285750" indent="-285750">
              <a:buFont typeface="Courier New" panose="02070309020205020404" pitchFamily="49" charset="0"/>
              <a:buChar char="o"/>
            </a:pPr>
            <a:r>
              <a:rPr lang="ru-RU" sz="1600" i="1" dirty="0">
                <a:effectLst>
                  <a:glow rad="101600">
                    <a:schemeClr val="bg1">
                      <a:alpha val="60000"/>
                    </a:schemeClr>
                  </a:glow>
                </a:effectLst>
              </a:rPr>
              <a:t>клон, </a:t>
            </a:r>
            <a:r>
              <a:rPr lang="ru-RU" sz="1600" i="1" dirty="0" err="1">
                <a:effectLst>
                  <a:glow rad="101600">
                    <a:schemeClr val="bg1">
                      <a:alpha val="60000"/>
                    </a:schemeClr>
                  </a:glow>
                </a:effectLst>
              </a:rPr>
              <a:t>якому</a:t>
            </a:r>
            <a:r>
              <a:rPr lang="ru-RU" sz="1600" i="1" dirty="0">
                <a:effectLst>
                  <a:glow rad="101600">
                    <a:schemeClr val="bg1">
                      <a:alpha val="60000"/>
                    </a:schemeClr>
                  </a:glow>
                </a:effectLst>
              </a:rPr>
              <a:t> </a:t>
            </a:r>
            <a:r>
              <a:rPr lang="ru-RU" sz="1600" i="1" dirty="0" err="1">
                <a:effectLst>
                  <a:glow rad="101600">
                    <a:schemeClr val="bg1">
                      <a:alpha val="60000"/>
                    </a:schemeClr>
                  </a:glow>
                </a:effectLst>
              </a:rPr>
              <a:t>довелося</a:t>
            </a:r>
            <a:r>
              <a:rPr lang="ru-RU" sz="1600" i="1" dirty="0">
                <a:effectLst>
                  <a:glow rad="101600">
                    <a:schemeClr val="bg1">
                      <a:alpha val="60000"/>
                    </a:schemeClr>
                  </a:glow>
                </a:effectLst>
              </a:rPr>
              <a:t> в </a:t>
            </a:r>
            <a:r>
              <a:rPr lang="ru-RU" sz="1600" i="1" dirty="0" err="1">
                <a:effectLst>
                  <a:glow rad="101600">
                    <a:schemeClr val="bg1">
                      <a:alpha val="60000"/>
                    </a:schemeClr>
                  </a:glow>
                </a:effectLst>
              </a:rPr>
              <a:t>період</a:t>
            </a:r>
            <a:r>
              <a:rPr lang="ru-RU" sz="1600" i="1" dirty="0">
                <a:effectLst>
                  <a:glow rad="101600">
                    <a:schemeClr val="bg1">
                      <a:alpha val="60000"/>
                    </a:schemeClr>
                  </a:glow>
                </a:effectLst>
              </a:rPr>
              <a:t> росту </a:t>
            </a:r>
            <a:r>
              <a:rPr lang="ru-RU" sz="1600" i="1" dirty="0" err="1">
                <a:effectLst>
                  <a:glow rad="101600">
                    <a:schemeClr val="bg1">
                      <a:alpha val="60000"/>
                    </a:schemeClr>
                  </a:glow>
                </a:effectLst>
              </a:rPr>
              <a:t>носити</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важкі</a:t>
            </a:r>
            <a:r>
              <a:rPr lang="ru-RU" sz="1600" i="1" dirty="0">
                <a:effectLst>
                  <a:glow rad="101600">
                    <a:schemeClr val="bg1">
                      <a:alpha val="60000"/>
                    </a:schemeClr>
                  </a:glow>
                </a:effectLst>
              </a:rPr>
              <a:t> </a:t>
            </a:r>
            <a:r>
              <a:rPr lang="ru-RU" sz="1600" i="1" dirty="0" err="1">
                <a:effectLst>
                  <a:glow rad="101600">
                    <a:schemeClr val="bg1">
                      <a:alpha val="60000"/>
                    </a:schemeClr>
                  </a:glow>
                </a:effectLst>
              </a:rPr>
              <a:t>речі</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виросте</a:t>
            </a:r>
            <a:r>
              <a:rPr lang="ru-RU" sz="1600" i="1" dirty="0">
                <a:effectLst>
                  <a:glow rad="101600">
                    <a:schemeClr val="bg1">
                      <a:alpha val="60000"/>
                    </a:schemeClr>
                  </a:glow>
                </a:effectLst>
              </a:rPr>
              <a:t> </a:t>
            </a:r>
            <a:r>
              <a:rPr lang="ru-RU" sz="1600" i="1" dirty="0" err="1">
                <a:effectLst>
                  <a:glow rad="101600">
                    <a:schemeClr val="bg1">
                      <a:alpha val="60000"/>
                    </a:schemeClr>
                  </a:glow>
                </a:effectLst>
              </a:rPr>
              <a:t>невисоким</a:t>
            </a:r>
            <a:r>
              <a:rPr lang="ru-RU" sz="1600" i="1" dirty="0">
                <a:effectLst>
                  <a:glow rad="101600">
                    <a:schemeClr val="bg1">
                      <a:alpha val="60000"/>
                    </a:schemeClr>
                  </a:glow>
                </a:effectLst>
              </a:rPr>
              <a:t>, але </a:t>
            </a:r>
            <a:r>
              <a:rPr lang="ru-RU" sz="1600" i="1" dirty="0" err="1" smtClean="0">
                <a:effectLst>
                  <a:glow rad="101600">
                    <a:schemeClr val="bg1">
                      <a:alpha val="60000"/>
                    </a:schemeClr>
                  </a:glow>
                </a:effectLst>
              </a:rPr>
              <a:t>мускулястим</a:t>
            </a:r>
            <a:r>
              <a:rPr lang="ru-RU" sz="1600" i="1" dirty="0" smtClean="0">
                <a:effectLst>
                  <a:glow rad="101600">
                    <a:schemeClr val="bg1">
                      <a:alpha val="60000"/>
                    </a:schemeClr>
                  </a:glow>
                </a:effectLst>
              </a:rPr>
              <a:t>;</a:t>
            </a:r>
          </a:p>
          <a:p>
            <a:pPr marL="285750" indent="-285750">
              <a:buFont typeface="Courier New" panose="02070309020205020404" pitchFamily="49" charset="0"/>
              <a:buChar char="o"/>
            </a:pPr>
            <a:endParaRPr lang="ru-RU" sz="1600" i="1" dirty="0">
              <a:effectLst>
                <a:glow rad="101600">
                  <a:schemeClr val="bg1">
                    <a:alpha val="60000"/>
                  </a:schemeClr>
                </a:glow>
              </a:effectLst>
            </a:endParaRPr>
          </a:p>
          <a:p>
            <a:pPr marL="285750" indent="-285750">
              <a:buFont typeface="Courier New" panose="02070309020205020404" pitchFamily="49" charset="0"/>
              <a:buChar char="o"/>
            </a:pPr>
            <a:r>
              <a:rPr lang="ru-RU" sz="1600" i="1" dirty="0">
                <a:effectLst>
                  <a:glow rad="101600">
                    <a:schemeClr val="bg1">
                      <a:alpha val="60000"/>
                    </a:schemeClr>
                  </a:glow>
                </a:effectLst>
              </a:rPr>
              <a:t>клон, </a:t>
            </a:r>
            <a:r>
              <a:rPr lang="ru-RU" sz="1600" i="1" dirty="0" err="1">
                <a:effectLst>
                  <a:glow rad="101600">
                    <a:schemeClr val="bg1">
                      <a:alpha val="60000"/>
                    </a:schemeClr>
                  </a:glow>
                </a:effectLst>
              </a:rPr>
              <a:t>якому</a:t>
            </a:r>
            <a:r>
              <a:rPr lang="ru-RU" sz="1600" i="1" dirty="0">
                <a:effectLst>
                  <a:glow rad="101600">
                    <a:schemeClr val="bg1">
                      <a:alpha val="60000"/>
                    </a:schemeClr>
                  </a:glow>
                </a:effectLst>
              </a:rPr>
              <a:t> в </a:t>
            </a:r>
            <a:r>
              <a:rPr lang="ru-RU" sz="1600" i="1" dirty="0" err="1">
                <a:effectLst>
                  <a:glow rad="101600">
                    <a:schemeClr val="bg1">
                      <a:alpha val="60000"/>
                    </a:schemeClr>
                  </a:glow>
                </a:effectLst>
              </a:rPr>
              <a:t>ембріональному</a:t>
            </a:r>
            <a:r>
              <a:rPr lang="ru-RU" sz="1600" i="1" dirty="0">
                <a:effectLst>
                  <a:glow rad="101600">
                    <a:schemeClr val="bg1">
                      <a:alpha val="60000"/>
                    </a:schemeClr>
                  </a:glow>
                </a:effectLst>
              </a:rPr>
              <a:t> </a:t>
            </a:r>
            <a:r>
              <a:rPr lang="ru-RU" sz="1600" i="1" dirty="0" err="1">
                <a:effectLst>
                  <a:glow rad="101600">
                    <a:schemeClr val="bg1">
                      <a:alpha val="60000"/>
                    </a:schemeClr>
                  </a:glow>
                </a:effectLst>
              </a:rPr>
              <a:t>періоді</a:t>
            </a:r>
            <a:r>
              <a:rPr lang="ru-RU" sz="1600" i="1" dirty="0">
                <a:effectLst>
                  <a:glow rad="101600">
                    <a:schemeClr val="bg1">
                      <a:alpha val="60000"/>
                    </a:schemeClr>
                  </a:glow>
                </a:effectLst>
              </a:rPr>
              <a:t> вводили </a:t>
            </a:r>
            <a:r>
              <a:rPr lang="ru-RU" sz="1600" i="1" dirty="0" err="1">
                <a:effectLst>
                  <a:glow rad="101600">
                    <a:schemeClr val="bg1">
                      <a:alpha val="60000"/>
                    </a:schemeClr>
                  </a:glow>
                </a:effectLst>
              </a:rPr>
              <a:t>тератогенні</a:t>
            </a:r>
            <a:r>
              <a:rPr lang="ru-RU" sz="1600" i="1" dirty="0">
                <a:effectLst>
                  <a:glow rad="101600">
                    <a:schemeClr val="bg1">
                      <a:alpha val="60000"/>
                    </a:schemeClr>
                  </a:glow>
                </a:effectLst>
              </a:rPr>
              <a:t> </a:t>
            </a:r>
            <a:r>
              <a:rPr lang="ru-RU" sz="1600" i="1" dirty="0" err="1">
                <a:effectLst>
                  <a:glow rad="101600">
                    <a:schemeClr val="bg1">
                      <a:alpha val="60000"/>
                    </a:schemeClr>
                  </a:glow>
                </a:effectLst>
              </a:rPr>
              <a:t>речовини</a:t>
            </a:r>
            <a:r>
              <a:rPr lang="ru-RU" sz="1600" i="1" dirty="0">
                <a:effectLst>
                  <a:glow rad="101600">
                    <a:schemeClr val="bg1">
                      <a:alpha val="60000"/>
                    </a:schemeClr>
                  </a:glow>
                </a:effectLst>
              </a:rPr>
              <a:t>, буде </a:t>
            </a:r>
            <a:r>
              <a:rPr lang="ru-RU" sz="1600" i="1" dirty="0" err="1" smtClean="0">
                <a:effectLst>
                  <a:glow rad="101600">
                    <a:schemeClr val="bg1">
                      <a:alpha val="60000"/>
                    </a:schemeClr>
                  </a:glow>
                </a:effectLst>
              </a:rPr>
              <a:t>мати</a:t>
            </a:r>
            <a:r>
              <a:rPr lang="ru-RU" sz="1600" i="1" dirty="0" smtClean="0">
                <a:effectLst>
                  <a:glow rad="101600">
                    <a:schemeClr val="bg1">
                      <a:alpha val="60000"/>
                    </a:schemeClr>
                  </a:glow>
                </a:effectLst>
              </a:rPr>
              <a:t> </a:t>
            </a:r>
            <a:r>
              <a:rPr lang="ru-RU" sz="1600" i="1" dirty="0" err="1" smtClean="0">
                <a:effectLst>
                  <a:glow rad="101600">
                    <a:schemeClr val="bg1">
                      <a:alpha val="60000"/>
                    </a:schemeClr>
                  </a:glow>
                </a:effectLst>
              </a:rPr>
              <a:t>вроджені</a:t>
            </a:r>
            <a:r>
              <a:rPr lang="ru-RU" sz="1600" i="1" dirty="0" smtClean="0">
                <a:effectLst>
                  <a:glow rad="101600">
                    <a:schemeClr val="bg1">
                      <a:alpha val="60000"/>
                    </a:schemeClr>
                  </a:glow>
                </a:effectLst>
              </a:rPr>
              <a:t> </a:t>
            </a:r>
            <a:r>
              <a:rPr lang="ru-RU" sz="1600" i="1" dirty="0" err="1">
                <a:effectLst>
                  <a:glow rad="101600">
                    <a:schemeClr val="bg1">
                      <a:alpha val="60000"/>
                    </a:schemeClr>
                  </a:glow>
                </a:effectLst>
              </a:rPr>
              <a:t>відхилення</a:t>
            </a:r>
            <a:r>
              <a:rPr lang="ru-RU" sz="1600" i="1" dirty="0">
                <a:effectLst>
                  <a:glow rad="101600">
                    <a:schemeClr val="bg1">
                      <a:alpha val="60000"/>
                    </a:schemeClr>
                  </a:glow>
                </a:effectLst>
              </a:rPr>
              <a:t> </a:t>
            </a:r>
            <a:r>
              <a:rPr lang="ru-RU" sz="1600" i="1" dirty="0" err="1">
                <a:effectLst>
                  <a:glow rad="101600">
                    <a:schemeClr val="bg1">
                      <a:alpha val="60000"/>
                    </a:schemeClr>
                  </a:glow>
                </a:effectLst>
              </a:rPr>
              <a:t>від</a:t>
            </a:r>
            <a:r>
              <a:rPr lang="ru-RU" sz="1600" i="1" dirty="0">
                <a:effectLst>
                  <a:glow rad="101600">
                    <a:schemeClr val="bg1">
                      <a:alpha val="60000"/>
                    </a:schemeClr>
                  </a:glow>
                </a:effectLst>
              </a:rPr>
              <a:t> </a:t>
            </a:r>
            <a:r>
              <a:rPr lang="ru-RU" sz="1600" i="1" dirty="0" err="1">
                <a:effectLst>
                  <a:glow rad="101600">
                    <a:schemeClr val="bg1">
                      <a:alpha val="60000"/>
                    </a:schemeClr>
                  </a:glow>
                </a:effectLst>
              </a:rPr>
              <a:t>розвитку</a:t>
            </a:r>
            <a:r>
              <a:rPr lang="ru-RU" sz="1600" i="1" dirty="0">
                <a:effectLst>
                  <a:glow rad="101600">
                    <a:schemeClr val="bg1">
                      <a:alpha val="60000"/>
                    </a:schemeClr>
                  </a:glow>
                </a:effectLst>
              </a:rPr>
              <a:t>.</a:t>
            </a:r>
          </a:p>
        </p:txBody>
      </p:sp>
      <p:pic>
        <p:nvPicPr>
          <p:cNvPr id="5" name="Рисунок 4"/>
          <p:cNvPicPr>
            <a:picLocks noChangeAspect="1"/>
          </p:cNvPicPr>
          <p:nvPr/>
        </p:nvPicPr>
        <p:blipFill>
          <a:blip r:embed="rId2"/>
          <a:stretch>
            <a:fillRect/>
          </a:stretch>
        </p:blipFill>
        <p:spPr>
          <a:xfrm>
            <a:off x="9944392" y="1126806"/>
            <a:ext cx="1978209" cy="1515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0181967"/>
      </p:ext>
    </p:extLst>
  </p:cSld>
  <p:clrMapOvr>
    <a:masterClrMapping/>
  </p:clrMapOvr>
  <mc:AlternateContent xmlns:mc="http://schemas.openxmlformats.org/markup-compatibility/2006">
    <mc:Choice xmlns:p14="http://schemas.microsoft.com/office/powerpoint/2010/main" Requires="p14">
      <p:transition spd="slow" p14:dur="2250">
        <p:comb/>
      </p:transition>
    </mc:Choice>
    <mc:Fallback>
      <p:transition spd="slow">
        <p:comb/>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082" y="1825339"/>
            <a:ext cx="10131427" cy="3124199"/>
          </a:xfrm>
        </p:spPr>
        <p:txBody>
          <a:bodyPr>
            <a:noAutofit/>
          </a:bodyPr>
          <a:lstStyle/>
          <a:p>
            <a:r>
              <a:rPr lang="ru-RU" sz="1800" b="1" dirty="0">
                <a:ln w="3175" cmpd="sng">
                  <a:solidFill>
                    <a:schemeClr val="tx1"/>
                  </a:solidFill>
                </a:ln>
                <a:effectLst>
                  <a:glow rad="63500">
                    <a:schemeClr val="bg1">
                      <a:alpha val="40000"/>
                    </a:schemeClr>
                  </a:glow>
                </a:effectLst>
              </a:rPr>
              <a:t>Перше </a:t>
            </a:r>
            <a:r>
              <a:rPr lang="ru-RU" sz="1800" b="1" dirty="0" err="1">
                <a:ln w="3175" cmpd="sng">
                  <a:solidFill>
                    <a:schemeClr val="tx1"/>
                  </a:solidFill>
                </a:ln>
                <a:effectLst>
                  <a:glow rad="63500">
                    <a:schemeClr val="bg1">
                      <a:alpha val="40000"/>
                    </a:schemeClr>
                  </a:glow>
                </a:effectLst>
              </a:rPr>
              <a:t>клонування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миші</a:t>
            </a:r>
            <a:r>
              <a:rPr lang="ru-RU" sz="1800" b="1" dirty="0">
                <a:ln w="3175" cmpd="sng">
                  <a:solidFill>
                    <a:schemeClr val="tx1"/>
                  </a:solidFill>
                </a:ln>
                <a:effectLst>
                  <a:glow rad="63500">
                    <a:schemeClr val="bg1">
                      <a:alpha val="40000"/>
                    </a:schemeClr>
                  </a:glow>
                </a:effectLst>
              </a:rPr>
              <a:t> і </a:t>
            </a:r>
            <a:r>
              <a:rPr lang="ru-RU" sz="1800" b="1" dirty="0" err="1">
                <a:ln w="3175" cmpd="sng">
                  <a:solidFill>
                    <a:schemeClr val="tx1"/>
                  </a:solidFill>
                </a:ln>
                <a:effectLst>
                  <a:glow rad="63500">
                    <a:schemeClr val="bg1">
                      <a:alpha val="40000"/>
                    </a:schemeClr>
                  </a:glow>
                </a:effectLst>
              </a:rPr>
              <a:t>клонування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першого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ссавця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було</a:t>
            </a:r>
            <a:r>
              <a:rPr lang="ru-RU" sz="1800" b="1" dirty="0">
                <a:ln w="3175" cmpd="sng">
                  <a:solidFill>
                    <a:schemeClr val="tx1"/>
                  </a:solidFill>
                </a:ln>
                <a:effectLst>
                  <a:glow rad="63500">
                    <a:schemeClr val="bg1">
                      <a:alpha val="40000"/>
                    </a:schemeClr>
                  </a:glow>
                </a:effectLst>
              </a:rPr>
              <a:t> у СРСР 1987 р. </a:t>
            </a:r>
            <a:r>
              <a:rPr lang="ru-RU" sz="1800" b="1" dirty="0" err="1">
                <a:ln w="3175" cmpd="sng">
                  <a:solidFill>
                    <a:schemeClr val="tx1"/>
                  </a:solidFill>
                </a:ln>
                <a:effectLst>
                  <a:glow rad="63500">
                    <a:schemeClr val="bg1">
                      <a:alpha val="40000"/>
                    </a:schemeClr>
                  </a:glow>
                </a:effectLst>
              </a:rPr>
              <a:t>Першість</a:t>
            </a:r>
            <a:r>
              <a:rPr lang="ru-RU" sz="1800" b="1" dirty="0">
                <a:ln w="3175" cmpd="sng">
                  <a:solidFill>
                    <a:schemeClr val="tx1"/>
                  </a:solidFill>
                </a:ln>
                <a:effectLst>
                  <a:glow rad="63500">
                    <a:schemeClr val="bg1">
                      <a:alpha val="40000"/>
                    </a:schemeClr>
                  </a:glow>
                </a:effectLst>
              </a:rPr>
              <a:t> в </a:t>
            </a:r>
            <a:r>
              <a:rPr lang="ru-RU" sz="1800" b="1" dirty="0" err="1">
                <a:ln w="3175" cmpd="sng">
                  <a:solidFill>
                    <a:schemeClr val="tx1"/>
                  </a:solidFill>
                </a:ln>
                <a:effectLst>
                  <a:glow rad="63500">
                    <a:schemeClr val="bg1">
                      <a:alpha val="40000"/>
                    </a:schemeClr>
                  </a:glow>
                </a:effectLst>
              </a:rPr>
              <a:t>клонуванні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першого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ссавця</a:t>
            </a:r>
            <a:r>
              <a:rPr lang="ru-RU" sz="1800" b="1" dirty="0">
                <a:ln w="3175" cmpd="sng">
                  <a:solidFill>
                    <a:schemeClr val="tx1"/>
                  </a:solidFill>
                </a:ln>
                <a:effectLst>
                  <a:glow rad="63500">
                    <a:schemeClr val="bg1">
                      <a:alpha val="40000"/>
                    </a:schemeClr>
                  </a:glow>
                </a:effectLst>
              </a:rPr>
              <a:t> за </a:t>
            </a:r>
            <a:r>
              <a:rPr lang="ru-RU" sz="1800" b="1" dirty="0" err="1">
                <a:ln w="3175" cmpd="sng">
                  <a:solidFill>
                    <a:schemeClr val="tx1"/>
                  </a:solidFill>
                </a:ln>
                <a:effectLst>
                  <a:glow rad="63500">
                    <a:schemeClr val="bg1">
                      <a:alpha val="40000"/>
                    </a:schemeClr>
                  </a:glow>
                </a:effectLst>
              </a:rPr>
              <a:t>радянськими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вченими</a:t>
            </a:r>
            <a:r>
              <a:rPr lang="ru-RU" sz="1800" b="1" dirty="0">
                <a:ln w="3175" cmpd="sng">
                  <a:solidFill>
                    <a:schemeClr val="tx1"/>
                  </a:solidFill>
                </a:ln>
                <a:effectLst>
                  <a:glow rad="63500">
                    <a:schemeClr val="bg1">
                      <a:alpha val="40000"/>
                    </a:schemeClr>
                  </a:glow>
                </a:effectLst>
              </a:rPr>
              <a:t> не </a:t>
            </a:r>
            <a:r>
              <a:rPr lang="ru-RU" sz="1800" b="1" dirty="0" err="1">
                <a:ln w="3175" cmpd="sng">
                  <a:solidFill>
                    <a:schemeClr val="tx1"/>
                  </a:solidFill>
                </a:ln>
                <a:effectLst>
                  <a:glow rad="63500">
                    <a:schemeClr val="bg1">
                      <a:alpha val="40000"/>
                    </a:schemeClr>
                  </a:glow>
                </a:effectLst>
              </a:rPr>
              <a:t>визнано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досі</a:t>
            </a:r>
            <a:r>
              <a:rPr lang="ru-RU" sz="1800" b="1" dirty="0">
                <a:ln w="3175" cmpd="sng">
                  <a:solidFill>
                    <a:schemeClr val="tx1"/>
                  </a:solidFill>
                </a:ln>
                <a:effectLst>
                  <a:glow rad="63500">
                    <a:schemeClr val="bg1">
                      <a:alpha val="40000"/>
                    </a:schemeClr>
                  </a:glow>
                </a:effectLst>
              </a:rPr>
              <a:t>. У 1979 року </a:t>
            </a:r>
            <a:r>
              <a:rPr lang="ru-RU" sz="1800" b="1" dirty="0" err="1" smtClean="0">
                <a:ln w="3175" cmpd="sng">
                  <a:solidFill>
                    <a:schemeClr val="tx1"/>
                  </a:solidFill>
                </a:ln>
                <a:effectLst>
                  <a:glow rad="63500">
                    <a:schemeClr val="bg1">
                      <a:alpha val="40000"/>
                    </a:schemeClr>
                  </a:glow>
                </a:effectLst>
              </a:rPr>
              <a:t>Стін</a:t>
            </a:r>
            <a:r>
              <a:rPr lang="ru-RU" sz="1800" b="1" dirty="0" smtClean="0">
                <a:ln w="3175" cmpd="sng">
                  <a:solidFill>
                    <a:schemeClr val="tx1"/>
                  </a:solidFill>
                </a:ln>
                <a:effectLst>
                  <a:glow rad="63500">
                    <a:schemeClr val="bg1">
                      <a:alpha val="40000"/>
                    </a:schemeClr>
                  </a:glow>
                </a:effectLst>
              </a:rPr>
              <a:t> </a:t>
            </a:r>
            <a:r>
              <a:rPr lang="ru-RU" sz="1800" b="1" dirty="0" err="1" smtClean="0">
                <a:ln w="3175" cmpd="sng">
                  <a:solidFill>
                    <a:schemeClr val="tx1"/>
                  </a:solidFill>
                </a:ln>
                <a:effectLst>
                  <a:glow rad="63500">
                    <a:schemeClr val="bg1">
                      <a:alpha val="40000"/>
                    </a:schemeClr>
                  </a:glow>
                </a:effectLst>
              </a:rPr>
              <a:t>Вилландсен</a:t>
            </a:r>
            <a:r>
              <a:rPr lang="ru-RU" sz="1800" b="1" dirty="0" smtClean="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виростив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окремі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дорослі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клітини</a:t>
            </a:r>
            <a:r>
              <a:rPr lang="ru-RU" sz="1800" b="1" dirty="0">
                <a:ln w="3175" cmpd="sng">
                  <a:solidFill>
                    <a:schemeClr val="tx1"/>
                  </a:solidFill>
                </a:ln>
                <a:effectLst>
                  <a:glow rad="63500">
                    <a:schemeClr val="bg1">
                      <a:alpha val="40000"/>
                    </a:schemeClr>
                  </a:glow>
                </a:effectLst>
              </a:rPr>
              <a:t> </a:t>
            </a:r>
            <a:r>
              <a:rPr lang="ru-RU" sz="1800" b="1" dirty="0" smtClean="0">
                <a:ln w="3175" cmpd="sng">
                  <a:solidFill>
                    <a:schemeClr val="tx1"/>
                  </a:solidFill>
                </a:ln>
                <a:effectLst>
                  <a:glow rad="63500">
                    <a:schemeClr val="bg1">
                      <a:alpha val="40000"/>
                    </a:schemeClr>
                  </a:glow>
                </a:effectLst>
              </a:rPr>
              <a:t>з </a:t>
            </a:r>
            <a:r>
              <a:rPr lang="ru-RU" sz="1800" b="1" dirty="0" err="1" smtClean="0">
                <a:ln w="3175" cmpd="sng">
                  <a:solidFill>
                    <a:schemeClr val="tx1"/>
                  </a:solidFill>
                </a:ln>
                <a:effectLst>
                  <a:glow rad="63500">
                    <a:schemeClr val="bg1">
                      <a:alpha val="40000"/>
                    </a:schemeClr>
                  </a:glow>
                </a:effectLst>
              </a:rPr>
              <a:t>восьмикліточних</a:t>
            </a:r>
            <a:r>
              <a:rPr lang="ru-RU" sz="1800" b="1" dirty="0" smtClean="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ембріонів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вівці</a:t>
            </a:r>
            <a:r>
              <a:rPr lang="ru-RU" sz="1800" b="1" dirty="0">
                <a:ln w="3175" cmpd="sng">
                  <a:solidFill>
                    <a:schemeClr val="tx1"/>
                  </a:solidFill>
                </a:ln>
                <a:effectLst>
                  <a:glow rad="63500">
                    <a:schemeClr val="bg1">
                      <a:alpha val="40000"/>
                    </a:schemeClr>
                  </a:glow>
                </a:effectLst>
              </a:rPr>
              <a:t> і </a:t>
            </a:r>
            <a:r>
              <a:rPr lang="ru-RU" sz="1800" b="1" dirty="0" err="1">
                <a:ln w="3175" cmpd="sng">
                  <a:solidFill>
                    <a:schemeClr val="tx1"/>
                  </a:solidFill>
                </a:ln>
                <a:effectLst>
                  <a:glow rad="63500">
                    <a:schemeClr val="bg1">
                      <a:alpha val="40000"/>
                    </a:schemeClr>
                  </a:glow>
                </a:effectLst>
              </a:rPr>
              <a:t>великої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рогатої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худоби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Експерименти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із</a:t>
            </a:r>
            <a:r>
              <a:rPr lang="ru-RU" sz="1800" b="1" dirty="0">
                <a:ln w="3175" cmpd="sng">
                  <a:solidFill>
                    <a:schemeClr val="tx1"/>
                  </a:solidFill>
                </a:ln>
                <a:effectLst>
                  <a:glow rad="63500">
                    <a:schemeClr val="bg1">
                      <a:alpha val="40000"/>
                    </a:schemeClr>
                  </a:glow>
                </a:effectLst>
              </a:rPr>
              <a:t> пересадки ядер </a:t>
            </a:r>
            <a:r>
              <a:rPr lang="ru-RU" sz="1800" b="1" dirty="0" err="1" smtClean="0">
                <a:ln w="3175" cmpd="sng">
                  <a:solidFill>
                    <a:schemeClr val="tx1"/>
                  </a:solidFill>
                </a:ln>
                <a:effectLst>
                  <a:glow rad="63500">
                    <a:schemeClr val="bg1">
                      <a:alpha val="40000"/>
                    </a:schemeClr>
                  </a:glow>
                </a:effectLst>
              </a:rPr>
              <a:t>великої</a:t>
            </a:r>
            <a:r>
              <a:rPr lang="ru-RU" sz="1800" b="1" dirty="0" smtClean="0">
                <a:ln w="3175" cmpd="sng">
                  <a:solidFill>
                    <a:schemeClr val="tx1"/>
                  </a:solidFill>
                </a:ln>
                <a:effectLst>
                  <a:glow rad="63500">
                    <a:schemeClr val="bg1">
                      <a:alpha val="40000"/>
                    </a:schemeClr>
                  </a:glow>
                </a:effectLst>
              </a:rPr>
              <a:t> </a:t>
            </a:r>
            <a:r>
              <a:rPr lang="ru-RU" sz="1800" b="1" dirty="0" err="1" smtClean="0">
                <a:ln w="3175" cmpd="sng">
                  <a:solidFill>
                    <a:schemeClr val="tx1"/>
                  </a:solidFill>
                </a:ln>
                <a:effectLst>
                  <a:glow rad="63500">
                    <a:schemeClr val="bg1">
                      <a:alpha val="40000"/>
                    </a:schemeClr>
                  </a:glow>
                </a:effectLst>
              </a:rPr>
              <a:t>рогатої</a:t>
            </a:r>
            <a:r>
              <a:rPr lang="ru-RU" sz="1800" b="1" dirty="0" smtClean="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худоби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виявилися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ефективними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ніж</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мишей</a:t>
            </a:r>
            <a:r>
              <a:rPr lang="ru-RU" sz="1800" b="1" dirty="0">
                <a:ln w="3175" cmpd="sng">
                  <a:solidFill>
                    <a:schemeClr val="tx1"/>
                  </a:solidFill>
                </a:ln>
                <a:effectLst>
                  <a:glow rad="63500">
                    <a:schemeClr val="bg1">
                      <a:alpha val="40000"/>
                    </a:schemeClr>
                  </a:glow>
                </a:effectLst>
              </a:rPr>
              <a:t>. Результатом </a:t>
            </a:r>
            <a:r>
              <a:rPr lang="ru-RU" sz="1800" b="1" dirty="0" err="1">
                <a:ln w="3175" cmpd="sng">
                  <a:solidFill>
                    <a:schemeClr val="tx1"/>
                  </a:solidFill>
                </a:ln>
                <a:effectLst>
                  <a:glow rad="63500">
                    <a:schemeClr val="bg1">
                      <a:alpha val="40000"/>
                    </a:schemeClr>
                  </a:glow>
                </a:effectLst>
              </a:rPr>
              <a:t>наступних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експериментів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з'явилися</a:t>
            </a:r>
            <a:r>
              <a:rPr lang="ru-RU" sz="1800" b="1" dirty="0">
                <a:ln w="3175" cmpd="sng">
                  <a:solidFill>
                    <a:schemeClr val="tx1"/>
                  </a:solidFill>
                </a:ln>
                <a:effectLst>
                  <a:glow rad="63500">
                    <a:schemeClr val="bg1">
                      <a:alpha val="40000"/>
                    </a:schemeClr>
                  </a:glow>
                </a:effectLst>
              </a:rPr>
              <a:t> клони восьми телят, </a:t>
            </a:r>
            <a:r>
              <a:rPr lang="ru-RU" sz="1800" b="1" dirty="0" err="1">
                <a:ln w="3175" cmpd="sng">
                  <a:solidFill>
                    <a:schemeClr val="tx1"/>
                  </a:solidFill>
                </a:ln>
                <a:effectLst>
                  <a:glow rad="63500">
                    <a:schemeClr val="bg1">
                      <a:alpha val="40000"/>
                    </a:schemeClr>
                  </a:glow>
                </a:effectLst>
              </a:rPr>
              <a:t>отриманих</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ембріона</a:t>
            </a:r>
            <a:r>
              <a:rPr lang="ru-RU" sz="1800" b="1" dirty="0">
                <a:ln w="3175" cmpd="sng">
                  <a:solidFill>
                    <a:schemeClr val="tx1"/>
                  </a:solidFill>
                </a:ln>
                <a:effectLst>
                  <a:glow rad="63500">
                    <a:schemeClr val="bg1">
                      <a:alpha val="40000"/>
                    </a:schemeClr>
                  </a:glow>
                </a:effectLst>
              </a:rPr>
              <a:t> одного донора. На жаль, </a:t>
            </a:r>
            <a:r>
              <a:rPr lang="ru-RU" sz="1800" b="1" dirty="0" err="1" smtClean="0">
                <a:ln w="3175" cmpd="sng">
                  <a:solidFill>
                    <a:schemeClr val="tx1"/>
                  </a:solidFill>
                </a:ln>
                <a:effectLst>
                  <a:glow rad="63500">
                    <a:schemeClr val="bg1">
                      <a:alpha val="40000"/>
                    </a:schemeClr>
                  </a:glow>
                </a:effectLst>
              </a:rPr>
              <a:t>всі</a:t>
            </a:r>
            <a:r>
              <a:rPr lang="ru-RU" sz="1800" b="1" dirty="0" smtClean="0">
                <a:ln w="3175" cmpd="sng">
                  <a:solidFill>
                    <a:schemeClr val="tx1"/>
                  </a:solidFill>
                </a:ln>
                <a:effectLst>
                  <a:glow rad="63500">
                    <a:schemeClr val="bg1">
                      <a:alpha val="40000"/>
                    </a:schemeClr>
                  </a:glow>
                </a:effectLst>
              </a:rPr>
              <a:t> </a:t>
            </a:r>
            <a:r>
              <a:rPr lang="ru-RU" sz="1800" b="1" dirty="0">
                <a:ln w="3175" cmpd="sng">
                  <a:solidFill>
                    <a:schemeClr val="tx1"/>
                  </a:solidFill>
                </a:ln>
                <a:effectLst>
                  <a:glow rad="63500">
                    <a:schemeClr val="bg1">
                      <a:alpha val="40000"/>
                    </a:schemeClr>
                  </a:glow>
                </a:effectLst>
              </a:rPr>
              <a:t>телята </a:t>
            </a:r>
            <a:r>
              <a:rPr lang="ru-RU" sz="1800" b="1" dirty="0" err="1">
                <a:ln w="3175" cmpd="sng">
                  <a:solidFill>
                    <a:schemeClr val="tx1"/>
                  </a:solidFill>
                </a:ln>
                <a:effectLst>
                  <a:glow rad="63500">
                    <a:schemeClr val="bg1">
                      <a:alpha val="40000"/>
                    </a:schemeClr>
                  </a:glow>
                </a:effectLst>
              </a:rPr>
              <a:t>розвивалися</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відхиленнями</a:t>
            </a:r>
            <a:r>
              <a:rPr lang="ru-RU" sz="1800" b="1" dirty="0">
                <a:ln w="3175" cmpd="sng">
                  <a:solidFill>
                    <a:schemeClr val="tx1"/>
                  </a:solidFill>
                </a:ln>
                <a:effectLst>
                  <a:glow rad="63500">
                    <a:schemeClr val="bg1">
                      <a:alpha val="40000"/>
                    </a:schemeClr>
                  </a:glow>
                </a:effectLst>
              </a:rPr>
              <a:t> і </a:t>
            </a:r>
            <a:r>
              <a:rPr lang="ru-RU" sz="1800" b="1" dirty="0" err="1">
                <a:ln w="3175" cmpd="sng">
                  <a:solidFill>
                    <a:schemeClr val="tx1"/>
                  </a:solidFill>
                </a:ln>
                <a:effectLst>
                  <a:glow rad="63500">
                    <a:schemeClr val="bg1">
                      <a:alpha val="40000"/>
                    </a:schemeClr>
                  </a:glow>
                </a:effectLst>
              </a:rPr>
              <a:t>мали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явні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ознаки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патології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Вже</a:t>
            </a:r>
            <a:r>
              <a:rPr lang="ru-RU" sz="1800" b="1" dirty="0">
                <a:ln w="3175" cmpd="sng">
                  <a:solidFill>
                    <a:schemeClr val="tx1"/>
                  </a:solidFill>
                </a:ln>
                <a:effectLst>
                  <a:glow rad="63500">
                    <a:schemeClr val="bg1">
                      <a:alpha val="40000"/>
                    </a:schemeClr>
                  </a:glow>
                </a:effectLst>
              </a:rPr>
              <a:t> у лютому 1997 року </a:t>
            </a:r>
            <a:r>
              <a:rPr lang="ru-RU" sz="1800" b="1" dirty="0" err="1">
                <a:ln w="3175" cmpd="sng">
                  <a:solidFill>
                    <a:schemeClr val="tx1"/>
                  </a:solidFill>
                </a:ln>
                <a:effectLst>
                  <a:glow rad="63500">
                    <a:schemeClr val="bg1">
                      <a:alpha val="40000"/>
                    </a:schemeClr>
                  </a:glow>
                </a:effectLst>
              </a:rPr>
              <a:t>з'явилася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повідомлення</a:t>
            </a:r>
            <a:r>
              <a:rPr lang="ru-RU" sz="1800" b="1" dirty="0">
                <a:ln w="3175" cmpd="sng">
                  <a:solidFill>
                    <a:schemeClr val="tx1"/>
                  </a:solidFill>
                </a:ln>
                <a:effectLst>
                  <a:glow rad="63500">
                    <a:schemeClr val="bg1">
                      <a:alpha val="40000"/>
                    </a:schemeClr>
                  </a:glow>
                </a:effectLst>
              </a:rPr>
              <a:t> у тому, </a:t>
            </a:r>
            <a:r>
              <a:rPr lang="ru-RU" sz="1800" b="1" dirty="0" err="1">
                <a:ln w="3175" cmpd="sng">
                  <a:solidFill>
                    <a:schemeClr val="tx1"/>
                  </a:solidFill>
                </a:ln>
                <a:effectLst>
                  <a:glow rad="63500">
                    <a:schemeClr val="bg1">
                      <a:alpha val="40000"/>
                    </a:schemeClr>
                  </a:glow>
                </a:effectLst>
              </a:rPr>
              <a:t>що</a:t>
            </a:r>
            <a:r>
              <a:rPr lang="ru-RU" sz="1800" b="1" dirty="0">
                <a:ln w="3175" cmpd="sng">
                  <a:solidFill>
                    <a:schemeClr val="tx1"/>
                  </a:solidFill>
                </a:ln>
                <a:effectLst>
                  <a:glow rad="63500">
                    <a:schemeClr val="bg1">
                      <a:alpha val="40000"/>
                    </a:schemeClr>
                  </a:glow>
                </a:effectLst>
              </a:rPr>
              <a:t> у </a:t>
            </a:r>
            <a:r>
              <a:rPr lang="ru-RU" sz="1800" b="1" dirty="0" err="1">
                <a:ln w="3175" cmpd="sng">
                  <a:solidFill>
                    <a:schemeClr val="tx1"/>
                  </a:solidFill>
                </a:ln>
                <a:effectLst>
                  <a:glow rad="63500">
                    <a:schemeClr val="bg1">
                      <a:alpha val="40000"/>
                    </a:schemeClr>
                  </a:glow>
                </a:effectLst>
              </a:rPr>
              <a:t>лабораторії</a:t>
            </a:r>
            <a:r>
              <a:rPr lang="ru-RU" sz="1800" b="1" dirty="0">
                <a:ln w="3175" cmpd="sng">
                  <a:solidFill>
                    <a:schemeClr val="tx1"/>
                  </a:solidFill>
                </a:ln>
                <a:effectLst>
                  <a:glow rad="63500">
                    <a:schemeClr val="bg1">
                      <a:alpha val="40000"/>
                    </a:schemeClr>
                  </a:glow>
                </a:effectLst>
              </a:rPr>
              <a:t> </a:t>
            </a:r>
            <a:r>
              <a:rPr lang="ru-RU" sz="1800" b="1" dirty="0" smtClean="0">
                <a:ln w="3175" cmpd="sng">
                  <a:solidFill>
                    <a:schemeClr val="tx1"/>
                  </a:solidFill>
                </a:ln>
                <a:effectLst>
                  <a:glow rad="63500">
                    <a:schemeClr val="bg1">
                      <a:alpha val="40000"/>
                    </a:schemeClr>
                  </a:glow>
                </a:effectLst>
              </a:rPr>
              <a:t>Яна В</a:t>
            </a:r>
            <a:r>
              <a:rPr lang="uk-UA" sz="1800" b="1" dirty="0" smtClean="0">
                <a:ln w="3175" cmpd="sng">
                  <a:solidFill>
                    <a:schemeClr val="tx1"/>
                  </a:solidFill>
                </a:ln>
                <a:effectLst>
                  <a:glow rad="63500">
                    <a:schemeClr val="bg1">
                      <a:alpha val="40000"/>
                    </a:schemeClr>
                  </a:glow>
                </a:effectLst>
              </a:rPr>
              <a:t>і</a:t>
            </a:r>
            <a:r>
              <a:rPr lang="ru-RU" sz="1800" b="1" dirty="0" err="1" smtClean="0">
                <a:ln w="3175" cmpd="sng">
                  <a:solidFill>
                    <a:schemeClr val="tx1"/>
                  </a:solidFill>
                </a:ln>
                <a:effectLst>
                  <a:glow rad="63500">
                    <a:schemeClr val="bg1">
                      <a:alpha val="40000"/>
                    </a:schemeClr>
                  </a:glow>
                </a:effectLst>
              </a:rPr>
              <a:t>льмута</a:t>
            </a:r>
            <a:r>
              <a:rPr lang="ru-RU" sz="1800" b="1" dirty="0" smtClean="0">
                <a:ln w="3175" cmpd="sng">
                  <a:solidFill>
                    <a:schemeClr val="tx1"/>
                  </a:solidFill>
                </a:ln>
                <a:effectLst>
                  <a:glow rad="63500">
                    <a:schemeClr val="bg1">
                      <a:alpha val="40000"/>
                    </a:schemeClr>
                  </a:glow>
                </a:effectLst>
              </a:rPr>
              <a:t> </a:t>
            </a:r>
            <a:r>
              <a:rPr lang="ru-RU" sz="1800" b="1" dirty="0">
                <a:ln w="3175" cmpd="sng">
                  <a:solidFill>
                    <a:schemeClr val="tx1"/>
                  </a:solidFill>
                </a:ln>
                <a:effectLst>
                  <a:glow rad="63500">
                    <a:schemeClr val="bg1">
                      <a:alpha val="40000"/>
                    </a:schemeClr>
                  </a:glow>
                </a:effectLst>
              </a:rPr>
              <a:t>в </a:t>
            </a:r>
            <a:r>
              <a:rPr lang="ru-RU" sz="1800" b="1" dirty="0" err="1">
                <a:ln w="3175" cmpd="sng">
                  <a:solidFill>
                    <a:schemeClr val="tx1"/>
                  </a:solidFill>
                </a:ln>
                <a:effectLst>
                  <a:glow rad="63500">
                    <a:schemeClr val="bg1">
                      <a:alpha val="40000"/>
                    </a:schemeClr>
                  </a:glow>
                </a:effectLst>
              </a:rPr>
              <a:t>шотландському</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місті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Единбурзі</a:t>
            </a:r>
            <a:r>
              <a:rPr lang="ru-RU" sz="1800" b="1" dirty="0">
                <a:ln w="3175" cmpd="sng">
                  <a:solidFill>
                    <a:schemeClr val="tx1"/>
                  </a:solidFill>
                </a:ln>
                <a:effectLst>
                  <a:glow rad="63500">
                    <a:schemeClr val="bg1">
                      <a:alpha val="40000"/>
                    </a:schemeClr>
                  </a:glow>
                </a:effectLst>
              </a:rPr>
              <a:t> </a:t>
            </a:r>
            <a:r>
              <a:rPr lang="ru-RU" sz="1800" b="1" dirty="0" smtClean="0">
                <a:ln w="3175" cmpd="sng">
                  <a:solidFill>
                    <a:schemeClr val="tx1"/>
                  </a:solidFill>
                </a:ln>
                <a:effectLst>
                  <a:glow rad="63500">
                    <a:schemeClr val="bg1">
                      <a:alpha val="40000"/>
                    </a:schemeClr>
                  </a:glow>
                </a:effectLst>
              </a:rPr>
              <a:t>в </a:t>
            </a:r>
            <a:r>
              <a:rPr lang="ru-RU" sz="1800" b="1" dirty="0" err="1" smtClean="0">
                <a:ln w="3175" cmpd="sng">
                  <a:solidFill>
                    <a:schemeClr val="tx1"/>
                  </a:solidFill>
                </a:ln>
                <a:effectLst>
                  <a:glow rad="63500">
                    <a:schemeClr val="bg1">
                      <a:alpha val="40000"/>
                    </a:schemeClr>
                  </a:glow>
                </a:effectLst>
              </a:rPr>
              <a:t>Рослинському</a:t>
            </a:r>
            <a:r>
              <a:rPr lang="ru-RU" sz="1800" b="1" dirty="0" smtClean="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інституті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зуміли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клонувати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вівцю</a:t>
            </a:r>
            <a:r>
              <a:rPr lang="ru-RU" sz="1800" b="1" dirty="0">
                <a:ln w="3175" cmpd="sng">
                  <a:solidFill>
                    <a:schemeClr val="tx1"/>
                  </a:solidFill>
                </a:ln>
                <a:effectLst>
                  <a:glow rad="63500">
                    <a:schemeClr val="bg1">
                      <a:alpha val="40000"/>
                    </a:schemeClr>
                  </a:glow>
                </a:effectLst>
              </a:rPr>
              <a:t>. Як </a:t>
            </a:r>
            <a:r>
              <a:rPr lang="ru-RU" sz="1800" b="1" dirty="0" smtClean="0">
                <a:ln w="3175" cmpd="sng">
                  <a:solidFill>
                    <a:schemeClr val="tx1"/>
                  </a:solidFill>
                </a:ln>
                <a:effectLst>
                  <a:glow rad="63500">
                    <a:schemeClr val="bg1">
                      <a:alpha val="40000"/>
                    </a:schemeClr>
                  </a:glow>
                </a:effectLst>
              </a:rPr>
              <a:t>стало </a:t>
            </a:r>
            <a:r>
              <a:rPr lang="ru-RU" sz="1800" b="1" dirty="0" err="1" smtClean="0">
                <a:ln w="3175" cmpd="sng">
                  <a:solidFill>
                    <a:schemeClr val="tx1"/>
                  </a:solidFill>
                </a:ln>
                <a:effectLst>
                  <a:glow rad="63500">
                    <a:schemeClr val="bg1">
                      <a:alpha val="40000"/>
                    </a:schemeClr>
                  </a:glow>
                </a:effectLst>
              </a:rPr>
              <a:t>відомо</a:t>
            </a:r>
            <a:r>
              <a:rPr lang="ru-RU" sz="1800" b="1" dirty="0" smtClean="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пізніше</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лише</a:t>
            </a:r>
            <a:r>
              <a:rPr lang="ru-RU" sz="1800" b="1" dirty="0">
                <a:ln w="3175" cmpd="sng">
                  <a:solidFill>
                    <a:schemeClr val="tx1"/>
                  </a:solidFill>
                </a:ln>
                <a:effectLst>
                  <a:glow rad="63500">
                    <a:schemeClr val="bg1">
                      <a:alpha val="40000"/>
                    </a:schemeClr>
                  </a:glow>
                </a:effectLst>
              </a:rPr>
              <a:t> </a:t>
            </a:r>
            <a:r>
              <a:rPr lang="ru-RU" sz="1800" b="1" dirty="0" smtClean="0">
                <a:ln w="3175" cmpd="sng">
                  <a:solidFill>
                    <a:schemeClr val="tx1"/>
                  </a:solidFill>
                </a:ln>
                <a:effectLst>
                  <a:glow rad="63500">
                    <a:schemeClr val="bg1">
                      <a:alpha val="40000"/>
                    </a:schemeClr>
                  </a:glow>
                </a:effectLst>
              </a:rPr>
              <a:t>один </a:t>
            </a:r>
            <a:r>
              <a:rPr lang="ru-RU" sz="1800" b="1" dirty="0" err="1" smtClean="0">
                <a:ln w="3175" cmpd="sng">
                  <a:solidFill>
                    <a:schemeClr val="tx1"/>
                  </a:solidFill>
                </a:ln>
                <a:effectLst>
                  <a:glow rad="63500">
                    <a:schemeClr val="bg1">
                      <a:alpha val="40000"/>
                    </a:schemeClr>
                  </a:glow>
                </a:effectLst>
              </a:rPr>
              <a:t>дослід</a:t>
            </a:r>
            <a:r>
              <a:rPr lang="ru-RU" sz="1800" b="1" dirty="0" smtClean="0">
                <a:ln w="3175" cmpd="sng">
                  <a:solidFill>
                    <a:schemeClr val="tx1"/>
                  </a:solidFill>
                </a:ln>
                <a:effectLst>
                  <a:glow rad="63500">
                    <a:schemeClr val="bg1">
                      <a:alpha val="40000"/>
                    </a:schemeClr>
                  </a:glow>
                </a:effectLst>
              </a:rPr>
              <a:t> </a:t>
            </a:r>
            <a:r>
              <a:rPr lang="ru-RU" sz="1800" b="1" dirty="0">
                <a:ln w="3175" cmpd="sng">
                  <a:solidFill>
                    <a:schemeClr val="tx1"/>
                  </a:solidFill>
                </a:ln>
                <a:effectLst>
                  <a:glow rad="63500">
                    <a:schemeClr val="bg1">
                      <a:alpha val="40000"/>
                    </a:schemeClr>
                  </a:glow>
                </a:effectLst>
              </a:rPr>
              <a:t>з 236 </a:t>
            </a:r>
            <a:r>
              <a:rPr lang="ru-RU" sz="1800" b="1" dirty="0" err="1" smtClean="0">
                <a:ln w="3175" cmpd="sng">
                  <a:solidFill>
                    <a:schemeClr val="tx1"/>
                  </a:solidFill>
                </a:ln>
                <a:effectLst>
                  <a:glow rad="63500">
                    <a:schemeClr val="bg1">
                      <a:alpha val="40000"/>
                    </a:schemeClr>
                  </a:glow>
                </a:effectLst>
              </a:rPr>
              <a:t>був</a:t>
            </a:r>
            <a:r>
              <a:rPr lang="ru-RU" sz="1800" b="1" dirty="0" smtClean="0">
                <a:ln w="3175" cmpd="sng">
                  <a:solidFill>
                    <a:schemeClr val="tx1"/>
                  </a:solidFill>
                </a:ln>
                <a:effectLst>
                  <a:glow rad="63500">
                    <a:schemeClr val="bg1">
                      <a:alpha val="40000"/>
                    </a:schemeClr>
                  </a:glow>
                </a:effectLst>
              </a:rPr>
              <a:t> </a:t>
            </a:r>
            <a:r>
              <a:rPr lang="ru-RU" sz="1800" b="1" dirty="0" err="1" smtClean="0">
                <a:ln w="3175" cmpd="sng">
                  <a:solidFill>
                    <a:schemeClr val="tx1"/>
                  </a:solidFill>
                </a:ln>
                <a:effectLst>
                  <a:glow rad="63500">
                    <a:schemeClr val="bg1">
                      <a:alpha val="40000"/>
                    </a:schemeClr>
                  </a:glow>
                </a:effectLst>
              </a:rPr>
              <a:t>вдалим</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Прийняти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клонування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людини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важко</a:t>
            </a:r>
            <a:r>
              <a:rPr lang="ru-RU" sz="1800" b="1" dirty="0">
                <a:ln w="3175" cmpd="sng">
                  <a:solidFill>
                    <a:schemeClr val="tx1"/>
                  </a:solidFill>
                </a:ln>
                <a:effectLst>
                  <a:glow rad="63500">
                    <a:schemeClr val="bg1">
                      <a:alpha val="40000"/>
                    </a:schemeClr>
                  </a:glow>
                </a:effectLst>
              </a:rPr>
              <a:t> не </a:t>
            </a:r>
            <a:r>
              <a:rPr lang="ru-RU" sz="1800" b="1" dirty="0" err="1">
                <a:ln w="3175" cmpd="sng">
                  <a:solidFill>
                    <a:schemeClr val="tx1"/>
                  </a:solidFill>
                </a:ln>
                <a:effectLst>
                  <a:glow rad="63500">
                    <a:schemeClr val="bg1">
                      <a:alpha val="40000"/>
                    </a:schemeClr>
                  </a:glow>
                </a:effectLst>
              </a:rPr>
              <a:t>тільки</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погляду</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етики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хоча</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це</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основна</a:t>
            </a:r>
            <a:r>
              <a:rPr lang="ru-RU" sz="1800" b="1" dirty="0">
                <a:ln w="3175" cmpd="sng">
                  <a:solidFill>
                    <a:schemeClr val="tx1"/>
                  </a:solidFill>
                </a:ln>
                <a:effectLst>
                  <a:glow rad="63500">
                    <a:schemeClr val="bg1">
                      <a:alpha val="40000"/>
                    </a:schemeClr>
                  </a:glow>
                </a:effectLst>
              </a:rPr>
              <a:t> проблема. Є </a:t>
            </a:r>
            <a:r>
              <a:rPr lang="ru-RU" sz="1800" b="1" dirty="0" err="1">
                <a:ln w="3175" cmpd="sng">
                  <a:solidFill>
                    <a:schemeClr val="tx1"/>
                  </a:solidFill>
                </a:ln>
                <a:effectLst>
                  <a:glow rad="63500">
                    <a:schemeClr val="bg1">
                      <a:alpha val="40000"/>
                    </a:schemeClr>
                  </a:glow>
                </a:effectLst>
              </a:rPr>
              <a:t>серйозне</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занепокоєння</a:t>
            </a:r>
            <a:r>
              <a:rPr lang="ru-RU" sz="1800" b="1" dirty="0">
                <a:ln w="3175" cmpd="sng">
                  <a:solidFill>
                    <a:schemeClr val="tx1"/>
                  </a:solidFill>
                </a:ln>
                <a:effectLst>
                  <a:glow rad="63500">
                    <a:schemeClr val="bg1">
                      <a:alpha val="40000"/>
                    </a:schemeClr>
                  </a:glow>
                </a:effectLst>
              </a:rPr>
              <a:t> і з </a:t>
            </a:r>
            <a:r>
              <a:rPr lang="ru-RU" sz="1800" b="1" dirty="0" err="1">
                <a:ln w="3175" cmpd="sng">
                  <a:solidFill>
                    <a:schemeClr val="tx1"/>
                  </a:solidFill>
                </a:ln>
                <a:effectLst>
                  <a:glow rad="63500">
                    <a:schemeClr val="bg1">
                      <a:alpha val="40000"/>
                    </a:schemeClr>
                  </a:glow>
                </a:effectLst>
              </a:rPr>
              <a:t>технічної</a:t>
            </a:r>
            <a:r>
              <a:rPr lang="ru-RU" sz="1800" b="1" dirty="0">
                <a:ln w="3175" cmpd="sng">
                  <a:solidFill>
                    <a:schemeClr val="tx1"/>
                  </a:solidFill>
                </a:ln>
                <a:effectLst>
                  <a:glow rad="63500">
                    <a:schemeClr val="bg1">
                      <a:alpha val="40000"/>
                    </a:schemeClr>
                  </a:glow>
                </a:effectLst>
              </a:rPr>
              <a:t> точки </a:t>
            </a:r>
            <a:r>
              <a:rPr lang="ru-RU" sz="1800" b="1" dirty="0" err="1">
                <a:ln w="3175" cmpd="sng">
                  <a:solidFill>
                    <a:schemeClr val="tx1"/>
                  </a:solidFill>
                </a:ln>
                <a:effectLst>
                  <a:glow rad="63500">
                    <a:schemeClr val="bg1">
                      <a:alpha val="40000"/>
                    </a:schemeClr>
                  </a:glow>
                </a:effectLst>
              </a:rPr>
              <a:t>зору</a:t>
            </a:r>
            <a:r>
              <a:rPr lang="ru-RU" sz="1800" b="1" dirty="0">
                <a:ln w="3175" cmpd="sng">
                  <a:solidFill>
                    <a:schemeClr val="tx1"/>
                  </a:solidFill>
                </a:ln>
                <a:effectLst>
                  <a:glow rad="63500">
                    <a:schemeClr val="bg1">
                      <a:alpha val="40000"/>
                    </a:schemeClr>
                  </a:glow>
                </a:effectLst>
              </a:rPr>
              <a:t>. При </a:t>
            </a:r>
            <a:r>
              <a:rPr lang="ru-RU" sz="1800" b="1" dirty="0" err="1">
                <a:ln w="3175" cmpd="sng">
                  <a:solidFill>
                    <a:schemeClr val="tx1"/>
                  </a:solidFill>
                </a:ln>
                <a:effectLst>
                  <a:glow rad="63500">
                    <a:schemeClr val="bg1">
                      <a:alpha val="40000"/>
                    </a:schemeClr>
                  </a:glow>
                </a:effectLst>
              </a:rPr>
              <a:t>клонуванні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тварин</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пацюків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овець</a:t>
            </a:r>
            <a:r>
              <a:rPr lang="ru-RU" sz="1800" b="1" dirty="0">
                <a:ln w="3175" cmpd="sng">
                  <a:solidFill>
                    <a:schemeClr val="tx1"/>
                  </a:solidFill>
                </a:ln>
                <a:effectLst>
                  <a:glow rad="63500">
                    <a:schemeClr val="bg1">
                      <a:alpha val="40000"/>
                    </a:schemeClr>
                  </a:glow>
                </a:effectLst>
              </a:rPr>
              <a:t>, свиней) </a:t>
            </a:r>
            <a:r>
              <a:rPr lang="ru-RU" sz="1800" b="1" dirty="0" err="1">
                <a:ln w="3175" cmpd="sng">
                  <a:solidFill>
                    <a:schemeClr val="tx1"/>
                  </a:solidFill>
                </a:ln>
                <a:effectLst>
                  <a:glow rad="63500">
                    <a:schemeClr val="bg1">
                      <a:alpha val="40000"/>
                    </a:schemeClr>
                  </a:glow>
                </a:effectLst>
              </a:rPr>
              <a:t>було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виявлено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що</a:t>
            </a:r>
            <a:r>
              <a:rPr lang="ru-RU" sz="1800" b="1" dirty="0">
                <a:ln w="3175" cmpd="sng">
                  <a:solidFill>
                    <a:schemeClr val="tx1"/>
                  </a:solidFill>
                </a:ln>
                <a:effectLst>
                  <a:glow rad="63500">
                    <a:schemeClr val="bg1">
                      <a:alpha val="40000"/>
                    </a:schemeClr>
                  </a:glow>
                </a:effectLst>
              </a:rPr>
              <a:t> в них часто </a:t>
            </a:r>
            <a:r>
              <a:rPr lang="ru-RU" sz="1800" b="1" dirty="0" err="1">
                <a:ln w="3175" cmpd="sng">
                  <a:solidFill>
                    <a:schemeClr val="tx1"/>
                  </a:solidFill>
                </a:ln>
                <a:effectLst>
                  <a:glow rad="63500">
                    <a:schemeClr val="bg1">
                      <a:alpha val="40000"/>
                    </a:schemeClr>
                  </a:glow>
                </a:effectLst>
              </a:rPr>
              <a:t>розвиваються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фізичні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дефекти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або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їх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спіткає</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передчасна</a:t>
            </a:r>
            <a:r>
              <a:rPr lang="ru-RU" sz="1800" b="1" dirty="0">
                <a:ln w="3175" cmpd="sng">
                  <a:solidFill>
                    <a:schemeClr val="tx1"/>
                  </a:solidFill>
                </a:ln>
                <a:effectLst>
                  <a:glow rad="63500">
                    <a:schemeClr val="bg1">
                      <a:alpha val="40000"/>
                    </a:schemeClr>
                  </a:glow>
                </a:effectLst>
              </a:rPr>
              <a:t> смерть.</a:t>
            </a:r>
            <a:br>
              <a:rPr lang="ru-RU" sz="1800" b="1" dirty="0">
                <a:ln w="3175" cmpd="sng">
                  <a:solidFill>
                    <a:schemeClr val="tx1"/>
                  </a:solidFill>
                </a:ln>
                <a:effectLst>
                  <a:glow rad="63500">
                    <a:schemeClr val="bg1">
                      <a:alpha val="40000"/>
                    </a:schemeClr>
                  </a:glow>
                </a:effectLst>
              </a:rPr>
            </a:br>
            <a:r>
              <a:rPr lang="ru-RU" sz="1800" b="1" dirty="0">
                <a:ln w="3175" cmpd="sng">
                  <a:solidFill>
                    <a:schemeClr val="tx1"/>
                  </a:solidFill>
                </a:ln>
                <a:effectLst>
                  <a:glow rad="63500">
                    <a:schemeClr val="bg1">
                      <a:alpha val="40000"/>
                    </a:schemeClr>
                  </a:glow>
                </a:effectLst>
              </a:rPr>
              <a:t/>
            </a:r>
            <a:br>
              <a:rPr lang="ru-RU" sz="1800" b="1" dirty="0">
                <a:ln w="3175" cmpd="sng">
                  <a:solidFill>
                    <a:schemeClr val="tx1"/>
                  </a:solidFill>
                </a:ln>
                <a:effectLst>
                  <a:glow rad="63500">
                    <a:schemeClr val="bg1">
                      <a:alpha val="40000"/>
                    </a:schemeClr>
                  </a:glow>
                </a:effectLst>
              </a:rPr>
            </a:br>
            <a:r>
              <a:rPr lang="ru-RU" sz="1800" b="1" dirty="0" err="1">
                <a:ln w="3175" cmpd="sng">
                  <a:solidFill>
                    <a:schemeClr val="tx1"/>
                  </a:solidFill>
                </a:ln>
                <a:effectLst>
                  <a:glow rad="63500">
                    <a:schemeClr val="bg1">
                      <a:alpha val="40000"/>
                    </a:schemeClr>
                  </a:glow>
                </a:effectLst>
              </a:rPr>
              <a:t>Професор</a:t>
            </a:r>
            <a:r>
              <a:rPr lang="ru-RU" sz="1800" b="1" dirty="0">
                <a:ln w="3175" cmpd="sng">
                  <a:solidFill>
                    <a:schemeClr val="tx1"/>
                  </a:solidFill>
                </a:ln>
                <a:effectLst>
                  <a:glow rad="63500">
                    <a:schemeClr val="bg1">
                      <a:alpha val="40000"/>
                    </a:schemeClr>
                  </a:glow>
                </a:effectLst>
              </a:rPr>
              <a:t> Ян </a:t>
            </a:r>
            <a:r>
              <a:rPr lang="ru-RU" sz="1800" b="1" dirty="0" err="1">
                <a:ln w="3175" cmpd="sng">
                  <a:solidFill>
                    <a:schemeClr val="tx1"/>
                  </a:solidFill>
                </a:ln>
                <a:effectLst>
                  <a:glow rad="63500">
                    <a:schemeClr val="bg1">
                      <a:alpha val="40000"/>
                    </a:schemeClr>
                  </a:glow>
                </a:effectLst>
              </a:rPr>
              <a:t>Вілмут</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батько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клонованої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ягнички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Доллі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попереджає</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що</a:t>
            </a:r>
            <a:r>
              <a:rPr lang="ru-RU" sz="1800" b="1" dirty="0">
                <a:ln w="3175" cmpd="sng">
                  <a:solidFill>
                    <a:schemeClr val="tx1"/>
                  </a:solidFill>
                </a:ln>
                <a:effectLst>
                  <a:glow rad="63500">
                    <a:schemeClr val="bg1">
                      <a:alpha val="40000"/>
                    </a:schemeClr>
                  </a:glow>
                </a:effectLst>
              </a:rPr>
              <a:t> при </a:t>
            </a:r>
            <a:r>
              <a:rPr lang="ru-RU" sz="1800" b="1" dirty="0" err="1">
                <a:ln w="3175" cmpd="sng">
                  <a:solidFill>
                    <a:schemeClr val="tx1"/>
                  </a:solidFill>
                </a:ln>
                <a:effectLst>
                  <a:glow rad="63500">
                    <a:schemeClr val="bg1">
                      <a:alpha val="40000"/>
                    </a:schemeClr>
                  </a:glow>
                </a:effectLst>
              </a:rPr>
              <a:t>клонуванні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людини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існує</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ризик</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що</a:t>
            </a:r>
            <a:r>
              <a:rPr lang="ru-RU" sz="1800" b="1" dirty="0">
                <a:ln w="3175" cmpd="sng">
                  <a:solidFill>
                    <a:schemeClr val="tx1"/>
                  </a:solidFill>
                </a:ln>
                <a:effectLst>
                  <a:glow rad="63500">
                    <a:schemeClr val="bg1">
                      <a:alpha val="40000"/>
                    </a:schemeClr>
                  </a:glow>
                </a:effectLst>
              </a:rPr>
              <a:t> на </a:t>
            </a:r>
            <a:r>
              <a:rPr lang="ru-RU" sz="1800" b="1" dirty="0" err="1">
                <a:ln w="3175" cmpd="sng">
                  <a:solidFill>
                    <a:schemeClr val="tx1"/>
                  </a:solidFill>
                </a:ln>
                <a:effectLst>
                  <a:glow rad="63500">
                    <a:schemeClr val="bg1">
                      <a:alpha val="40000"/>
                    </a:schemeClr>
                  </a:glow>
                </a:effectLst>
              </a:rPr>
              <a:t>пізній</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стадії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вагітності</a:t>
            </a:r>
            <a:r>
              <a:rPr lang="ru-RU" sz="1800" b="1" dirty="0">
                <a:ln w="3175" cmpd="sng">
                  <a:solidFill>
                    <a:schemeClr val="tx1"/>
                  </a:solidFill>
                </a:ln>
                <a:effectLst>
                  <a:glow rad="63500">
                    <a:schemeClr val="bg1">
                      <a:alpha val="40000"/>
                    </a:schemeClr>
                  </a:glow>
                </a:effectLst>
              </a:rPr>
              <a:t> в </a:t>
            </a:r>
            <a:r>
              <a:rPr lang="ru-RU" sz="1800" b="1" dirty="0" err="1">
                <a:ln w="3175" cmpd="sng">
                  <a:solidFill>
                    <a:schemeClr val="tx1"/>
                  </a:solidFill>
                </a:ln>
                <a:effectLst>
                  <a:glow rad="63500">
                    <a:schemeClr val="bg1">
                      <a:alpha val="40000"/>
                    </a:schemeClr>
                  </a:glow>
                </a:effectLst>
              </a:rPr>
              <a:t>багатьох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випадках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станеться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викидень</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або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діти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народяться</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фізичними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вадами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або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мертвими</a:t>
            </a:r>
            <a:r>
              <a:rPr lang="ru-RU" sz="1800" b="1" dirty="0">
                <a:ln w="3175" cmpd="sng">
                  <a:solidFill>
                    <a:schemeClr val="tx1"/>
                  </a:solidFill>
                </a:ln>
                <a:effectLst>
                  <a:glow rad="63500">
                    <a:schemeClr val="bg1">
                      <a:alpha val="40000"/>
                    </a:schemeClr>
                  </a:glow>
                </a:effectLst>
              </a:rPr>
              <a:t>, перш </a:t>
            </a:r>
            <a:r>
              <a:rPr lang="ru-RU" sz="1800" b="1" dirty="0" err="1">
                <a:ln w="3175" cmpd="sng">
                  <a:solidFill>
                    <a:schemeClr val="tx1"/>
                  </a:solidFill>
                </a:ln>
                <a:effectLst>
                  <a:glow rad="63500">
                    <a:schemeClr val="bg1">
                      <a:alpha val="40000"/>
                    </a:schemeClr>
                  </a:glow>
                </a:effectLst>
              </a:rPr>
              <a:t>ніж</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вийде</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вдалий</a:t>
            </a:r>
            <a:r>
              <a:rPr lang="ru-RU" sz="1800" b="1" dirty="0">
                <a:ln w="3175" cmpd="sng">
                  <a:solidFill>
                    <a:schemeClr val="tx1"/>
                  </a:solidFill>
                </a:ln>
                <a:effectLst>
                  <a:glow rad="63500">
                    <a:schemeClr val="bg1">
                      <a:alpha val="40000"/>
                    </a:schemeClr>
                  </a:glow>
                </a:effectLst>
              </a:rPr>
              <a:t> клон».</a:t>
            </a:r>
            <a:br>
              <a:rPr lang="ru-RU" sz="1800" b="1" dirty="0">
                <a:ln w="3175" cmpd="sng">
                  <a:solidFill>
                    <a:schemeClr val="tx1"/>
                  </a:solidFill>
                </a:ln>
                <a:effectLst>
                  <a:glow rad="63500">
                    <a:schemeClr val="bg1">
                      <a:alpha val="40000"/>
                    </a:schemeClr>
                  </a:glow>
                </a:effectLst>
              </a:rPr>
            </a:br>
            <a:r>
              <a:rPr lang="ru-RU" sz="1800" b="1" dirty="0">
                <a:ln w="3175" cmpd="sng">
                  <a:solidFill>
                    <a:schemeClr val="tx1"/>
                  </a:solidFill>
                </a:ln>
                <a:effectLst>
                  <a:glow rad="63500">
                    <a:schemeClr val="bg1">
                      <a:alpha val="40000"/>
                    </a:schemeClr>
                  </a:glow>
                </a:effectLst>
              </a:rPr>
              <a:t/>
            </a:r>
            <a:br>
              <a:rPr lang="ru-RU" sz="1800" b="1" dirty="0">
                <a:ln w="3175" cmpd="sng">
                  <a:solidFill>
                    <a:schemeClr val="tx1"/>
                  </a:solidFill>
                </a:ln>
                <a:effectLst>
                  <a:glow rad="63500">
                    <a:schemeClr val="bg1">
                      <a:alpha val="40000"/>
                    </a:schemeClr>
                  </a:glow>
                </a:effectLst>
              </a:rPr>
            </a:br>
            <a:r>
              <a:rPr lang="ru-RU" sz="1800" b="1" dirty="0" err="1">
                <a:ln w="3175" cmpd="sng">
                  <a:solidFill>
                    <a:schemeClr val="tx1"/>
                  </a:solidFill>
                </a:ln>
                <a:effectLst>
                  <a:glow rad="63500">
                    <a:schemeClr val="bg1">
                      <a:alpha val="40000"/>
                    </a:schemeClr>
                  </a:glow>
                </a:effectLst>
              </a:rPr>
              <a:t>Він</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підрахував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що</a:t>
            </a:r>
            <a:r>
              <a:rPr lang="ru-RU" sz="1800" b="1" dirty="0">
                <a:ln w="3175" cmpd="sng">
                  <a:solidFill>
                    <a:schemeClr val="tx1"/>
                  </a:solidFill>
                </a:ln>
                <a:effectLst>
                  <a:glow rad="63500">
                    <a:schemeClr val="bg1">
                      <a:alpha val="40000"/>
                    </a:schemeClr>
                  </a:glow>
                </a:effectLst>
              </a:rPr>
              <a:t> 50% </a:t>
            </a:r>
            <a:r>
              <a:rPr lang="ru-RU" sz="1800" b="1" dirty="0" err="1">
                <a:ln w="3175" cmpd="sng">
                  <a:solidFill>
                    <a:schemeClr val="tx1"/>
                  </a:solidFill>
                </a:ln>
                <a:effectLst>
                  <a:glow rad="63500">
                    <a:schemeClr val="bg1">
                      <a:alpha val="40000"/>
                    </a:schemeClr>
                  </a:glow>
                </a:effectLst>
              </a:rPr>
              <a:t>клонів</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помирає</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ще</a:t>
            </a:r>
            <a:r>
              <a:rPr lang="ru-RU" sz="1800" b="1" dirty="0">
                <a:ln w="3175" cmpd="sng">
                  <a:solidFill>
                    <a:schemeClr val="tx1"/>
                  </a:solidFill>
                </a:ln>
                <a:effectLst>
                  <a:glow rad="63500">
                    <a:schemeClr val="bg1">
                      <a:alpha val="40000"/>
                    </a:schemeClr>
                  </a:glow>
                </a:effectLst>
              </a:rPr>
              <a:t> в </a:t>
            </a:r>
            <a:r>
              <a:rPr lang="ru-RU" sz="1800" b="1" dirty="0" err="1">
                <a:ln w="3175" cmpd="sng">
                  <a:solidFill>
                    <a:schemeClr val="tx1"/>
                  </a:solidFill>
                </a:ln>
                <a:effectLst>
                  <a:glow rad="63500">
                    <a:schemeClr val="bg1">
                      <a:alpha val="40000"/>
                    </a:schemeClr>
                  </a:glow>
                </a:effectLst>
              </a:rPr>
              <a:t>утробі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ще</a:t>
            </a:r>
            <a:r>
              <a:rPr lang="ru-RU" sz="1800" b="1" dirty="0">
                <a:ln w="3175" cmpd="sng">
                  <a:solidFill>
                    <a:schemeClr val="tx1"/>
                  </a:solidFill>
                </a:ln>
                <a:effectLst>
                  <a:glow rad="63500">
                    <a:schemeClr val="bg1">
                      <a:alpha val="40000"/>
                    </a:schemeClr>
                  </a:glow>
                </a:effectLst>
              </a:rPr>
              <a:t> 20% </a:t>
            </a:r>
            <a:r>
              <a:rPr lang="ru-RU" sz="1800" b="1" dirty="0" err="1">
                <a:ln w="3175" cmpd="sng">
                  <a:solidFill>
                    <a:schemeClr val="tx1"/>
                  </a:solidFill>
                </a:ln>
                <a:effectLst>
                  <a:glow rad="63500">
                    <a:schemeClr val="bg1">
                      <a:alpha val="40000"/>
                    </a:schemeClr>
                  </a:glow>
                </a:effectLst>
              </a:rPr>
              <a:t>народжених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помирають</a:t>
            </a:r>
            <a:r>
              <a:rPr lang="ru-RU" sz="1800" b="1" dirty="0">
                <a:ln w="3175" cmpd="sng">
                  <a:solidFill>
                    <a:schemeClr val="tx1"/>
                  </a:solidFill>
                </a:ln>
                <a:effectLst>
                  <a:glow rad="63500">
                    <a:schemeClr val="bg1">
                      <a:alpha val="40000"/>
                    </a:schemeClr>
                  </a:glow>
                </a:effectLst>
              </a:rPr>
              <a:t> в </a:t>
            </a:r>
            <a:r>
              <a:rPr lang="ru-RU" sz="1800" b="1" dirty="0" err="1">
                <a:ln w="3175" cmpd="sng">
                  <a:solidFill>
                    <a:schemeClr val="tx1"/>
                  </a:solidFill>
                </a:ln>
                <a:effectLst>
                  <a:glow rad="63500">
                    <a:schemeClr val="bg1">
                      <a:alpha val="40000"/>
                    </a:schemeClr>
                  </a:glow>
                </a:effectLst>
              </a:rPr>
              <a:t>ранньому</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дитинстві</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огляду</a:t>
            </a:r>
            <a:r>
              <a:rPr lang="ru-RU" sz="1800" b="1" dirty="0">
                <a:ln w="3175" cmpd="sng">
                  <a:solidFill>
                    <a:schemeClr val="tx1"/>
                  </a:solidFill>
                </a:ln>
                <a:effectLst>
                  <a:glow rad="63500">
                    <a:schemeClr val="bg1">
                      <a:alpha val="40000"/>
                    </a:schemeClr>
                  </a:glow>
                </a:effectLst>
              </a:rPr>
              <a:t> на все </a:t>
            </a:r>
            <a:r>
              <a:rPr lang="ru-RU" sz="1800" b="1" dirty="0" err="1">
                <a:ln w="3175" cmpd="sng">
                  <a:solidFill>
                    <a:schemeClr val="tx1"/>
                  </a:solidFill>
                </a:ln>
                <a:effectLst>
                  <a:glow rad="63500">
                    <a:schemeClr val="bg1">
                      <a:alpha val="40000"/>
                    </a:schemeClr>
                  </a:glow>
                </a:effectLst>
              </a:rPr>
              <a:t>це</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клонування</a:t>
            </a:r>
            <a:r>
              <a:rPr lang="ru-RU" sz="1800" b="1" dirty="0">
                <a:ln w="3175" cmpd="sng">
                  <a:solidFill>
                    <a:schemeClr val="tx1"/>
                  </a:solidFill>
                </a:ln>
                <a:effectLst>
                  <a:glow rad="63500">
                    <a:schemeClr val="bg1">
                      <a:alpha val="40000"/>
                    </a:schemeClr>
                  </a:glow>
                </a:effectLst>
              </a:rPr>
              <a:t> людей </a:t>
            </a:r>
            <a:r>
              <a:rPr lang="ru-RU" sz="1800" b="1" dirty="0" err="1">
                <a:ln w="3175" cmpd="sng">
                  <a:solidFill>
                    <a:schemeClr val="tx1"/>
                  </a:solidFill>
                </a:ln>
                <a:effectLst>
                  <a:glow rad="63500">
                    <a:schemeClr val="bg1">
                      <a:alpha val="40000"/>
                    </a:schemeClr>
                  </a:glow>
                </a:effectLst>
              </a:rPr>
              <a:t>слід</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вважати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злочином</a:t>
            </a:r>
            <a:r>
              <a:rPr lang="ru-RU" sz="1800" b="1" dirty="0">
                <a:ln w="3175" cmpd="sng">
                  <a:solidFill>
                    <a:schemeClr val="tx1"/>
                  </a:solidFill>
                </a:ln>
                <a:effectLst>
                  <a:glow rad="63500">
                    <a:schemeClr val="bg1">
                      <a:alpha val="40000"/>
                    </a:schemeClr>
                  </a:glow>
                </a:effectLst>
              </a:rPr>
              <a:t>. На </a:t>
            </a:r>
            <a:r>
              <a:rPr lang="ru-RU" sz="1800" b="1" dirty="0" err="1">
                <a:ln w="3175" cmpd="sng">
                  <a:solidFill>
                    <a:schemeClr val="tx1"/>
                  </a:solidFill>
                </a:ln>
                <a:effectLst>
                  <a:glow rad="63500">
                    <a:schemeClr val="bg1">
                      <a:alpha val="40000"/>
                    </a:schemeClr>
                  </a:glow>
                </a:effectLst>
              </a:rPr>
              <a:t>сьогоднішній</a:t>
            </a:r>
            <a:r>
              <a:rPr lang="ru-RU" sz="1800" b="1" dirty="0">
                <a:ln w="3175" cmpd="sng">
                  <a:solidFill>
                    <a:schemeClr val="tx1"/>
                  </a:solidFill>
                </a:ln>
                <a:effectLst>
                  <a:glow rad="63500">
                    <a:schemeClr val="bg1">
                      <a:alpha val="40000"/>
                    </a:schemeClr>
                  </a:glow>
                </a:effectLst>
              </a:rPr>
              <a:t> день так </a:t>
            </a:r>
            <a:r>
              <a:rPr lang="ru-RU" sz="1800" b="1" dirty="0" err="1">
                <a:ln w="3175" cmpd="sng">
                  <a:solidFill>
                    <a:schemeClr val="tx1"/>
                  </a:solidFill>
                </a:ln>
                <a:effectLst>
                  <a:glow rad="63500">
                    <a:schemeClr val="bg1">
                      <a:alpha val="40000"/>
                    </a:schemeClr>
                  </a:glow>
                </a:effectLst>
              </a:rPr>
              <a:t>думає</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більшість</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прогресивних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вчених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усього</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світу</a:t>
            </a:r>
            <a:r>
              <a:rPr lang="ru-RU" sz="1800" b="1" dirty="0">
                <a:ln w="3175" cmpd="sng">
                  <a:solidFill>
                    <a:schemeClr val="tx1"/>
                  </a:solidFill>
                </a:ln>
                <a:effectLst>
                  <a:glow rad="63500">
                    <a:schemeClr val="bg1">
                      <a:alpha val="40000"/>
                    </a:schemeClr>
                  </a:glow>
                </a:effectLst>
              </a:rPr>
              <a:t>.</a:t>
            </a:r>
            <a:br>
              <a:rPr lang="ru-RU" sz="1800" b="1" dirty="0">
                <a:ln w="3175" cmpd="sng">
                  <a:solidFill>
                    <a:schemeClr val="tx1"/>
                  </a:solidFill>
                </a:ln>
                <a:effectLst>
                  <a:glow rad="63500">
                    <a:schemeClr val="bg1">
                      <a:alpha val="40000"/>
                    </a:schemeClr>
                  </a:glow>
                </a:effectLst>
              </a:rPr>
            </a:br>
            <a:r>
              <a:rPr lang="ru-RU" sz="1800" b="1" dirty="0">
                <a:ln w="3175" cmpd="sng">
                  <a:solidFill>
                    <a:schemeClr val="tx1"/>
                  </a:solidFill>
                </a:ln>
                <a:effectLst>
                  <a:glow rad="63500">
                    <a:schemeClr val="bg1">
                      <a:alpha val="40000"/>
                    </a:schemeClr>
                  </a:glow>
                </a:effectLst>
              </a:rPr>
              <a:t/>
            </a:r>
            <a:br>
              <a:rPr lang="ru-RU" sz="1800" b="1" dirty="0">
                <a:ln w="3175" cmpd="sng">
                  <a:solidFill>
                    <a:schemeClr val="tx1"/>
                  </a:solidFill>
                </a:ln>
                <a:effectLst>
                  <a:glow rad="63500">
                    <a:schemeClr val="bg1">
                      <a:alpha val="40000"/>
                    </a:schemeClr>
                  </a:glow>
                </a:effectLst>
              </a:rPr>
            </a:br>
            <a:r>
              <a:rPr lang="ru-RU" sz="1800" b="1" dirty="0" err="1">
                <a:ln w="3175" cmpd="sng">
                  <a:solidFill>
                    <a:schemeClr val="tx1"/>
                  </a:solidFill>
                </a:ln>
                <a:effectLst>
                  <a:glow rad="63500">
                    <a:schemeClr val="bg1">
                      <a:alpha val="40000"/>
                    </a:schemeClr>
                  </a:glow>
                </a:effectLst>
              </a:rPr>
              <a:t>Більше</a:t>
            </a:r>
            <a:r>
              <a:rPr lang="ru-RU" sz="1800" b="1" dirty="0">
                <a:ln w="3175" cmpd="sng">
                  <a:solidFill>
                    <a:schemeClr val="tx1"/>
                  </a:solidFill>
                </a:ln>
                <a:effectLst>
                  <a:glow rad="63500">
                    <a:schemeClr val="bg1">
                      <a:alpha val="40000"/>
                    </a:schemeClr>
                  </a:glow>
                </a:effectLst>
              </a:rPr>
              <a:t> того, </a:t>
            </a:r>
            <a:r>
              <a:rPr lang="ru-RU" sz="1800" b="1" dirty="0" err="1">
                <a:ln w="3175" cmpd="sng">
                  <a:solidFill>
                    <a:schemeClr val="tx1"/>
                  </a:solidFill>
                </a:ln>
                <a:effectLst>
                  <a:glow rad="63500">
                    <a:schemeClr val="bg1">
                      <a:alpha val="40000"/>
                    </a:schemeClr>
                  </a:glow>
                </a:effectLst>
              </a:rPr>
              <a:t>діти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породжені</a:t>
            </a:r>
            <a:r>
              <a:rPr lang="ru-RU" sz="1800" b="1" dirty="0">
                <a:ln w="3175" cmpd="sng">
                  <a:solidFill>
                    <a:schemeClr val="tx1"/>
                  </a:solidFill>
                </a:ln>
                <a:effectLst>
                  <a:glow rad="63500">
                    <a:schemeClr val="bg1">
                      <a:alpha val="40000"/>
                    </a:schemeClr>
                  </a:glow>
                </a:effectLst>
              </a:rPr>
              <a:t> шляхом </a:t>
            </a:r>
            <a:r>
              <a:rPr lang="ru-RU" sz="1800" b="1" dirty="0" err="1">
                <a:ln w="3175" cmpd="sng">
                  <a:solidFill>
                    <a:schemeClr val="tx1"/>
                  </a:solidFill>
                </a:ln>
                <a:effectLst>
                  <a:glow rad="63500">
                    <a:schemeClr val="bg1">
                      <a:alpha val="40000"/>
                    </a:schemeClr>
                  </a:glow>
                </a:effectLst>
              </a:rPr>
              <a:t>цих</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технологій</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після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народження</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можуть</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зіткнутися</a:t>
            </a:r>
            <a:r>
              <a:rPr lang="ru-RU" sz="1800" b="1" dirty="0">
                <a:ln w="3175" cmpd="sng">
                  <a:solidFill>
                    <a:schemeClr val="tx1"/>
                  </a:solidFill>
                </a:ln>
                <a:effectLst>
                  <a:glow rad="63500">
                    <a:schemeClr val="bg1">
                      <a:alpha val="40000"/>
                    </a:schemeClr>
                  </a:glow>
                </a:effectLst>
              </a:rPr>
              <a:t> з </a:t>
            </a:r>
            <a:r>
              <a:rPr lang="ru-RU" sz="1800" b="1" dirty="0" err="1">
                <a:ln w="3175" cmpd="sng">
                  <a:solidFill>
                    <a:schemeClr val="tx1"/>
                  </a:solidFill>
                </a:ln>
                <a:effectLst>
                  <a:glow rad="63500">
                    <a:schemeClr val="bg1">
                      <a:alpha val="40000"/>
                    </a:schemeClr>
                  </a:glow>
                </a:effectLst>
              </a:rPr>
              <a:t>багатьма</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страхіттями</a:t>
            </a:r>
            <a:r>
              <a:rPr lang="ru-RU" sz="1800" b="1" dirty="0">
                <a:ln w="3175" cmpd="sng">
                  <a:solidFill>
                    <a:schemeClr val="tx1"/>
                  </a:solidFill>
                </a:ln>
                <a:effectLst>
                  <a:glow rad="63500">
                    <a:schemeClr val="bg1">
                      <a:alpha val="40000"/>
                    </a:schemeClr>
                  </a:glow>
                </a:effectLst>
              </a:rPr>
              <a:t>, такими як </a:t>
            </a:r>
            <a:r>
              <a:rPr lang="ru-RU" sz="1800" b="1" dirty="0" err="1">
                <a:ln w="3175" cmpd="sng">
                  <a:solidFill>
                    <a:schemeClr val="tx1"/>
                  </a:solidFill>
                </a:ln>
                <a:effectLst>
                  <a:glow rad="63500">
                    <a:schemeClr val="bg1">
                      <a:alpha val="40000"/>
                    </a:schemeClr>
                  </a:glow>
                </a:effectLst>
              </a:rPr>
              <a:t>інформаційні</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перешкоди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різного</a:t>
            </a:r>
            <a:r>
              <a:rPr lang="ru-RU" sz="1800" b="1" dirty="0">
                <a:ln w="3175" cmpd="sng">
                  <a:solidFill>
                    <a:schemeClr val="tx1"/>
                  </a:solidFill>
                </a:ln>
                <a:effectLst>
                  <a:glow rad="63500">
                    <a:schemeClr val="bg1">
                      <a:alpha val="40000"/>
                    </a:schemeClr>
                  </a:glow>
                </a:effectLst>
              </a:rPr>
              <a:t> роду </a:t>
            </a:r>
            <a:r>
              <a:rPr lang="ru-RU" sz="1800" b="1" dirty="0" err="1">
                <a:ln w="3175" cmpd="sng">
                  <a:solidFill>
                    <a:schemeClr val="tx1"/>
                  </a:solidFill>
                </a:ln>
                <a:effectLst>
                  <a:glow rad="63500">
                    <a:schemeClr val="bg1">
                      <a:alpha val="40000"/>
                    </a:schemeClr>
                  </a:glow>
                </a:effectLst>
              </a:rPr>
              <a:t>деформації</a:t>
            </a:r>
            <a:r>
              <a:rPr lang="ru-RU" sz="1800" b="1" dirty="0">
                <a:ln w="3175" cmpd="sng">
                  <a:solidFill>
                    <a:schemeClr val="tx1"/>
                  </a:solidFill>
                </a:ln>
                <a:effectLst>
                  <a:glow rad="63500">
                    <a:schemeClr val="bg1">
                      <a:alpha val="40000"/>
                    </a:schemeClr>
                  </a:glow>
                </a:effectLst>
              </a:rPr>
              <a:t>, та </a:t>
            </a:r>
            <a:r>
              <a:rPr lang="ru-RU" sz="1800" b="1" dirty="0" err="1">
                <a:ln w="3175" cmpd="sng">
                  <a:solidFill>
                    <a:schemeClr val="tx1"/>
                  </a:solidFill>
                </a:ln>
                <a:effectLst>
                  <a:glow rad="63500">
                    <a:schemeClr val="bg1">
                      <a:alpha val="40000"/>
                    </a:schemeClr>
                  </a:glow>
                </a:effectLst>
              </a:rPr>
              <a:t>нестерпним</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психологічним</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тиском</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суспільства</a:t>
            </a:r>
            <a:r>
              <a:rPr lang="ru-RU" sz="1800" b="1" dirty="0">
                <a:ln w="3175" cmpd="sng">
                  <a:solidFill>
                    <a:schemeClr val="tx1"/>
                  </a:solidFill>
                </a:ln>
                <a:effectLst>
                  <a:glow rad="63500">
                    <a:schemeClr val="bg1">
                      <a:alpha val="40000"/>
                    </a:schemeClr>
                  </a:glow>
                </a:effectLst>
              </a:rPr>
              <a:t>.</a:t>
            </a:r>
            <a:br>
              <a:rPr lang="ru-RU" sz="1800" b="1" dirty="0">
                <a:ln w="3175" cmpd="sng">
                  <a:solidFill>
                    <a:schemeClr val="tx1"/>
                  </a:solidFill>
                </a:ln>
                <a:effectLst>
                  <a:glow rad="63500">
                    <a:schemeClr val="bg1">
                      <a:alpha val="40000"/>
                    </a:schemeClr>
                  </a:glow>
                </a:effectLst>
              </a:rPr>
            </a:br>
            <a:r>
              <a:rPr lang="ru-RU" sz="1800" b="1" dirty="0">
                <a:ln w="3175" cmpd="sng">
                  <a:solidFill>
                    <a:schemeClr val="tx1"/>
                  </a:solidFill>
                </a:ln>
                <a:effectLst>
                  <a:glow rad="63500">
                    <a:schemeClr val="bg1">
                      <a:alpha val="40000"/>
                    </a:schemeClr>
                  </a:glow>
                </a:effectLst>
              </a:rPr>
              <a:t/>
            </a:r>
            <a:br>
              <a:rPr lang="ru-RU" sz="1800" b="1" dirty="0">
                <a:ln w="3175" cmpd="sng">
                  <a:solidFill>
                    <a:schemeClr val="tx1"/>
                  </a:solidFill>
                </a:ln>
                <a:effectLst>
                  <a:glow rad="63500">
                    <a:schemeClr val="bg1">
                      <a:alpha val="40000"/>
                    </a:schemeClr>
                  </a:glow>
                </a:effectLst>
              </a:rPr>
            </a:br>
            <a:r>
              <a:rPr lang="ru-RU" sz="1800" b="1" dirty="0" err="1">
                <a:ln w="3175" cmpd="sng">
                  <a:solidFill>
                    <a:schemeClr val="tx1"/>
                  </a:solidFill>
                </a:ln>
                <a:effectLst>
                  <a:glow rad="63500">
                    <a:schemeClr val="bg1">
                      <a:alpha val="40000"/>
                    </a:schemeClr>
                  </a:glow>
                </a:effectLst>
              </a:rPr>
              <a:t>Штовхнути</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людство</a:t>
            </a:r>
            <a:r>
              <a:rPr lang="ru-RU" sz="1800" b="1" dirty="0">
                <a:ln w="3175" cmpd="sng">
                  <a:solidFill>
                    <a:schemeClr val="tx1"/>
                  </a:solidFill>
                </a:ln>
                <a:effectLst>
                  <a:glow rad="63500">
                    <a:schemeClr val="bg1">
                      <a:alpha val="40000"/>
                    </a:schemeClr>
                  </a:glow>
                </a:effectLst>
              </a:rPr>
              <a:t> до такого </a:t>
            </a:r>
            <a:r>
              <a:rPr lang="ru-RU" sz="1800" b="1" dirty="0" err="1">
                <a:ln w="3175" cmpd="sng">
                  <a:solidFill>
                    <a:schemeClr val="tx1"/>
                  </a:solidFill>
                </a:ln>
                <a:effectLst>
                  <a:glow rad="63500">
                    <a:schemeClr val="bg1">
                      <a:alpha val="40000"/>
                    </a:schemeClr>
                  </a:glow>
                </a:effectLst>
              </a:rPr>
              <a:t>ризику</a:t>
            </a:r>
            <a:r>
              <a:rPr lang="ru-RU" sz="1800" b="1" dirty="0">
                <a:ln w="3175" cmpd="sng">
                  <a:solidFill>
                    <a:schemeClr val="tx1"/>
                  </a:solidFill>
                </a:ln>
                <a:effectLst>
                  <a:glow rad="63500">
                    <a:schemeClr val="bg1">
                      <a:alpha val="40000"/>
                    </a:schemeClr>
                  </a:glow>
                </a:effectLst>
              </a:rPr>
              <a:t> буде </a:t>
            </a:r>
            <a:r>
              <a:rPr lang="ru-RU" sz="1800" b="1" dirty="0" err="1">
                <a:ln w="3175" cmpd="sng">
                  <a:solidFill>
                    <a:schemeClr val="tx1"/>
                  </a:solidFill>
                </a:ln>
                <a:effectLst>
                  <a:glow rad="63500">
                    <a:schemeClr val="bg1">
                      <a:alpha val="40000"/>
                    </a:schemeClr>
                  </a:glow>
                </a:effectLst>
              </a:rPr>
              <a:t>найбільш</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неетичною</a:t>
            </a:r>
            <a:r>
              <a:rPr lang="ru-RU" sz="1800" b="1" dirty="0">
                <a:ln w="3175" cmpd="sng">
                  <a:solidFill>
                    <a:schemeClr val="tx1"/>
                  </a:solidFill>
                </a:ln>
                <a:effectLst>
                  <a:glow rad="63500">
                    <a:schemeClr val="bg1">
                      <a:alpha val="40000"/>
                    </a:schemeClr>
                  </a:glow>
                </a:effectLst>
              </a:rPr>
              <a:t> справою в </a:t>
            </a:r>
            <a:r>
              <a:rPr lang="ru-RU" sz="1800" b="1" dirty="0" err="1">
                <a:ln w="3175" cmpd="sng">
                  <a:solidFill>
                    <a:schemeClr val="tx1"/>
                  </a:solidFill>
                </a:ln>
                <a:effectLst>
                  <a:glow rad="63500">
                    <a:schemeClr val="bg1">
                      <a:alpha val="40000"/>
                    </a:schemeClr>
                  </a:glow>
                </a:effectLst>
              </a:rPr>
              <a:t>історії</a:t>
            </a:r>
            <a:r>
              <a:rPr lang="ru-RU" sz="1800" b="1" dirty="0">
                <a:ln w="3175" cmpd="sng">
                  <a:solidFill>
                    <a:schemeClr val="tx1"/>
                  </a:solidFill>
                </a:ln>
                <a:effectLst>
                  <a:glow rad="63500">
                    <a:schemeClr val="bg1">
                      <a:alpha val="40000"/>
                    </a:schemeClr>
                  </a:glow>
                </a:effectLst>
              </a:rPr>
              <a:t> </a:t>
            </a:r>
            <a:r>
              <a:rPr lang="ru-RU" sz="1800" b="1" dirty="0" err="1">
                <a:ln w="3175" cmpd="sng">
                  <a:solidFill>
                    <a:schemeClr val="tx1"/>
                  </a:solidFill>
                </a:ln>
                <a:effectLst>
                  <a:glow rad="63500">
                    <a:schemeClr val="bg1">
                      <a:alpha val="40000"/>
                    </a:schemeClr>
                  </a:glow>
                </a:effectLst>
              </a:rPr>
              <a:t>медицини</a:t>
            </a:r>
            <a:r>
              <a:rPr lang="ru-RU" sz="1800" b="1" dirty="0">
                <a:ln w="3175" cmpd="sng">
                  <a:solidFill>
                    <a:schemeClr val="tx1"/>
                  </a:solidFill>
                </a:ln>
                <a:effectLst>
                  <a:glow rad="63500">
                    <a:schemeClr val="bg1">
                      <a:alpha val="40000"/>
                    </a:schemeClr>
                  </a:glow>
                </a:effectLst>
              </a:rPr>
              <a:t>. </a:t>
            </a:r>
          </a:p>
        </p:txBody>
      </p:sp>
    </p:spTree>
    <p:extLst>
      <p:ext uri="{BB962C8B-B14F-4D97-AF65-F5344CB8AC3E}">
        <p14:creationId xmlns:p14="http://schemas.microsoft.com/office/powerpoint/2010/main" val="1941696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6188" y="1076315"/>
            <a:ext cx="5291787" cy="4206605"/>
          </a:xfrm>
          <a:prstGeom prst="rect">
            <a:avLst/>
          </a:prstGeom>
          <a:effectLst>
            <a:outerShdw blurRad="152400" dist="317500" dir="5400000" sx="90000" sy="-19000" rotWithShape="0">
              <a:prstClr val="black">
                <a:alpha val="15000"/>
              </a:prstClr>
            </a:outerShdw>
          </a:effectLst>
        </p:spPr>
      </p:pic>
      <p:sp>
        <p:nvSpPr>
          <p:cNvPr id="3" name="TextBox 2"/>
          <p:cNvSpPr txBox="1"/>
          <p:nvPr/>
        </p:nvSpPr>
        <p:spPr>
          <a:xfrm>
            <a:off x="2763983" y="498764"/>
            <a:ext cx="7616536" cy="646331"/>
          </a:xfrm>
          <a:prstGeom prst="rect">
            <a:avLst/>
          </a:prstGeom>
          <a:noFill/>
        </p:spPr>
        <p:txBody>
          <a:bodyPr wrap="square" rtlCol="0">
            <a:spAutoFit/>
            <a:scene3d>
              <a:camera prst="perspectiveHeroicExtremeLeftFacing"/>
              <a:lightRig rig="threePt" dir="t"/>
            </a:scene3d>
          </a:bodyPr>
          <a:lstStyle/>
          <a:p>
            <a:r>
              <a:rPr lang="ru-RU"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ВІВЦЯ </a:t>
            </a:r>
            <a:r>
              <a:rPr lang="ru-RU"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ДОЛЛІ (27 ЛЮТОГО 1997 Р.)</a:t>
            </a:r>
          </a:p>
        </p:txBody>
      </p:sp>
      <p:pic>
        <p:nvPicPr>
          <p:cNvPr id="4" name="Рисунок 3"/>
          <p:cNvPicPr>
            <a:picLocks noChangeAspect="1"/>
          </p:cNvPicPr>
          <p:nvPr/>
        </p:nvPicPr>
        <p:blipFill>
          <a:blip r:embed="rId3"/>
          <a:stretch>
            <a:fillRect/>
          </a:stretch>
        </p:blipFill>
        <p:spPr>
          <a:xfrm>
            <a:off x="3347195" y="3430798"/>
            <a:ext cx="4645555" cy="3279932"/>
          </a:xfrm>
          <a:prstGeom prst="rect">
            <a:avLst/>
          </a:prstGeom>
          <a:effectLst>
            <a:outerShdw blurRad="76200" dir="13500000" sy="23000" kx="1200000" algn="br" rotWithShape="0">
              <a:prstClr val="black">
                <a:alpha val="20000"/>
              </a:prstClr>
            </a:outerShdw>
          </a:effectLst>
        </p:spPr>
      </p:pic>
      <p:pic>
        <p:nvPicPr>
          <p:cNvPr id="5" name="Рисунок 4"/>
          <p:cNvPicPr>
            <a:picLocks noChangeAspect="1"/>
          </p:cNvPicPr>
          <p:nvPr/>
        </p:nvPicPr>
        <p:blipFill>
          <a:blip r:embed="rId4"/>
          <a:stretch>
            <a:fillRect/>
          </a:stretch>
        </p:blipFill>
        <p:spPr>
          <a:xfrm>
            <a:off x="6670484" y="1561848"/>
            <a:ext cx="4669941" cy="3304318"/>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31394260"/>
      </p:ext>
    </p:extLst>
  </p:cSld>
  <p:clrMapOvr>
    <a:masterClrMapping/>
  </p:clrMapOvr>
  <mc:AlternateContent xmlns:mc="http://schemas.openxmlformats.org/markup-compatibility/2006">
    <mc:Choice xmlns:p14="http://schemas.microsoft.com/office/powerpoint/2010/main" Requires="p14">
      <p:transition spd="slow" p14:dur="2250">
        <p:push dir="u"/>
      </p:transition>
    </mc:Choice>
    <mc:Fallback>
      <p:transition spd="slow">
        <p:push dir="u"/>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126</TotalTime>
  <Words>893</Words>
  <Application>Microsoft Office PowerPoint</Application>
  <PresentationFormat>Широкоэкранный</PresentationFormat>
  <Paragraphs>31</Paragraphs>
  <Slides>13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Calibri Light</vt:lpstr>
      <vt:lpstr>Courier New</vt:lpstr>
      <vt:lpstr>Franklin Gothic Demi Cond</vt:lpstr>
      <vt:lpstr>Lucida Sans Unicode</vt:lpstr>
      <vt:lpstr>Microsoft Tai Le</vt:lpstr>
      <vt:lpstr>Wingdings</vt:lpstr>
      <vt:lpstr>Небеса</vt:lpstr>
      <vt:lpstr>Клонування людини</vt:lpstr>
      <vt:lpstr>Етична і наукова проблема кінця ХХ і початку ХХІ століття, що полягає у можливості формування і вирощування принципово нових людських істот, які б не тільки ззовні, але й на генетичному рівні відтворювали того чи іншого індивіда, сьогодні чи раніше існуючого.    Говорячи про клонування людей, у більшості випадків мають на увазі не випадок однояйцевих близнюків при вагітності, а власне штампування людей, хоча однояйцеві близнюки є клонами один одного. </vt:lpstr>
      <vt:lpstr>Клонування — це метод розмноження статевороздільних істот (тварин і людей), за допомогою якого в нестатевий спосіб можна отримати новий організм, який буде генетично ідентичним до організму, що передбачається клонувати. </vt:lpstr>
      <vt:lpstr>Технологія клонування в наш час ще  не повністю відшліфована: постає                                            немало теоретичних і суто практичних питань. Проте вже сьогодні є методи, які дозволяють сказати, що питання  вирішене. Одним із найефективніших методів клонування виявився метод "переносу ядра". Саме він і був застосований при клонуванні вівці Доллі у Великобританії - організму, який прожив достатню кількість років. На думку вчених, така методика є поки що найкращою серед тих, які ми маємо, щоби приступити безпосередньо до розробки методики клонування людей. </vt:lpstr>
      <vt:lpstr>Репродуктивне клонування людини  передбачає, що індивід, який народився у результаті клонування повинен отримати ім'я, громадянські права, освіту, виховання, тобто все те, що отримують інші повнозначні громадяни держави.    Репродуктивне клонування людей зустрілося із великою кількістю етичних, релігійних, юридичних проблем, що на сьогоднішній                                         день не мають конкретного вирішення.     В більшості країн світу репродуктивне клонування заборонено законом.  </vt:lpstr>
      <vt:lpstr>Терапевтичне клонування людини  передбачає, що розвиток ембріона закінчується через 14 днів. Це використовується для отримання стовбурних клітин з ембріону.     Законодавці багатьох країн бояться, що  легалізація терапевтичного клонування може призвести до переходу його у                                         репродуктивне. Проте  у деяких державах воно є дозволеним, для прикладу  - Великобританія. </vt:lpstr>
      <vt:lpstr> Всупереч поширеній думці, клон не є завжди точною копією людини, на основі якої був склонований, оскільки при клонуванні копіюється лише генотип, а фенотип може бути відмінним, у залежності від навколишнього середовища та обставин.  Наприклад, якщо взяти різних клонів і вирощувати їх у різних умовах:</vt:lpstr>
      <vt:lpstr>Перше клонування миші і клонування першого ссавця було у СРСР 1987 р. Першість в клонуванні першого ссавця за радянськими вченими не визнано досі. У 1979 року Стін Вилландсен виростив окремі дорослі клітини з восьмикліточних ембріонів вівці і великої рогатої худоби. Експерименти із пересадки ядер великої рогатої худоби виявилися ефективними, ніж мишей. Результатом наступних експериментів з'явилися клони восьми телят, отриманих з ембріона одного донора. На жаль, всі телята розвивалися з відхиленнями і мали явні ознаки патології. Вже у лютому 1997 року з'явилася повідомлення у тому, що у лабораторії Яна Вільмута в шотландському місті Единбурзі в Рослинському інституті зуміли клонувати вівцю. Як стало відомо пізніше, лише один дослід з 236 був вдалим. Прийняти клонування людини важко не тільки з погляду етики, хоча це основна проблема. Є серйозне занепокоєння і з технічної точки зору. При клонуванні тварин (пацюків, овець, свиней) було виявлено, що в них часто розвиваються фізичні дефекти або їх спіткає передчасна смерть.  Професор Ян Вілмут, «батько» клонованої ягнички Доллі, попереджає, що при клонуванні людини «існує ризик, що на пізній стадії вагітності в багатьох випадках станеться викидень, або діти народяться з фізичними вадами, або мертвими, перш ніж вийде вдалий клон».  Він підрахував, що 50% клонів помирає ще в утробі, ще 20% народжених помирають в ранньому дитинстві. З огляду на все це, клонування людей слід вважати злочином. На сьогоднішній день так думає більшість прогресивних вчених усього світу.  Більше того, діти, породжені шляхом цих технологій, після народження можуть зіткнутися з багатьма страхіттями, такими як інформаційні перешкоди, різного роду деформації, та нестерпним психологічним тиском суспільства.  Штовхнути людство до такого ризику буде найбільш неетичною справою в історії медицини. </vt:lpstr>
      <vt:lpstr>Презентация PowerPoint</vt:lpstr>
      <vt:lpstr>Питання про клонування людини викликало низку протестів, як зі сторони церкви, так і на законодавчому рівні. В 1997 році ЮНЕСКО прийняла Загальну декларацію, яка забороняє клонування людини та передбачає суворий контроль держави над усіма дослідженнями в цьому напрямі. Ті або інші форми заборони клонування застосовують Німеччина, Іспанія, Данія, Великобританія, Італія, Франція, Швеція, Нідерланди, Бельгія, а також Японія, Австралія та інші країни. </vt:lpstr>
      <vt:lpstr>Близько 27 країн Європи підписали „Додатковий протокол про заборону клонування людини до Конвенції Ради Європи „Про права людини та біомедицину” 1997 р. У преамбулі Додаткового протоколу відзначається, що “інструменталізація людських істот                                              шляхом навмисного створення                                                        генетично ідентичних людських                                                            істот є несумісною із гідністю                                             людини і, таким чином, становить                                               зловживання біологією та                                              медициною”.  </vt:lpstr>
      <vt:lpstr>Презентация PowerPoint</vt:lpstr>
      <vt:lpstr>Отже, клонування - це добре чи погано? У кожної людини своя думка на цей рахунок. Але все ж я хотіла б виразити свою думку.  Я вважаю, що наука, звичайно, повинна розвиватися, але біоетичні принципи повинні бути обов'язково дотримані. Всі досягнення науки повинні бути використані на благо людини.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Клонування людини</dc:title>
  <dc:creator>Алена</dc:creator>
  <cp:lastModifiedBy>Алена</cp:lastModifiedBy>
  <cp:revision>15</cp:revision>
  <dcterms:created xsi:type="dcterms:W3CDTF">2013-12-17T15:16:18Z</dcterms:created>
  <dcterms:modified xsi:type="dcterms:W3CDTF">2013-12-17T17:22:28Z</dcterms:modified>
</cp:coreProperties>
</file>